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webm" ContentType="video/webm"/>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20"/>
  </p:notesMasterIdLst>
  <p:sldIdLst>
    <p:sldId id="418" r:id="rId2"/>
    <p:sldId id="454" r:id="rId3"/>
    <p:sldId id="570" r:id="rId4"/>
    <p:sldId id="569" r:id="rId5"/>
    <p:sldId id="456" r:id="rId6"/>
    <p:sldId id="484" r:id="rId7"/>
    <p:sldId id="460" r:id="rId8"/>
    <p:sldId id="461" r:id="rId9"/>
    <p:sldId id="462" r:id="rId10"/>
    <p:sldId id="463" r:id="rId11"/>
    <p:sldId id="474" r:id="rId12"/>
    <p:sldId id="475" r:id="rId13"/>
    <p:sldId id="464" r:id="rId14"/>
    <p:sldId id="465" r:id="rId15"/>
    <p:sldId id="476" r:id="rId16"/>
    <p:sldId id="477" r:id="rId17"/>
    <p:sldId id="478" r:id="rId18"/>
    <p:sldId id="479" r:id="rId19"/>
    <p:sldId id="480" r:id="rId20"/>
    <p:sldId id="481" r:id="rId21"/>
    <p:sldId id="482" r:id="rId22"/>
    <p:sldId id="483" r:id="rId23"/>
    <p:sldId id="466" r:id="rId24"/>
    <p:sldId id="487" r:id="rId25"/>
    <p:sldId id="489" r:id="rId26"/>
    <p:sldId id="485" r:id="rId27"/>
    <p:sldId id="486" r:id="rId28"/>
    <p:sldId id="1429" r:id="rId29"/>
    <p:sldId id="490" r:id="rId30"/>
    <p:sldId id="488" r:id="rId31"/>
    <p:sldId id="491" r:id="rId32"/>
    <p:sldId id="560" r:id="rId33"/>
    <p:sldId id="561" r:id="rId34"/>
    <p:sldId id="263" r:id="rId35"/>
    <p:sldId id="457" r:id="rId36"/>
    <p:sldId id="1431" r:id="rId37"/>
    <p:sldId id="498" r:id="rId38"/>
    <p:sldId id="499" r:id="rId39"/>
    <p:sldId id="494" r:id="rId40"/>
    <p:sldId id="492" r:id="rId41"/>
    <p:sldId id="493" r:id="rId42"/>
    <p:sldId id="495" r:id="rId43"/>
    <p:sldId id="496" r:id="rId44"/>
    <p:sldId id="509" r:id="rId45"/>
    <p:sldId id="501" r:id="rId46"/>
    <p:sldId id="511" r:id="rId47"/>
    <p:sldId id="502" r:id="rId48"/>
    <p:sldId id="505" r:id="rId49"/>
    <p:sldId id="503" r:id="rId50"/>
    <p:sldId id="504" r:id="rId51"/>
    <p:sldId id="506" r:id="rId52"/>
    <p:sldId id="507" r:id="rId53"/>
    <p:sldId id="508" r:id="rId54"/>
    <p:sldId id="510" r:id="rId55"/>
    <p:sldId id="571" r:id="rId56"/>
    <p:sldId id="458" r:id="rId57"/>
    <p:sldId id="512" r:id="rId58"/>
    <p:sldId id="513" r:id="rId59"/>
    <p:sldId id="514" r:id="rId60"/>
    <p:sldId id="515" r:id="rId61"/>
    <p:sldId id="516" r:id="rId62"/>
    <p:sldId id="517" r:id="rId63"/>
    <p:sldId id="519" r:id="rId64"/>
    <p:sldId id="520" r:id="rId65"/>
    <p:sldId id="521" r:id="rId66"/>
    <p:sldId id="518" r:id="rId67"/>
    <p:sldId id="522" r:id="rId68"/>
    <p:sldId id="572" r:id="rId69"/>
    <p:sldId id="459" r:id="rId70"/>
    <p:sldId id="523" r:id="rId71"/>
    <p:sldId id="497" r:id="rId72"/>
    <p:sldId id="524" r:id="rId73"/>
    <p:sldId id="534" r:id="rId74"/>
    <p:sldId id="535" r:id="rId75"/>
    <p:sldId id="536" r:id="rId76"/>
    <p:sldId id="537" r:id="rId77"/>
    <p:sldId id="525" r:id="rId78"/>
    <p:sldId id="538" r:id="rId79"/>
    <p:sldId id="539" r:id="rId80"/>
    <p:sldId id="543" r:id="rId81"/>
    <p:sldId id="526" r:id="rId82"/>
    <p:sldId id="544" r:id="rId83"/>
    <p:sldId id="527" r:id="rId84"/>
    <p:sldId id="545" r:id="rId85"/>
    <p:sldId id="548" r:id="rId86"/>
    <p:sldId id="540" r:id="rId87"/>
    <p:sldId id="528" r:id="rId88"/>
    <p:sldId id="542" r:id="rId89"/>
    <p:sldId id="553" r:id="rId90"/>
    <p:sldId id="554" r:id="rId91"/>
    <p:sldId id="541" r:id="rId92"/>
    <p:sldId id="546" r:id="rId93"/>
    <p:sldId id="549" r:id="rId94"/>
    <p:sldId id="550" r:id="rId95"/>
    <p:sldId id="551" r:id="rId96"/>
    <p:sldId id="552" r:id="rId97"/>
    <p:sldId id="529" r:id="rId98"/>
    <p:sldId id="547" r:id="rId99"/>
    <p:sldId id="530" r:id="rId100"/>
    <p:sldId id="531" r:id="rId101"/>
    <p:sldId id="555" r:id="rId102"/>
    <p:sldId id="1432" r:id="rId103"/>
    <p:sldId id="556" r:id="rId104"/>
    <p:sldId id="532" r:id="rId105"/>
    <p:sldId id="557" r:id="rId106"/>
    <p:sldId id="567" r:id="rId107"/>
    <p:sldId id="558" r:id="rId108"/>
    <p:sldId id="562" r:id="rId109"/>
    <p:sldId id="533" r:id="rId110"/>
    <p:sldId id="559" r:id="rId111"/>
    <p:sldId id="564" r:id="rId112"/>
    <p:sldId id="566" r:id="rId113"/>
    <p:sldId id="563" r:id="rId114"/>
    <p:sldId id="568" r:id="rId115"/>
    <p:sldId id="565" r:id="rId116"/>
    <p:sldId id="1433" r:id="rId117"/>
    <p:sldId id="1434" r:id="rId118"/>
    <p:sldId id="455" r:id="rId1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418"/>
          </p14:sldIdLst>
        </p14:section>
        <p14:section name="Introduction" id="{DEED0A68-EF9C-4733-ADAA-766A859E58BB}">
          <p14:sldIdLst>
            <p14:sldId id="454"/>
            <p14:sldId id="570"/>
            <p14:sldId id="569"/>
          </p14:sldIdLst>
        </p14:section>
        <p14:section name="Section 1" id="{1F767E79-2A4A-4837-8114-C2475E36F49A}">
          <p14:sldIdLst>
            <p14:sldId id="456"/>
            <p14:sldId id="484"/>
            <p14:sldId id="460"/>
            <p14:sldId id="461"/>
            <p14:sldId id="462"/>
            <p14:sldId id="463"/>
            <p14:sldId id="474"/>
            <p14:sldId id="475"/>
            <p14:sldId id="464"/>
            <p14:sldId id="465"/>
            <p14:sldId id="476"/>
            <p14:sldId id="477"/>
            <p14:sldId id="478"/>
            <p14:sldId id="479"/>
            <p14:sldId id="480"/>
            <p14:sldId id="481"/>
            <p14:sldId id="482"/>
            <p14:sldId id="483"/>
            <p14:sldId id="466"/>
            <p14:sldId id="487"/>
            <p14:sldId id="489"/>
            <p14:sldId id="485"/>
            <p14:sldId id="486"/>
            <p14:sldId id="1429"/>
            <p14:sldId id="490"/>
            <p14:sldId id="488"/>
            <p14:sldId id="491"/>
            <p14:sldId id="560"/>
            <p14:sldId id="561"/>
            <p14:sldId id="263"/>
          </p14:sldIdLst>
        </p14:section>
        <p14:section name="Section 2" id="{64A33C99-CD85-476B-80AE-285978042B74}">
          <p14:sldIdLst>
            <p14:sldId id="457"/>
            <p14:sldId id="1431"/>
            <p14:sldId id="498"/>
            <p14:sldId id="499"/>
            <p14:sldId id="494"/>
            <p14:sldId id="492"/>
            <p14:sldId id="493"/>
            <p14:sldId id="495"/>
            <p14:sldId id="496"/>
            <p14:sldId id="509"/>
            <p14:sldId id="501"/>
            <p14:sldId id="511"/>
            <p14:sldId id="502"/>
            <p14:sldId id="505"/>
            <p14:sldId id="503"/>
            <p14:sldId id="504"/>
            <p14:sldId id="506"/>
            <p14:sldId id="507"/>
            <p14:sldId id="508"/>
            <p14:sldId id="510"/>
            <p14:sldId id="571"/>
          </p14:sldIdLst>
        </p14:section>
        <p14:section name="Section 3" id="{308D822E-C220-4295-A91C-5C781A5093DF}">
          <p14:sldIdLst>
            <p14:sldId id="458"/>
            <p14:sldId id="512"/>
            <p14:sldId id="513"/>
            <p14:sldId id="514"/>
            <p14:sldId id="515"/>
            <p14:sldId id="516"/>
            <p14:sldId id="517"/>
            <p14:sldId id="519"/>
            <p14:sldId id="520"/>
            <p14:sldId id="521"/>
            <p14:sldId id="518"/>
            <p14:sldId id="522"/>
            <p14:sldId id="572"/>
          </p14:sldIdLst>
        </p14:section>
        <p14:section name="Section 4" id="{38C73E71-B393-48F5-B80B-01E7A0AD15A1}">
          <p14:sldIdLst>
            <p14:sldId id="459"/>
            <p14:sldId id="523"/>
            <p14:sldId id="497"/>
            <p14:sldId id="524"/>
            <p14:sldId id="534"/>
            <p14:sldId id="535"/>
            <p14:sldId id="536"/>
            <p14:sldId id="537"/>
            <p14:sldId id="525"/>
            <p14:sldId id="538"/>
            <p14:sldId id="539"/>
            <p14:sldId id="543"/>
            <p14:sldId id="526"/>
            <p14:sldId id="544"/>
            <p14:sldId id="527"/>
            <p14:sldId id="545"/>
            <p14:sldId id="548"/>
            <p14:sldId id="540"/>
            <p14:sldId id="528"/>
            <p14:sldId id="542"/>
            <p14:sldId id="553"/>
            <p14:sldId id="554"/>
            <p14:sldId id="541"/>
            <p14:sldId id="546"/>
            <p14:sldId id="549"/>
            <p14:sldId id="550"/>
            <p14:sldId id="551"/>
            <p14:sldId id="552"/>
            <p14:sldId id="529"/>
            <p14:sldId id="547"/>
            <p14:sldId id="530"/>
            <p14:sldId id="531"/>
            <p14:sldId id="555"/>
            <p14:sldId id="1432"/>
          </p14:sldIdLst>
        </p14:section>
        <p14:section name="Section 5" id="{37027A3F-69A3-4115-8FDF-843AC8EC035E}">
          <p14:sldIdLst>
            <p14:sldId id="556"/>
            <p14:sldId id="532"/>
            <p14:sldId id="557"/>
            <p14:sldId id="567"/>
            <p14:sldId id="558"/>
            <p14:sldId id="562"/>
            <p14:sldId id="533"/>
            <p14:sldId id="559"/>
            <p14:sldId id="564"/>
            <p14:sldId id="566"/>
            <p14:sldId id="563"/>
            <p14:sldId id="568"/>
            <p14:sldId id="565"/>
            <p14:sldId id="1433"/>
          </p14:sldIdLst>
        </p14:section>
        <p14:section name="Conclusions" id="{AD901706-933A-4282-831D-2F305081F9D7}">
          <p14:sldIdLst>
            <p14:sldId id="1434"/>
            <p14:sldId id="45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56" autoAdjust="0"/>
    <p:restoredTop sz="76966" autoAdjust="0"/>
  </p:normalViewPr>
  <p:slideViewPr>
    <p:cSldViewPr snapToGrid="0">
      <p:cViewPr varScale="1">
        <p:scale>
          <a:sx n="51" d="100"/>
          <a:sy n="51" d="100"/>
        </p:scale>
        <p:origin x="147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10/02/2021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s://en.wikipedia.org/wiki/Private_network" TargetMode="External"/><Relationship Id="rId2" Type="http://schemas.openxmlformats.org/officeDocument/2006/relationships/slide" Target="../slides/slide107.xml"/><Relationship Id="rId1" Type="http://schemas.openxmlformats.org/officeDocument/2006/relationships/notesMaster" Target="../notesMasters/notesMaster1.xml"/><Relationship Id="rId5" Type="http://schemas.openxmlformats.org/officeDocument/2006/relationships/hyperlink" Target="https://en.wikipedia.org/wiki/Virtual_private_network#cite_note-1" TargetMode="External"/><Relationship Id="rId4" Type="http://schemas.openxmlformats.org/officeDocument/2006/relationships/hyperlink" Target="https://en.wikipedia.org/wiki/Encryption" TargetMode="Externa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en.wikipedia.org/wiki/American_Registry_for_Internet_Numbers" TargetMode="External"/><Relationship Id="rId7" Type="http://schemas.openxmlformats.org/officeDocument/2006/relationships/hyperlink" Target="https://en.wikipedia.org/wiki/African_network_information_center" TargetMode="External"/><Relationship Id="rId2" Type="http://schemas.openxmlformats.org/officeDocument/2006/relationships/slide" Target="../slides/slide44.xml"/><Relationship Id="rId1" Type="http://schemas.openxmlformats.org/officeDocument/2006/relationships/notesMaster" Target="../notesMasters/notesMaster1.xml"/><Relationship Id="rId6" Type="http://schemas.openxmlformats.org/officeDocument/2006/relationships/hyperlink" Target="https://en.wikipedia.org/wiki/Latin_American_and_Caribbean_Internet_Addresses_Registry" TargetMode="External"/><Relationship Id="rId5" Type="http://schemas.openxmlformats.org/officeDocument/2006/relationships/hyperlink" Target="https://en.wikipedia.org/wiki/Asia-Pacific_Network_Information_Centre" TargetMode="External"/><Relationship Id="rId4" Type="http://schemas.openxmlformats.org/officeDocument/2006/relationships/hyperlink" Target="https://en.wikipedia.org/wiki/RIPE"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es.wikipedia.org/wiki/Protocolo_IP" TargetMode="External"/><Relationship Id="rId7" Type="http://schemas.openxmlformats.org/officeDocument/2006/relationships/hyperlink" Target="https://es.wikipedia.org/wiki/Request_for_comments" TargetMode="External"/><Relationship Id="rId2" Type="http://schemas.openxmlformats.org/officeDocument/2006/relationships/slide" Target="../slides/slide47.xml"/><Relationship Id="rId1" Type="http://schemas.openxmlformats.org/officeDocument/2006/relationships/notesMaster" Target="../notesMasters/notesMaster1.xml"/><Relationship Id="rId6" Type="http://schemas.openxmlformats.org/officeDocument/2006/relationships/hyperlink" Target="https://es.wikipedia.org/wiki/IPv6" TargetMode="External"/><Relationship Id="rId5" Type="http://schemas.openxmlformats.org/officeDocument/2006/relationships/hyperlink" Target="https://es.wikipedia.org/wiki/Protocolo_de_Internet" TargetMode="External"/><Relationship Id="rId4" Type="http://schemas.openxmlformats.org/officeDocument/2006/relationships/hyperlink" Target="https://es.wikipedia.org/wiki/1979"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s://blog.zoom.us/wordpress/2020/04/01/a-message-to-our-users/" TargetMode="External"/><Relationship Id="rId2" Type="http://schemas.openxmlformats.org/officeDocument/2006/relationships/slide" Target="../slides/slide100.xml"/><Relationship Id="rId1" Type="http://schemas.openxmlformats.org/officeDocument/2006/relationships/notesMaster" Target="../notesMasters/notesMaster1.xml"/><Relationship Id="rId4" Type="http://schemas.openxmlformats.org/officeDocument/2006/relationships/hyperlink" Target="https://blog.zoom.us/wordpress/2020/04/22/90-day-security-plan-progress-report-april-22/" TargetMode="Externa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is 90 minutes in length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base desktop.  We will build</a:t>
            </a:r>
            <a:r>
              <a:rPr lang="en-US" baseline="0" dirty="0"/>
              <a:t> a theoretic computer basing it on such a machine.</a:t>
            </a:r>
          </a:p>
          <a:p>
            <a:endParaRPr lang="en-US" baseline="0" dirty="0"/>
          </a:p>
          <a:p>
            <a:r>
              <a:rPr lang="en-US" baseline="0" dirty="0"/>
              <a:t>We have to be aware that the principles of all other devices are very similar.  The components exist across the board</a:t>
            </a:r>
          </a:p>
          <a:p>
            <a:endParaRPr lang="en-US" baseline="0" dirty="0"/>
          </a:p>
          <a:p>
            <a:r>
              <a:rPr lang="en-US" baseline="0" dirty="0"/>
              <a:t>We will start nice &amp; simple </a:t>
            </a:r>
            <a:r>
              <a:rPr lang="mr-IN" baseline="0" dirty="0"/>
              <a:t>–</a:t>
            </a:r>
            <a:r>
              <a:rPr lang="en-US" baseline="0" dirty="0"/>
              <a:t> we need you all to understand what we are doing here &amp; building a device from nothing &amp; looking at what all the parts of it do</a:t>
            </a:r>
          </a:p>
          <a:p>
            <a:endParaRPr lang="en-US" baseline="0" dirty="0"/>
          </a:p>
          <a:p>
            <a:r>
              <a:rPr lang="en-US" baseline="0" dirty="0"/>
              <a:t>The blue box is our case &amp; we are going to populate it</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23442490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highlighted website provide anonymity or encryption to protect the sender. Some are free – some have a paid service. They illustrate how simple it is to do things on the internet where tracing the suspect or offender is so difficult – due to them using technology to obfuscate.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They also offer facility to ensure nothing is left lying on a server which can be interrogated – whilst removing IP address information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106</a:t>
            </a:fld>
            <a:endParaRPr lang="en-US" altLang="en-US"/>
          </a:p>
        </p:txBody>
      </p:sp>
    </p:spTree>
    <p:extLst>
      <p:ext uri="{BB962C8B-B14F-4D97-AF65-F5344CB8AC3E}">
        <p14:creationId xmlns:p14="http://schemas.microsoft.com/office/powerpoint/2010/main" val="5679184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S PGothic" pitchFamily="34" charset="-128"/>
                <a:cs typeface="ＭＳ Ｐゴシック" charset="0"/>
              </a:rPr>
              <a:t>A </a:t>
            </a:r>
            <a:r>
              <a:rPr lang="en-GB" sz="1200" b="1" i="0" kern="1200" dirty="0">
                <a:solidFill>
                  <a:schemeClr val="tx1"/>
                </a:solidFill>
                <a:effectLst/>
                <a:latin typeface="+mn-lt"/>
                <a:ea typeface="MS PGothic" pitchFamily="34" charset="-128"/>
                <a:cs typeface="ＭＳ Ｐゴシック" charset="0"/>
              </a:rPr>
              <a:t>VPN</a:t>
            </a:r>
            <a:r>
              <a:rPr lang="en-GB" sz="1200" b="0" i="0" kern="1200" dirty="0">
                <a:solidFill>
                  <a:schemeClr val="tx1"/>
                </a:solidFill>
                <a:effectLst/>
                <a:latin typeface="+mn-lt"/>
                <a:ea typeface="MS PGothic" pitchFamily="34" charset="-128"/>
                <a:cs typeface="ＭＳ Ｐゴシック" charset="0"/>
              </a:rPr>
              <a:t> is quite similar to a </a:t>
            </a:r>
            <a:r>
              <a:rPr lang="en-GB" sz="1200" b="1" i="0" kern="1200" dirty="0">
                <a:solidFill>
                  <a:schemeClr val="tx1"/>
                </a:solidFill>
                <a:effectLst/>
                <a:latin typeface="+mn-lt"/>
                <a:ea typeface="MS PGothic" pitchFamily="34" charset="-128"/>
                <a:cs typeface="ＭＳ Ｐゴシック" charset="0"/>
              </a:rPr>
              <a:t>proxy</a:t>
            </a:r>
            <a:r>
              <a:rPr lang="en-GB" sz="1200" b="0" i="0" kern="1200" dirty="0">
                <a:solidFill>
                  <a:schemeClr val="tx1"/>
                </a:solidFill>
                <a:effectLst/>
                <a:latin typeface="+mn-lt"/>
                <a:ea typeface="MS PGothic" pitchFamily="34" charset="-128"/>
                <a:cs typeface="ＭＳ Ｐゴシック" charset="0"/>
              </a:rPr>
              <a:t>. Your computer is configured to connect to another server, and it may be that your route web traffic through that server. But where a </a:t>
            </a:r>
            <a:r>
              <a:rPr lang="en-GB" sz="1200" b="1" i="0" kern="1200" dirty="0">
                <a:solidFill>
                  <a:schemeClr val="tx1"/>
                </a:solidFill>
                <a:effectLst/>
                <a:latin typeface="+mn-lt"/>
                <a:ea typeface="MS PGothic" pitchFamily="34" charset="-128"/>
                <a:cs typeface="ＭＳ Ｐゴシック" charset="0"/>
              </a:rPr>
              <a:t>proxy</a:t>
            </a:r>
            <a:r>
              <a:rPr lang="en-GB" sz="1200" b="0" i="0" kern="1200" dirty="0">
                <a:solidFill>
                  <a:schemeClr val="tx1"/>
                </a:solidFill>
                <a:effectLst/>
                <a:latin typeface="+mn-lt"/>
                <a:ea typeface="MS PGothic" pitchFamily="34" charset="-128"/>
                <a:cs typeface="ＭＳ Ｐゴシック" charset="0"/>
              </a:rPr>
              <a:t> server can only redirect web requests, a </a:t>
            </a:r>
            <a:r>
              <a:rPr lang="en-GB" sz="1200" b="1" i="0" kern="1200" dirty="0">
                <a:solidFill>
                  <a:schemeClr val="tx1"/>
                </a:solidFill>
                <a:effectLst/>
                <a:latin typeface="+mn-lt"/>
                <a:ea typeface="MS PGothic" pitchFamily="34" charset="-128"/>
                <a:cs typeface="ＭＳ Ｐゴシック" charset="0"/>
              </a:rPr>
              <a:t>VPN</a:t>
            </a:r>
            <a:r>
              <a:rPr lang="en-GB" sz="1200" b="0" i="0" kern="1200" dirty="0">
                <a:solidFill>
                  <a:schemeClr val="tx1"/>
                </a:solidFill>
                <a:effectLst/>
                <a:latin typeface="+mn-lt"/>
                <a:ea typeface="MS PGothic" pitchFamily="34" charset="-128"/>
                <a:cs typeface="ＭＳ Ｐゴシック" charset="0"/>
              </a:rPr>
              <a:t> connection is capable of routing and anonymising all of your network traffic</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S PGothic" pitchFamily="34" charset="-128"/>
                <a:cs typeface="ＭＳ Ｐゴシック" charset="0"/>
              </a:rPr>
              <a:t>A </a:t>
            </a:r>
            <a:r>
              <a:rPr lang="en-GB" sz="1200" b="1" i="0" kern="1200" dirty="0">
                <a:solidFill>
                  <a:schemeClr val="tx1"/>
                </a:solidFill>
                <a:effectLst/>
                <a:latin typeface="+mn-lt"/>
                <a:ea typeface="MS PGothic" pitchFamily="34" charset="-128"/>
                <a:cs typeface="ＭＳ Ｐゴシック" charset="0"/>
              </a:rPr>
              <a:t>virtual private network</a:t>
            </a:r>
            <a:r>
              <a:rPr lang="en-GB" sz="1200" b="0" i="0" kern="1200" dirty="0">
                <a:solidFill>
                  <a:schemeClr val="tx1"/>
                </a:solidFill>
                <a:effectLst/>
                <a:latin typeface="+mn-lt"/>
                <a:ea typeface="MS PGothic" pitchFamily="34" charset="-128"/>
                <a:cs typeface="ＭＳ Ｐゴシック" charset="0"/>
              </a:rPr>
              <a:t> (</a:t>
            </a:r>
            <a:r>
              <a:rPr lang="en-GB" sz="1200" b="1" i="0" kern="1200" dirty="0">
                <a:solidFill>
                  <a:schemeClr val="tx1"/>
                </a:solidFill>
                <a:effectLst/>
                <a:latin typeface="+mn-lt"/>
                <a:ea typeface="MS PGothic" pitchFamily="34" charset="-128"/>
                <a:cs typeface="ＭＳ Ｐゴシック" charset="0"/>
              </a:rPr>
              <a:t>VPN</a:t>
            </a:r>
            <a:r>
              <a:rPr lang="en-GB" sz="1200" b="0" i="0" kern="1200" dirty="0">
                <a:solidFill>
                  <a:schemeClr val="tx1"/>
                </a:solidFill>
                <a:effectLst/>
                <a:latin typeface="+mn-lt"/>
                <a:ea typeface="MS PGothic" pitchFamily="34" charset="-128"/>
                <a:cs typeface="ＭＳ Ｐゴシック" charset="0"/>
              </a:rPr>
              <a:t>) extends a </a:t>
            </a:r>
            <a:r>
              <a:rPr lang="en-GB" sz="1200" b="0" i="0" u="none" strike="noStrike" kern="1200" dirty="0">
                <a:solidFill>
                  <a:schemeClr val="tx1"/>
                </a:solidFill>
                <a:effectLst/>
                <a:latin typeface="+mn-lt"/>
                <a:ea typeface="MS PGothic" pitchFamily="34" charset="-128"/>
                <a:cs typeface="ＭＳ Ｐゴシック" charset="0"/>
                <a:hlinkClick r:id="rId3" tooltip="Private network"/>
              </a:rPr>
              <a:t>private network</a:t>
            </a:r>
            <a:r>
              <a:rPr lang="en-GB" sz="1200" b="0" i="0" kern="1200" dirty="0">
                <a:solidFill>
                  <a:schemeClr val="tx1"/>
                </a:solidFill>
                <a:effectLst/>
                <a:latin typeface="+mn-lt"/>
                <a:ea typeface="MS PGothic" pitchFamily="34" charset="-128"/>
                <a:cs typeface="ＭＳ Ｐゴシック" charset="0"/>
              </a:rPr>
              <a:t> across a public network and enables users to send and receive data across shared or public networks as if their computing devices were directly connected to the private network. Applications running across a VPN may therefore benefit from the functionality, security, and management of the private network. </a:t>
            </a:r>
            <a:r>
              <a:rPr lang="en-GB" sz="1200" b="0" i="0" u="none" strike="noStrike" kern="1200" dirty="0">
                <a:solidFill>
                  <a:schemeClr val="tx1"/>
                </a:solidFill>
                <a:effectLst/>
                <a:latin typeface="+mn-lt"/>
                <a:ea typeface="MS PGothic" pitchFamily="34" charset="-128"/>
                <a:cs typeface="ＭＳ Ｐゴシック" charset="0"/>
                <a:hlinkClick r:id="rId4" tooltip="Encryption"/>
              </a:rPr>
              <a:t>Encryption</a:t>
            </a:r>
            <a:r>
              <a:rPr lang="en-GB" sz="1200" b="0" i="0" kern="1200" dirty="0">
                <a:solidFill>
                  <a:schemeClr val="tx1"/>
                </a:solidFill>
                <a:effectLst/>
                <a:latin typeface="+mn-lt"/>
                <a:ea typeface="MS PGothic" pitchFamily="34" charset="-128"/>
                <a:cs typeface="ＭＳ Ｐゴシック" charset="0"/>
              </a:rPr>
              <a:t> is a common, although not an inherent, part of a VPN connection.</a:t>
            </a:r>
            <a:r>
              <a:rPr lang="en-GB" sz="1200" b="0" i="0" u="none" strike="noStrike" kern="1200" baseline="30000" dirty="0">
                <a:solidFill>
                  <a:schemeClr val="tx1"/>
                </a:solidFill>
                <a:effectLst/>
                <a:latin typeface="+mn-lt"/>
                <a:ea typeface="MS PGothic" pitchFamily="34" charset="-128"/>
                <a:cs typeface="ＭＳ Ｐゴシック" charset="0"/>
                <a:hlinkClick r:id="rId5"/>
              </a:rPr>
              <a:t>[1]</a:t>
            </a:r>
            <a:endParaRPr lang="en-GB" sz="1200" b="0" i="0" u="none" strike="noStrike" kern="1200" baseline="300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u="none" strike="noStrike" kern="1200" baseline="300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S PGothic" pitchFamily="34" charset="-128"/>
                <a:cs typeface="ＭＳ Ｐゴシック" charset="0"/>
              </a:rPr>
              <a:t>A trainer demo may be the best way to describe how someone can move around the world – whilst sitting on a chair in front of the delegates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107</a:t>
            </a:fld>
            <a:endParaRPr lang="en-US" altLang="en-US"/>
          </a:p>
        </p:txBody>
      </p:sp>
    </p:spTree>
    <p:extLst>
      <p:ext uri="{BB962C8B-B14F-4D97-AF65-F5344CB8AC3E}">
        <p14:creationId xmlns:p14="http://schemas.microsoft.com/office/powerpoint/2010/main" val="227002041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S PGothic" pitchFamily="34" charset="-128"/>
                <a:cs typeface="ＭＳ Ｐゴシック" charset="0"/>
              </a:rPr>
              <a:t>Some examples of VPN – some are free – some are paid. The free ones tend to have paid versions which offer faster bandwidth &amp; more upload/download capacities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108</a:t>
            </a:fld>
            <a:endParaRPr lang="en-US" altLang="en-US"/>
          </a:p>
        </p:txBody>
      </p:sp>
    </p:spTree>
    <p:extLst>
      <p:ext uri="{BB962C8B-B14F-4D97-AF65-F5344CB8AC3E}">
        <p14:creationId xmlns:p14="http://schemas.microsoft.com/office/powerpoint/2010/main" val="7590841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a VPN – VPN Unlimited</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Purpose is to illustrate the uses &amp; configurability of a VPN – how it can be used to appear to be anywhere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Legal – yes in almost all places. They have legitimate uses – but also can be misused</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Secure – Yes, the end to end encryption that is in place through the tunnel it creates gives security – which can be misused too – to avoid interception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Locations – most will have multiple locations throughout the world to appear to be somewhere else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Speed – using a VPN will slow your connection down a little as it has to encrypt the data it is sending – but with today’s high speed internet connections, it won’t be too bad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109</a:t>
            </a:fld>
            <a:endParaRPr lang="en-US" altLang="en-US"/>
          </a:p>
        </p:txBody>
      </p:sp>
    </p:spTree>
    <p:extLst>
      <p:ext uri="{BB962C8B-B14F-4D97-AF65-F5344CB8AC3E}">
        <p14:creationId xmlns:p14="http://schemas.microsoft.com/office/powerpoint/2010/main" val="15020581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Another subject where a basic overview has to be done – and where we could spend days rather than a few slides. The builds here are followed by explanatory slides for most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Besides the websites, databases and documents that are not indexed by the search engines there is another layer of the Deep Web: the so-called “</a:t>
            </a:r>
            <a:r>
              <a:rPr lang="en-US" sz="1200" b="1" kern="1200" noProof="0" dirty="0">
                <a:solidFill>
                  <a:schemeClr val="tx1"/>
                </a:solidFill>
                <a:effectLst/>
                <a:latin typeface="+mn-lt"/>
                <a:ea typeface="MS PGothic" pitchFamily="34" charset="-128"/>
                <a:cs typeface="ＭＳ Ｐゴシック" charset="0"/>
              </a:rPr>
              <a:t>Darkweb</a:t>
            </a:r>
            <a:r>
              <a:rPr lang="en-US" sz="1200" kern="1200" noProof="0" dirty="0">
                <a:solidFill>
                  <a:schemeClr val="tx1"/>
                </a:solidFill>
                <a:effectLst/>
                <a:latin typeface="+mn-lt"/>
                <a:ea typeface="MS PGothic" pitchFamily="34" charset="-128"/>
                <a:cs typeface="ＭＳ Ｐゴシック" charset="0"/>
              </a:rPr>
              <a:t>”. The Dark Web, cannot be searched by the standard search engines. However, while Deep Web websites can be accessed by a normal web browser if the visitor knows the address or the login credentials this is not true for Dark Web websites.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The </a:t>
            </a:r>
            <a:r>
              <a:rPr lang="en-US" sz="1200" b="1" kern="1200" noProof="0" dirty="0">
                <a:solidFill>
                  <a:schemeClr val="tx1"/>
                </a:solidFill>
                <a:effectLst/>
                <a:latin typeface="+mn-lt"/>
                <a:ea typeface="MS PGothic" pitchFamily="34" charset="-128"/>
                <a:cs typeface="ＭＳ Ｐゴシック" charset="0"/>
              </a:rPr>
              <a:t>Dark Web</a:t>
            </a:r>
            <a:r>
              <a:rPr lang="en-US" sz="1200" b="1" kern="1200" baseline="0" noProof="0" dirty="0">
                <a:solidFill>
                  <a:schemeClr val="tx1"/>
                </a:solidFill>
                <a:effectLst/>
                <a:latin typeface="+mn-lt"/>
                <a:ea typeface="MS PGothic" pitchFamily="34" charset="-128"/>
                <a:cs typeface="ＭＳ Ｐゴシック" charset="0"/>
              </a:rPr>
              <a:t> </a:t>
            </a:r>
            <a:r>
              <a:rPr lang="en-US" sz="1200" kern="1200" baseline="0" noProof="0" dirty="0">
                <a:solidFill>
                  <a:schemeClr val="tx1"/>
                </a:solidFill>
                <a:effectLst/>
                <a:latin typeface="+mn-lt"/>
                <a:ea typeface="MS PGothic" pitchFamily="34" charset="-128"/>
                <a:cs typeface="ＭＳ Ｐゴシック" charset="0"/>
              </a:rPr>
              <a:t>is constituted from </a:t>
            </a:r>
            <a:r>
              <a:rPr lang="en-US" sz="1200" b="1" kern="1200" baseline="0" noProof="0" dirty="0">
                <a:solidFill>
                  <a:schemeClr val="tx1"/>
                </a:solidFill>
                <a:effectLst/>
                <a:latin typeface="+mn-lt"/>
                <a:ea typeface="MS PGothic" pitchFamily="34" charset="-128"/>
                <a:cs typeface="ＭＳ Ｐゴシック" charset="0"/>
              </a:rPr>
              <a:t>Dark nets </a:t>
            </a:r>
            <a:r>
              <a:rPr lang="en-US" sz="1200" b="0" kern="1200" baseline="0" noProof="0" dirty="0">
                <a:solidFill>
                  <a:schemeClr val="tx1"/>
                </a:solidFill>
                <a:effectLst/>
                <a:latin typeface="+mn-lt"/>
                <a:ea typeface="MS PGothic" pitchFamily="34" charset="-128"/>
                <a:cs typeface="ＭＳ Ｐゴシック" charset="0"/>
              </a:rPr>
              <a:t>that are small peer-to-peer networks, as well as large popular networks like Freenet, I2P and </a:t>
            </a:r>
            <a:r>
              <a:rPr lang="en-US" sz="1200" b="0" kern="1200" baseline="0" noProof="0" dirty="0" err="1">
                <a:solidFill>
                  <a:schemeClr val="tx1"/>
                </a:solidFill>
                <a:effectLst/>
                <a:latin typeface="+mn-lt"/>
                <a:ea typeface="MS PGothic" pitchFamily="34" charset="-128"/>
                <a:cs typeface="ＭＳ Ｐゴシック" charset="0"/>
              </a:rPr>
              <a:t>ToR</a:t>
            </a:r>
            <a:r>
              <a:rPr lang="en-US" sz="1200" b="0" kern="1200" baseline="0" noProof="0" dirty="0">
                <a:solidFill>
                  <a:schemeClr val="tx1"/>
                </a:solidFill>
                <a:effectLst/>
                <a:latin typeface="+mn-lt"/>
                <a:ea typeface="MS PGothic" pitchFamily="34" charset="-128"/>
                <a:cs typeface="ＭＳ Ｐゴシック" charset="0"/>
              </a:rPr>
              <a:t>.</a:t>
            </a:r>
            <a:endParaRPr lang="en-US" b="0" noProof="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110</a:t>
            </a:fld>
            <a:endParaRPr lang="en-US" altLang="en-US"/>
          </a:p>
        </p:txBody>
      </p:sp>
    </p:spTree>
    <p:extLst>
      <p:ext uri="{BB962C8B-B14F-4D97-AF65-F5344CB8AC3E}">
        <p14:creationId xmlns:p14="http://schemas.microsoft.com/office/powerpoint/2010/main" val="28076058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trainer demonstration would be a useful addition to this slide to illustrate TOR and some services available – requires internet connection or pre-recorded TOR session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111</a:t>
            </a:fld>
            <a:endParaRPr lang="en-US" altLang="en-US"/>
          </a:p>
        </p:txBody>
      </p:sp>
    </p:spTree>
    <p:extLst>
      <p:ext uri="{BB962C8B-B14F-4D97-AF65-F5344CB8AC3E}">
        <p14:creationId xmlns:p14="http://schemas.microsoft.com/office/powerpoint/2010/main" val="168041380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TOR is built on encryption – and the passing of encrypted information between nodes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Each node only knows where the previous node is and the following node – nothing about the origin or any further nodes – building up an encrypted route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Each communication (or tab in the browser) takes a different route – but each uses the same entry point – or guard node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Communication could be intercepted – but you would only intercept encrypted data</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original data is ‘wrapped’ with the encryption key of each node the data is going to pass through – and that layer is removed by the node as it passes on its way – the last hop is the only time data is unencrypted – or it would be unreadable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112</a:t>
            </a:fld>
            <a:endParaRPr lang="en-US" altLang="en-US"/>
          </a:p>
        </p:txBody>
      </p:sp>
    </p:spTree>
    <p:extLst>
      <p:ext uri="{BB962C8B-B14F-4D97-AF65-F5344CB8AC3E}">
        <p14:creationId xmlns:p14="http://schemas.microsoft.com/office/powerpoint/2010/main" val="51117322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Trainer facilitates a discussion about cryptocurrencies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Icons – Bitcoin, Litecoin, Ethereum, </a:t>
            </a:r>
            <a:r>
              <a:rPr lang="en-US" sz="1200" kern="1200" noProof="0" dirty="0" err="1">
                <a:solidFill>
                  <a:schemeClr val="tx1"/>
                </a:solidFill>
                <a:effectLst/>
                <a:latin typeface="+mn-lt"/>
                <a:ea typeface="MS PGothic" pitchFamily="34" charset="-128"/>
                <a:cs typeface="ＭＳ Ｐゴシック" charset="0"/>
              </a:rPr>
              <a:t>Zcash</a:t>
            </a:r>
            <a:r>
              <a:rPr lang="en-US" sz="1200" kern="1200" noProof="0" dirty="0">
                <a:solidFill>
                  <a:schemeClr val="tx1"/>
                </a:solidFill>
                <a:effectLst/>
                <a:latin typeface="+mn-lt"/>
                <a:ea typeface="MS PGothic" pitchFamily="34" charset="-128"/>
                <a:cs typeface="ＭＳ Ｐゴシック" charset="0"/>
              </a:rPr>
              <a:t>,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113</a:t>
            </a:fld>
            <a:endParaRPr lang="en-US" altLang="en-US"/>
          </a:p>
        </p:txBody>
      </p:sp>
    </p:spTree>
    <p:extLst>
      <p:ext uri="{BB962C8B-B14F-4D97-AF65-F5344CB8AC3E}">
        <p14:creationId xmlns:p14="http://schemas.microsoft.com/office/powerpoint/2010/main" val="1250894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Trainer facilitates a discussion about cryptocurrencies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Icons – Bitcoin, Litecoin, Ethereum, </a:t>
            </a:r>
            <a:r>
              <a:rPr lang="en-US" sz="1200" kern="1200" noProof="0" dirty="0" err="1">
                <a:solidFill>
                  <a:schemeClr val="tx1"/>
                </a:solidFill>
                <a:effectLst/>
                <a:latin typeface="+mn-lt"/>
                <a:ea typeface="MS PGothic" pitchFamily="34" charset="-128"/>
                <a:cs typeface="ＭＳ Ｐゴシック" charset="0"/>
              </a:rPr>
              <a:t>Zcash</a:t>
            </a:r>
            <a:r>
              <a:rPr lang="en-US" sz="1200" kern="1200" noProof="0" dirty="0">
                <a:solidFill>
                  <a:schemeClr val="tx1"/>
                </a:solidFill>
                <a:effectLst/>
                <a:latin typeface="+mn-lt"/>
                <a:ea typeface="MS PGothic" pitchFamily="34" charset="-128"/>
                <a:cs typeface="ＭＳ Ｐゴシック" charset="0"/>
              </a:rPr>
              <a:t>,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The points again show how cryptocurrency works – and how it can be used to deal with illegal purchases or money laundering</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Widely acknowledged definitions of virtual currencies/digital currencies refer to the work done by the Financial Action Task Force (FATF), an inter-governmental body developing and promoting policies to combat money laundering and terrorist financing. </a:t>
            </a:r>
          </a:p>
          <a:p>
            <a:endParaRPr lang="en-GB" sz="1200" b="0" i="0" u="none" strike="noStrike" kern="1200" baseline="0" dirty="0">
              <a:solidFill>
                <a:schemeClr val="tx1"/>
              </a:solidFill>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According to FATF, </a:t>
            </a:r>
            <a:r>
              <a:rPr lang="en-GB" sz="1200" b="0" i="1" u="none" strike="noStrike" kern="1200" baseline="0" dirty="0">
                <a:solidFill>
                  <a:schemeClr val="tx1"/>
                </a:solidFill>
                <a:latin typeface="+mn-lt"/>
                <a:ea typeface="MS PGothic" pitchFamily="34" charset="-128"/>
                <a:cs typeface="ＭＳ Ｐゴシック" charset="0"/>
              </a:rPr>
              <a:t>A virtual currency is a digital representation of value that can be digitally traded and functions as </a:t>
            </a:r>
            <a:endParaRPr lang="en-GB" sz="1200" b="0" i="0" u="none" strike="noStrike" kern="1200" baseline="0" dirty="0">
              <a:solidFill>
                <a:schemeClr val="tx1"/>
              </a:solidFill>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1. a medium of exchange; </a:t>
            </a:r>
          </a:p>
          <a:p>
            <a:r>
              <a:rPr lang="en-GB" sz="1200" b="0" i="0" u="none" strike="noStrike" kern="1200" baseline="0" dirty="0">
                <a:solidFill>
                  <a:schemeClr val="tx1"/>
                </a:solidFill>
                <a:latin typeface="+mn-lt"/>
                <a:ea typeface="MS PGothic" pitchFamily="34" charset="-128"/>
                <a:cs typeface="ＭＳ Ｐゴシック" charset="0"/>
              </a:rPr>
              <a:t>2. </a:t>
            </a:r>
            <a:r>
              <a:rPr lang="en-GB" sz="1200" b="0" i="1" u="none" strike="noStrike" kern="1200" baseline="0" dirty="0">
                <a:solidFill>
                  <a:schemeClr val="tx1"/>
                </a:solidFill>
                <a:latin typeface="+mn-lt"/>
                <a:ea typeface="MS PGothic" pitchFamily="34" charset="-128"/>
                <a:cs typeface="ＭＳ Ｐゴシック" charset="0"/>
              </a:rPr>
              <a:t>a unit of account; and/or(3) a store of value, but does not have legal tender status in any jurisdiction. </a:t>
            </a:r>
          </a:p>
          <a:p>
            <a:endParaRPr lang="en-GB" sz="1200" b="0" i="1" u="none" strike="noStrike" kern="1200" baseline="0" dirty="0">
              <a:solidFill>
                <a:schemeClr val="tx1"/>
              </a:solidFill>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According to FATF, </a:t>
            </a:r>
            <a:r>
              <a:rPr lang="en-GB" sz="1200" b="0" i="1" u="none" strike="noStrike" kern="1200" baseline="0" dirty="0">
                <a:solidFill>
                  <a:schemeClr val="tx1"/>
                </a:solidFill>
                <a:latin typeface="+mn-lt"/>
                <a:ea typeface="MS PGothic" pitchFamily="34" charset="-128"/>
                <a:cs typeface="ＭＳ Ｐゴシック" charset="0"/>
              </a:rPr>
              <a:t>Digital currency can mean a digital representation of either virtual currency (non-fiat) or e-money (fiat). </a:t>
            </a:r>
            <a:r>
              <a:rPr lang="en-GB" sz="1200" b="0" i="0" u="none" strike="noStrike" kern="1200" baseline="0" dirty="0">
                <a:solidFill>
                  <a:schemeClr val="tx1"/>
                </a:solidFill>
                <a:latin typeface="+mn-lt"/>
                <a:ea typeface="MS PGothic" pitchFamily="34" charset="-128"/>
                <a:cs typeface="ＭＳ Ｐゴシック" charset="0"/>
              </a:rPr>
              <a:t>The term digital currency provides a term by which it is possible to refer to digital representations of both fiat and non-fiat currencies. </a:t>
            </a:r>
          </a:p>
          <a:p>
            <a:pPr marL="0" indent="0" algn="just">
              <a:lnSpc>
                <a:spcPct val="150000"/>
              </a:lnSpc>
              <a:spcBef>
                <a:spcPts val="0"/>
              </a:spcBef>
              <a:buNone/>
            </a:pPr>
            <a:endParaRPr lang="en-US" b="0" baseline="0" noProof="0" dirty="0"/>
          </a:p>
          <a:p>
            <a:pPr marL="0" indent="0" algn="just">
              <a:lnSpc>
                <a:spcPct val="150000"/>
              </a:lnSpc>
              <a:spcBef>
                <a:spcPts val="0"/>
              </a:spcBef>
              <a:buNone/>
            </a:pPr>
            <a:r>
              <a:rPr lang="en-US" b="0" baseline="0" noProof="0" dirty="0"/>
              <a:t>A crypto currency is a</a:t>
            </a:r>
            <a:r>
              <a:rPr lang="en-US" b="0" noProof="0" dirty="0"/>
              <a:t> digital currency in which encryption techniques are used to regulate the generation of units of currency and verify the transfer of funds, operating independently of a central bank. Crypto currencies are a subset of alternative currencies, or specifically of digital currencies.</a:t>
            </a:r>
          </a:p>
          <a:p>
            <a:pPr marL="0" indent="0" algn="just">
              <a:lnSpc>
                <a:spcPct val="150000"/>
              </a:lnSpc>
              <a:spcBef>
                <a:spcPts val="0"/>
              </a:spcBef>
              <a:buNone/>
            </a:pPr>
            <a:endParaRPr lang="en-US" b="0" noProof="0" dirty="0"/>
          </a:p>
          <a:p>
            <a:r>
              <a:rPr lang="en-US" sz="1200" kern="1200" dirty="0">
                <a:solidFill>
                  <a:schemeClr val="tx1"/>
                </a:solidFill>
                <a:effectLst/>
                <a:latin typeface="+mn-lt"/>
                <a:ea typeface="MS PGothic" pitchFamily="34" charset="-128"/>
                <a:cs typeface="ＭＳ Ｐゴシック" charset="0"/>
              </a:rPr>
              <a:t>Definition given by the European Court of Justice: “49. Transactions involving non-traditional currencies, that is to say, currencies other than those that are legal tender in one or more</a:t>
            </a: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r>
              <a:rPr lang="en-US" baseline="0" noProof="0" dirty="0"/>
              <a:t>There are almost 6400 different crypto currencies (08/2020). A nice overview can be found here: http://coinmarketcap.com/all/views/all/ </a:t>
            </a:r>
          </a:p>
          <a:p>
            <a:endParaRPr lang="en-US" baseline="0" noProof="0" dirty="0"/>
          </a:p>
          <a:p>
            <a:r>
              <a:rPr lang="en-US" baseline="0" noProof="0" dirty="0"/>
              <a:t>The by far most important and most well-known crypto currency is Bitcoin which was invented in late 2008 by „Satoshi Nakamoto“. However, it is important to know that there are also other crypto currencies as well. Some of them were created because Bitcoin became too „heavy“ – meaning that it is not really handy to pay transactions. Others were created to overcome weaknesses of Bitcoin, e.g. DASH (the X11 Logo; formerly known as </a:t>
            </a:r>
            <a:r>
              <a:rPr lang="en-US" baseline="0" noProof="0" dirty="0" err="1"/>
              <a:t>Darkcoin</a:t>
            </a:r>
            <a:r>
              <a:rPr lang="en-US" baseline="0" noProof="0" dirty="0"/>
              <a:t>) to allow fully anonymous transactions or Litecoin to allow faster transactions as well as smaller transactions. </a:t>
            </a:r>
          </a:p>
          <a:p>
            <a:endParaRPr lang="en-US" baseline="0" noProof="0" dirty="0"/>
          </a:p>
          <a:p>
            <a:r>
              <a:rPr lang="en-US" baseline="0" noProof="0" dirty="0"/>
              <a:t>Most of the currency are based on the same approach: A peer-to-peer network to mine coin and validate transactions and a pre-defined, limited supply of the currency.</a:t>
            </a:r>
          </a:p>
          <a:p>
            <a:endParaRPr lang="en-US" baseline="0" noProof="0" dirty="0"/>
          </a:p>
          <a:p>
            <a:r>
              <a:rPr lang="en-US" baseline="0" noProof="0" dirty="0"/>
              <a:t>Here are some explanations for vocabulary that is frequently used when talking about crypto currencies:</a:t>
            </a:r>
          </a:p>
          <a:p>
            <a:endParaRPr lang="en-US" baseline="0" noProof="0" dirty="0"/>
          </a:p>
          <a:p>
            <a:r>
              <a:rPr lang="en-US" baseline="0" noProof="0" dirty="0"/>
              <a:t>The Wallet: A wallet is loosely the equivalent of a physical wallet on a crypto currency network. The wallet actually contains the owner‘s private keys which allow him to spend coins allocated to his address in the block chain.</a:t>
            </a:r>
          </a:p>
          <a:p>
            <a:endParaRPr lang="en-US" baseline="0" noProof="0" dirty="0"/>
          </a:p>
          <a:p>
            <a:r>
              <a:rPr lang="en-US" baseline="0" noProof="0" dirty="0"/>
              <a:t>The Miner: Mining is the process of making computer hardware do mathematical calculations for the crypto currency network to confirm transactions.</a:t>
            </a:r>
          </a:p>
          <a:p>
            <a:endParaRPr lang="en-US" baseline="0" noProof="0" dirty="0"/>
          </a:p>
          <a:p>
            <a:r>
              <a:rPr lang="en-US" baseline="0" noProof="0" dirty="0"/>
              <a:t>The block chain: The block chain is a public record of all transactions in the network of the crypto currency. They are stored in chronological order. The block chain is shared between all users of that network and is used to verify the balance of wallet addresses.</a:t>
            </a:r>
          </a:p>
          <a:p>
            <a:endParaRPr lang="en-US" baseline="0" noProof="0" dirty="0"/>
          </a:p>
          <a:p>
            <a:r>
              <a:rPr lang="en-US" baseline="0" noProof="0" dirty="0"/>
              <a:t>The private key: The private key is a secret piece of data that proves your right to spend coins from a specific wallet address through a cryptographic signature. Each wallet address has its own unique private key.</a:t>
            </a:r>
          </a:p>
          <a:p>
            <a:endParaRPr lang="en-US" baseline="0" noProof="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114</a:t>
            </a:fld>
            <a:endParaRPr lang="en-US" altLang="en-US"/>
          </a:p>
        </p:txBody>
      </p:sp>
    </p:spTree>
    <p:extLst>
      <p:ext uri="{BB962C8B-B14F-4D97-AF65-F5344CB8AC3E}">
        <p14:creationId xmlns:p14="http://schemas.microsoft.com/office/powerpoint/2010/main" val="62434436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115</a:t>
            </a:fld>
            <a:endParaRPr lang="en-US" altLang="en-US"/>
          </a:p>
        </p:txBody>
      </p:sp>
    </p:spTree>
    <p:extLst>
      <p:ext uri="{BB962C8B-B14F-4D97-AF65-F5344CB8AC3E}">
        <p14:creationId xmlns:p14="http://schemas.microsoft.com/office/powerpoint/2010/main" val="3293619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Supplies electrical current to different parts of the computer – offering different voltages for areas as required</a:t>
            </a:r>
          </a:p>
          <a:p>
            <a:endParaRPr lang="en-GB" dirty="0"/>
          </a:p>
          <a:p>
            <a:r>
              <a:rPr lang="en-GB" sz="1200" kern="1200" dirty="0">
                <a:solidFill>
                  <a:schemeClr val="tx1"/>
                </a:solidFill>
                <a:latin typeface="+mn-lt"/>
                <a:ea typeface="MS PGothic" pitchFamily="34" charset="-128"/>
                <a:cs typeface="ＭＳ Ｐゴシック" charset="0"/>
              </a:rPr>
              <a:t>The </a:t>
            </a:r>
            <a:r>
              <a:rPr lang="en-GB" sz="1200" b="1" kern="1200" dirty="0">
                <a:solidFill>
                  <a:schemeClr val="tx1"/>
                </a:solidFill>
                <a:latin typeface="+mn-lt"/>
                <a:ea typeface="MS PGothic" pitchFamily="34" charset="-128"/>
                <a:cs typeface="ＭＳ Ｐゴシック" charset="0"/>
              </a:rPr>
              <a:t>P</a:t>
            </a:r>
            <a:r>
              <a:rPr lang="en-GB" sz="1200" kern="1200" dirty="0">
                <a:solidFill>
                  <a:schemeClr val="tx1"/>
                </a:solidFill>
                <a:latin typeface="+mn-lt"/>
                <a:ea typeface="MS PGothic" pitchFamily="34" charset="-128"/>
                <a:cs typeface="ＭＳ Ｐゴシック" charset="0"/>
              </a:rPr>
              <a:t>ower </a:t>
            </a:r>
            <a:r>
              <a:rPr lang="en-GB" sz="1200" b="1" kern="1200" dirty="0">
                <a:solidFill>
                  <a:schemeClr val="tx1"/>
                </a:solidFill>
                <a:latin typeface="+mn-lt"/>
                <a:ea typeface="MS PGothic" pitchFamily="34" charset="-128"/>
                <a:cs typeface="ＭＳ Ｐゴシック" charset="0"/>
              </a:rPr>
              <a:t>S</a:t>
            </a:r>
            <a:r>
              <a:rPr lang="en-GB" sz="1200" kern="1200" dirty="0">
                <a:solidFill>
                  <a:schemeClr val="tx1"/>
                </a:solidFill>
                <a:latin typeface="+mn-lt"/>
                <a:ea typeface="MS PGothic" pitchFamily="34" charset="-128"/>
                <a:cs typeface="ＭＳ Ｐゴシック" charset="0"/>
              </a:rPr>
              <a:t>upply </a:t>
            </a:r>
            <a:r>
              <a:rPr lang="en-GB" sz="1200" b="1" kern="1200" dirty="0">
                <a:solidFill>
                  <a:schemeClr val="tx1"/>
                </a:solidFill>
                <a:latin typeface="+mn-lt"/>
                <a:ea typeface="MS PGothic" pitchFamily="34" charset="-128"/>
                <a:cs typeface="ＭＳ Ｐゴシック" charset="0"/>
              </a:rPr>
              <a:t>U</a:t>
            </a:r>
            <a:r>
              <a:rPr lang="en-GB" sz="1200" kern="1200" dirty="0">
                <a:solidFill>
                  <a:schemeClr val="tx1"/>
                </a:solidFill>
                <a:latin typeface="+mn-lt"/>
                <a:ea typeface="MS PGothic" pitchFamily="34" charset="-128"/>
                <a:cs typeface="ＭＳ Ｐゴシック" charset="0"/>
              </a:rPr>
              <a:t>nit (PSU) in a computer regulates and delivers the power to the components housed in the case. Standard power supplies turn the incoming 110V </a:t>
            </a:r>
            <a:r>
              <a:rPr lang="en-GB" sz="1200" b="1" kern="1200" dirty="0">
                <a:solidFill>
                  <a:schemeClr val="tx1"/>
                </a:solidFill>
                <a:latin typeface="+mn-lt"/>
                <a:ea typeface="MS PGothic" pitchFamily="34" charset="-128"/>
                <a:cs typeface="ＭＳ Ｐゴシック" charset="0"/>
              </a:rPr>
              <a:t>or</a:t>
            </a:r>
            <a:r>
              <a:rPr lang="en-GB" sz="1200" kern="1200" dirty="0">
                <a:solidFill>
                  <a:schemeClr val="tx1"/>
                </a:solidFill>
                <a:latin typeface="+mn-lt"/>
                <a:ea typeface="MS PGothic" pitchFamily="34" charset="-128"/>
                <a:cs typeface="ＭＳ Ｐゴシック" charset="0"/>
              </a:rPr>
              <a:t> 220V AC (Alternating Current) into various DC (Direct Current) voltages suitable for powering the computer's components. Power supplies have a certain power output specified in Watts, a standard power supply would typically be able to deliver around 350 Watts. The more components there are in a PC the greater the power required from the power supply.</a:t>
            </a:r>
            <a:endParaRPr lang="en-GB" dirty="0"/>
          </a:p>
          <a:p>
            <a:r>
              <a:rPr lang="en-GB" dirty="0"/>
              <a:t>Different standards – standard kettle lead input for a computer, different tip for smaller devices, batteries for portable devices</a:t>
            </a:r>
          </a:p>
          <a:p>
            <a:endParaRPr lang="en-GB" dirty="0"/>
          </a:p>
          <a:p>
            <a:r>
              <a:rPr lang="en-GB" dirty="0"/>
              <a:t>Modular, Hybrid, non-modular</a:t>
            </a: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64156800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extLst>
      <p:ext uri="{BB962C8B-B14F-4D97-AF65-F5344CB8AC3E}">
        <p14:creationId xmlns:p14="http://schemas.microsoft.com/office/powerpoint/2010/main" val="1997549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PCB – Printed Circuit Board</a:t>
            </a:r>
          </a:p>
          <a:p>
            <a:r>
              <a:rPr lang="en-US" dirty="0"/>
              <a:t>The motherboard</a:t>
            </a:r>
            <a:r>
              <a:rPr lang="en-US" baseline="0" dirty="0"/>
              <a:t> is like our own central nervous system </a:t>
            </a:r>
            <a:r>
              <a:rPr lang="mr-IN" baseline="0" dirty="0"/>
              <a:t>–</a:t>
            </a:r>
            <a:r>
              <a:rPr lang="en-US" baseline="0" dirty="0"/>
              <a:t> everything links into it</a:t>
            </a:r>
          </a:p>
          <a:p>
            <a:endParaRPr lang="en-US" baseline="0" dirty="0"/>
          </a:p>
          <a:p>
            <a:pPr lvl="0">
              <a:buFont typeface="Arial"/>
              <a:buChar char="•"/>
            </a:pPr>
            <a:r>
              <a:rPr lang="en-US" dirty="0"/>
              <a:t>A motherboard is also known as the main board or system board of the computer. The motherboard is the central circuit board of a computer. All other components and peripherals plug into it. </a:t>
            </a:r>
          </a:p>
          <a:p>
            <a:pPr lvl="0">
              <a:buFont typeface="Arial"/>
              <a:buChar char="•"/>
            </a:pPr>
            <a:r>
              <a:rPr lang="en-US" dirty="0"/>
              <a:t>The job of the motherboard is to relay information between them all.  The motherboard houses the BIOS (Basic </a:t>
            </a:r>
            <a:r>
              <a:rPr lang="en-US" dirty="0" err="1"/>
              <a:t>Input/Output</a:t>
            </a:r>
            <a:r>
              <a:rPr lang="en-US" dirty="0"/>
              <a:t> System), which is the simple software run by a computer when initially turned on. </a:t>
            </a:r>
          </a:p>
          <a:p>
            <a:pPr lvl="0">
              <a:buFont typeface="Arial"/>
              <a:buChar char="•"/>
            </a:pPr>
            <a:r>
              <a:rPr lang="en-US" dirty="0"/>
              <a:t>Other components attach directly to it, such as the memory, CPU (Central Processing Unit), graphics card, sound card, hard-drive, disk drives, along with various external ports and peripherals.</a:t>
            </a:r>
            <a:endParaRPr lang="en-GB" dirty="0"/>
          </a:p>
          <a:p>
            <a:endParaRPr lang="en-US" baseline="0" dirty="0"/>
          </a:p>
          <a:p>
            <a:r>
              <a:rPr lang="en-US" baseline="0" dirty="0"/>
              <a:t>Top two images are computer motherboards – bottom one is from an iPhone – same principle – just different sizes of components</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1768172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Mother board has many components  - and many ways to connect to it</a:t>
            </a:r>
          </a:p>
          <a:p>
            <a:endParaRPr lang="en-GB" dirty="0"/>
          </a:p>
          <a:p>
            <a:pPr>
              <a:buFont typeface="Arial"/>
              <a:buChar char="•"/>
            </a:pPr>
            <a:r>
              <a:rPr lang="en-GB" dirty="0"/>
              <a:t>CMOS and BIOS - CMOS and BIOS are often used interchangeably; you can think of the BIOS as software, and CMOS as the hardware running it. </a:t>
            </a:r>
          </a:p>
          <a:p>
            <a:pPr>
              <a:buFont typeface="Arial"/>
              <a:buChar char="•"/>
            </a:pPr>
            <a:r>
              <a:rPr lang="en-GB" dirty="0"/>
              <a:t>Abbreviated from Complementary Metal Oxide Semiconductor, CMOS is usually pronounced "</a:t>
            </a:r>
            <a:r>
              <a:rPr lang="en-GB" i="1" dirty="0"/>
              <a:t>see</a:t>
            </a:r>
            <a:r>
              <a:rPr lang="en-GB" dirty="0"/>
              <a:t>-moss". CMOS is the hardware in a computer that performs very low-level functions and very basic computer start routines. </a:t>
            </a:r>
            <a:endParaRPr lang="en-US" dirty="0"/>
          </a:p>
          <a:p>
            <a:endParaRPr lang="en-GB" dirty="0"/>
          </a:p>
          <a:p>
            <a:pPr>
              <a:spcBef>
                <a:spcPts val="0"/>
              </a:spcBef>
              <a:spcAft>
                <a:spcPts val="1200"/>
              </a:spcAft>
            </a:pPr>
            <a:r>
              <a:rPr lang="en-GB" dirty="0"/>
              <a:t>Newer computers use the Unified Extensible Firmware Interface (UEFI) instead of a BIOS</a:t>
            </a:r>
          </a:p>
          <a:p>
            <a:pPr>
              <a:spcBef>
                <a:spcPts val="0"/>
              </a:spcBef>
              <a:spcAft>
                <a:spcPts val="1200"/>
              </a:spcAft>
            </a:pPr>
            <a:r>
              <a:rPr lang="en-GB" dirty="0"/>
              <a:t>UEFI is a specification that defines a software interface between an operating system and platform firmware. </a:t>
            </a:r>
          </a:p>
          <a:p>
            <a:pPr>
              <a:spcBef>
                <a:spcPts val="0"/>
              </a:spcBef>
              <a:spcAft>
                <a:spcPts val="1200"/>
              </a:spcAft>
            </a:pPr>
            <a:r>
              <a:rPr lang="en-GB" dirty="0"/>
              <a:t>UEFI replaces the Basic </a:t>
            </a:r>
            <a:r>
              <a:rPr lang="en-GB" dirty="0" err="1"/>
              <a:t>Input/Output</a:t>
            </a:r>
            <a:r>
              <a:rPr lang="en-GB" dirty="0"/>
              <a:t> System (BIOS) firmware interface originally present in all IBM PC-compatible personal computers</a:t>
            </a: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366198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rear of the board often allows us to see the different ‘buses’ that are used within a system. There are many different types – allowing data to move around the system at differing speeds</a:t>
            </a:r>
          </a:p>
          <a:p>
            <a:endParaRPr lang="en-GB" dirty="0"/>
          </a:p>
          <a:p>
            <a:r>
              <a:rPr lang="en-GB" dirty="0"/>
              <a:t>Most commonly known bus – USB! Universal Serial Bus</a:t>
            </a:r>
          </a:p>
          <a:p>
            <a:endParaRPr lang="en-GB" dirty="0"/>
          </a:p>
          <a:p>
            <a:r>
              <a:rPr lang="en-GB" dirty="0"/>
              <a:t>This is the rear of the PCB for a Samsung Galaxy where you can clearly see the bus tracks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759953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central processing unit – CPU – performs calculations, actions and allows programs to run. Takes instruction – decodes &amp; processes – delivers an output</a:t>
            </a:r>
          </a:p>
          <a:p>
            <a:r>
              <a:rPr lang="en-GB" dirty="0"/>
              <a:t>Top graphic – Intel Core i7 chip </a:t>
            </a:r>
          </a:p>
          <a:p>
            <a:r>
              <a:rPr lang="en-GB" dirty="0"/>
              <a:t>Middle graphic – Apple A13 chip from 2020 iPhones</a:t>
            </a:r>
          </a:p>
          <a:p>
            <a:r>
              <a:rPr lang="en-GB" dirty="0"/>
              <a:t>Bottom graphic – Cooling fan. Processors generate large amounts of heat &amp; need to disperse these so manufacturers come up with ways of keeping them cool – especially difficult in smaller devices (phones, etc) which have to be manufactured differently to stop heat generation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3641386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memory is the working area of a device. RAM is generally much faster than other storage allowing it to work well with the CPU. All running programs are loaded to memory &amp; run from there. The operating system is also loaded into memory</a:t>
            </a:r>
          </a:p>
          <a:p>
            <a:endParaRPr lang="en-GB" dirty="0"/>
          </a:p>
          <a:p>
            <a:r>
              <a:rPr lang="en-GB" dirty="0"/>
              <a:t>* Can be read when the system is running – in cybercrime cases where exploits are performed by an attacker, the content of memory can be vital. Will deal with this later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7875364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Graphics show two different types of bespoke video cards.</a:t>
            </a:r>
          </a:p>
          <a:p>
            <a:r>
              <a:rPr lang="en-GB" dirty="0"/>
              <a:t>The video/graphics card or unit allows some form of visual output to a screen or monitor. Almost every computer system needs to show data to the user – whether a computer or a phone. Some graphics units are designed for speed &amp; refreshing – such as gamer type devices where graphics are key. Other devices simply have a screen to be able to interact – the graphic module turns data into visible information</a:t>
            </a:r>
          </a:p>
          <a:p>
            <a:r>
              <a:rPr lang="en-GB" dirty="0"/>
              <a:t>Can have their own processor and RAM – the higher the specification</a:t>
            </a:r>
          </a:p>
          <a:p>
            <a:r>
              <a:rPr lang="en-GB" dirty="0"/>
              <a:t>Some mother boards have graphics built in </a:t>
            </a:r>
          </a:p>
          <a:p>
            <a:endParaRPr lang="en-GB" dirty="0"/>
          </a:p>
          <a:p>
            <a:r>
              <a:rPr lang="en-GB" dirty="0"/>
              <a:t>In older computer modelling, everything mentioned so far would form parts of the ‘North Bridge’ – faster performing devices within a system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3508356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 graphic – exposed revolving disk</a:t>
            </a:r>
          </a:p>
          <a:p>
            <a:r>
              <a:rPr lang="en-GB" dirty="0"/>
              <a:t>Middle graphic – exposed solid state drive</a:t>
            </a:r>
          </a:p>
          <a:p>
            <a:r>
              <a:rPr lang="en-GB" dirty="0"/>
              <a:t>Bottom graphic – iPhone 6 16GB Toshiba memory chip</a:t>
            </a:r>
          </a:p>
          <a:p>
            <a:r>
              <a:rPr lang="en-GB" dirty="0"/>
              <a:t>Top is the traditional storage – bottom becoming more common. Bottom is faster due to the technology</a:t>
            </a:r>
          </a:p>
          <a:p>
            <a:r>
              <a:rPr lang="en-GB" dirty="0"/>
              <a:t>All devices will have permanent storage which is the key to many investigations – capturing &amp; analysing the content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987917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 graphic – fixed RJ45 network card</a:t>
            </a:r>
          </a:p>
          <a:p>
            <a:r>
              <a:rPr lang="en-GB" dirty="0"/>
              <a:t>Middle graphic – </a:t>
            </a:r>
            <a:r>
              <a:rPr lang="en-GB" dirty="0" err="1"/>
              <a:t>Wifi</a:t>
            </a:r>
            <a:r>
              <a:rPr lang="en-GB" dirty="0"/>
              <a:t> card for PC</a:t>
            </a:r>
          </a:p>
          <a:p>
            <a:r>
              <a:rPr lang="en-GB" dirty="0"/>
              <a:t>Bottom graphic - </a:t>
            </a:r>
            <a:r>
              <a:rPr lang="en-GB" dirty="0" err="1"/>
              <a:t>Wifi</a:t>
            </a:r>
            <a:r>
              <a:rPr lang="en-GB" dirty="0"/>
              <a:t> Antennae for mobile device (iPhone)</a:t>
            </a:r>
          </a:p>
          <a:p>
            <a:endParaRPr lang="en-GB" dirty="0"/>
          </a:p>
          <a:p>
            <a:r>
              <a:rPr lang="en-GB" dirty="0"/>
              <a:t>All devices that need to communicate require some form of network connectivity</a:t>
            </a:r>
          </a:p>
          <a:p>
            <a:r>
              <a:rPr lang="en-GB" sz="1200" b="1" kern="1200" dirty="0">
                <a:solidFill>
                  <a:schemeClr val="tx1"/>
                </a:solidFill>
                <a:latin typeface="+mn-lt"/>
                <a:ea typeface="MS PGothic" pitchFamily="34" charset="-128"/>
                <a:cs typeface="ＭＳ Ｐゴシック" charset="0"/>
              </a:rPr>
              <a:t>Network Interface Controller (NIC)</a:t>
            </a:r>
            <a:r>
              <a:rPr lang="en-GB" sz="1200" kern="1200" dirty="0">
                <a:solidFill>
                  <a:schemeClr val="tx1"/>
                </a:solidFill>
                <a:latin typeface="+mn-lt"/>
                <a:ea typeface="MS PGothic" pitchFamily="34" charset="-128"/>
                <a:cs typeface="ＭＳ Ｐゴシック" charset="0"/>
              </a:rPr>
              <a:t> – is a circuit board or card installed into a computer that allows it to connect to a network</a:t>
            </a:r>
          </a:p>
          <a:p>
            <a:r>
              <a:rPr lang="en-GB" sz="1200" b="1" kern="1200" dirty="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r>
              <a:rPr lang="en-GB" sz="1200" b="1" kern="1200" dirty="0">
                <a:solidFill>
                  <a:schemeClr val="tx1"/>
                </a:solidFill>
                <a:latin typeface="+mn-lt"/>
                <a:ea typeface="MS PGothic" pitchFamily="34" charset="-128"/>
                <a:cs typeface="ＭＳ Ｐゴシック" charset="0"/>
              </a:rPr>
              <a:t>Media Access Control (MAC) address</a:t>
            </a:r>
            <a:r>
              <a:rPr lang="en-GB" sz="1200" kern="1200" dirty="0">
                <a:solidFill>
                  <a:schemeClr val="tx1"/>
                </a:solidFill>
                <a:latin typeface="+mn-lt"/>
                <a:ea typeface="MS PGothic" pitchFamily="34" charset="-128"/>
                <a:cs typeface="ＭＳ Ｐゴシック" charset="0"/>
              </a:rPr>
              <a:t> – is a quasi-unique identifier assigned to most network adapters or network interface cards (NICs) by the manufacturer for identification and which provides a unique value.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1299572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 graphic – PCI &amp; PCI Express slots</a:t>
            </a:r>
          </a:p>
          <a:p>
            <a:r>
              <a:rPr lang="en-GB" dirty="0"/>
              <a:t>Middle graphic – USB ports on side of a laptop</a:t>
            </a:r>
          </a:p>
          <a:p>
            <a:r>
              <a:rPr lang="en-GB" dirty="0"/>
              <a:t>Bottom graphic – Keyboard &amp; mouse – connected to the system by USB wireless dongle</a:t>
            </a:r>
          </a:p>
          <a:p>
            <a:endParaRPr lang="en-GB" dirty="0"/>
          </a:p>
          <a:p>
            <a:r>
              <a:rPr lang="en-GB" dirty="0"/>
              <a:t>A computer system on it’s own can function but it does need external devices or components to be trying ‘networked’</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306348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 graphics – audio connections &amp; HDMI for video connection to other devices – TV, monitor, screen</a:t>
            </a:r>
          </a:p>
          <a:p>
            <a:r>
              <a:rPr lang="en-GB" dirty="0"/>
              <a:t>Middle graphic – DVD drive</a:t>
            </a:r>
          </a:p>
          <a:p>
            <a:r>
              <a:rPr lang="en-GB" dirty="0"/>
              <a:t>Bottom graphic – MicroSD card added to phone to increase storage capacity</a:t>
            </a:r>
          </a:p>
          <a:p>
            <a:endParaRPr lang="en-GB" dirty="0"/>
          </a:p>
          <a:p>
            <a:r>
              <a:rPr lang="en-GB" dirty="0"/>
              <a:t>All devices that need to communicate require some form of network connectivity</a:t>
            </a:r>
          </a:p>
          <a:p>
            <a:r>
              <a:rPr lang="en-GB" dirty="0"/>
              <a:t>All of these have identifiers known as MAC addresses – Media Access Control number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485201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repeat of the opening slide – but we need to emphasise that each of these devices has commonality with the concepts shown previously in this section - they just look different in each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11993685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the previous slides, need to emphasise that we are looking at these three areas as sources of digital evidence from computers, phones and other computing devices</a:t>
            </a:r>
          </a:p>
          <a:p>
            <a:endParaRPr lang="en-GB" dirty="0"/>
          </a:p>
          <a:p>
            <a:r>
              <a:rPr lang="en-GB" dirty="0"/>
              <a:t>The internal permanent storage of a hard drive</a:t>
            </a:r>
          </a:p>
          <a:p>
            <a:r>
              <a:rPr lang="en-GB" dirty="0"/>
              <a:t>What can be added as temporary removeable storage such as USB devices, DVD or SD cards</a:t>
            </a:r>
          </a:p>
          <a:p>
            <a:r>
              <a:rPr lang="en-GB" dirty="0"/>
              <a:t>The internal volatile storage of RAM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21684174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S PGothic" pitchFamily="34" charset="-128"/>
                <a:cs typeface="ＭＳ Ｐゴシック" charset="0"/>
              </a:rPr>
              <a:t>Hard Disk Drives - Most computers have at least one hard disk and many have more. Larger computers such as mainframes will typically have many hard disks.  It is now common for other devices such as CCTV and music players to also have hard disks which can hold huge amounts of data. These disks have hard platters on which information is held and data can be easily deleted and rewritten, while the structure of the disk is remembered, making them viable for long periods of time. Data is stored on the surface of a platter in </a:t>
            </a:r>
            <a:r>
              <a:rPr lang="en-US" sz="1200" b="0" kern="1200" dirty="0">
                <a:solidFill>
                  <a:schemeClr val="tx1"/>
                </a:solidFill>
                <a:latin typeface="+mn-lt"/>
                <a:ea typeface="MS PGothic" pitchFamily="34" charset="-128"/>
                <a:cs typeface="ＭＳ Ｐゴシック" charset="0"/>
              </a:rPr>
              <a:t>sectors</a:t>
            </a:r>
            <a:r>
              <a:rPr lang="en-US" sz="1200" kern="1200" dirty="0">
                <a:solidFill>
                  <a:schemeClr val="tx1"/>
                </a:solidFill>
                <a:latin typeface="+mn-lt"/>
                <a:ea typeface="MS PGothic" pitchFamily="34" charset="-128"/>
                <a:cs typeface="ＭＳ Ｐゴシック" charset="0"/>
              </a:rPr>
              <a:t> and </a:t>
            </a:r>
            <a:r>
              <a:rPr lang="en-US" sz="1200" b="0" kern="1200" dirty="0">
                <a:solidFill>
                  <a:schemeClr val="tx1"/>
                </a:solidFill>
                <a:latin typeface="+mn-lt"/>
                <a:ea typeface="MS PGothic" pitchFamily="34" charset="-128"/>
                <a:cs typeface="ＭＳ Ｐゴシック" charset="0"/>
              </a:rPr>
              <a:t>tracks</a:t>
            </a:r>
            <a:r>
              <a:rPr lang="en-US" sz="1200" kern="1200" dirty="0">
                <a:solidFill>
                  <a:schemeClr val="tx1"/>
                </a:solidFill>
                <a:latin typeface="+mn-lt"/>
                <a:ea typeface="MS PGothic" pitchFamily="34" charset="-128"/>
                <a:cs typeface="ＭＳ Ｐゴシック" charset="0"/>
              </a:rPr>
              <a:t>. Tracks are concentric circles of data sectors, and sectors groups of bytes (512 or 4096) stored together. Data is stored on hard disks as files which are simply a group of “bytes”. </a:t>
            </a:r>
            <a:r>
              <a:rPr lang="en-US" sz="1200" kern="1200" dirty="0" err="1">
                <a:solidFill>
                  <a:schemeClr val="tx1"/>
                </a:solidFill>
                <a:latin typeface="+mn-lt"/>
                <a:ea typeface="MS PGothic" pitchFamily="34" charset="-128"/>
                <a:cs typeface="ＭＳ Ｐゴシック" charset="0"/>
              </a:rPr>
              <a:t>Programmes</a:t>
            </a:r>
            <a:r>
              <a:rPr lang="en-US" sz="1200" kern="1200" dirty="0">
                <a:solidFill>
                  <a:schemeClr val="tx1"/>
                </a:solidFill>
                <a:latin typeface="+mn-lt"/>
                <a:ea typeface="MS PGothic" pitchFamily="34" charset="-128"/>
                <a:cs typeface="ＭＳ Ｐゴシック" charset="0"/>
              </a:rPr>
              <a:t> are also files and these are also called by the CPU in order to be used.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SSD storage devices bring new challenges to digital forensics examiners as the data is stored in a completely different way.</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603265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S PGothic" pitchFamily="34" charset="-128"/>
                <a:cs typeface="ＭＳ Ｐゴシック" charset="0"/>
              </a:rPr>
              <a:t>CD/DVD/Blu-Ray Disks – These disks may hold varying amount of data and are typically used to store music, video or computer files for distribution.  A DVD for example is the same size as a CD and holds about 7 times as much data as a CD. A Blu-Ray disk, which may be used to store high definition content in turn currently holds more than 10 times as much as a DVD. In other words they can store more data than was possible on a hard disk only a few years ago. They all store data in a different way than hard disks and the data held on them is not as volatile as that stored on hard disks. </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42682335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adds devices that are less obvious perhaps as computing devices – but nevertheless are just that with characteristics similar to the one we theoretically built</a:t>
            </a:r>
          </a:p>
          <a:p>
            <a:endParaRPr lang="en-GB" dirty="0"/>
          </a:p>
          <a:p>
            <a:r>
              <a:rPr lang="en-GB" dirty="0"/>
              <a:t>Each of these devices have the same characteristics as computer systems mentioned previously – internal storage, connection to the outside world, ability to input to them, ability to get information from them</a:t>
            </a:r>
          </a:p>
          <a:p>
            <a:endParaRPr lang="en-GB" dirty="0"/>
          </a:p>
          <a:p>
            <a:r>
              <a:rPr lang="en-GB" dirty="0"/>
              <a:t>That information is made more difficult through the large number of different ways that devices store their data – some on flash memory, some on hard drives, some on memory cards, some on solid state storage. This is carried forward into the next slide.</a:t>
            </a:r>
          </a:p>
          <a:p>
            <a:endParaRPr lang="en-GB" dirty="0"/>
          </a:p>
          <a:p>
            <a:r>
              <a:rPr lang="en-GB" dirty="0"/>
              <a:t>For example, many printers today have non-volatile storage where they collate the information they are going to print – before actually printing it. These data files could be of use if recovered and analysed. Similarly, a digital camera or a GPS will have its own internal memory as well as a removeable memory card. The need is to consider both of these together. Drones have internal memory storage which may tell where they were and when.</a:t>
            </a:r>
          </a:p>
          <a:p>
            <a:endParaRPr lang="en-GB" dirty="0"/>
          </a:p>
          <a:p>
            <a:r>
              <a:rPr lang="en-GB" dirty="0"/>
              <a:t>And wearables are computer systems in their own right – acting in many cases in the same way a connected digital phone might do.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8174124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adds devices that are less obvious perhaps as computing devices – but nevertheless are just that with characteristics similar to the one we theoretically built</a:t>
            </a:r>
          </a:p>
          <a:p>
            <a:endParaRPr lang="en-GB" dirty="0"/>
          </a:p>
          <a:p>
            <a:r>
              <a:rPr lang="en-GB" dirty="0"/>
              <a:t>Whilst we have developed ways of dealing with the more common devices such as desktops, laptops, mobile phones, etc. the way we deal with lesser known or less popular devices does mean sometimes there is no ‘bespoke’ solution – and one has to be created in a way that what is recovered is understandable, believable and done to a standard.</a:t>
            </a:r>
          </a:p>
          <a:p>
            <a:endParaRPr lang="en-GB" dirty="0"/>
          </a:p>
          <a:p>
            <a:r>
              <a:rPr lang="en-GB" dirty="0"/>
              <a:t>Imagine a murder where the investigator wanted to know what time the lights came on (and which ones), when the last time the air conditioning came on, was the emergency button pushed and which one and what does the CCTV hold – the answer is in the computer system(s) in the house!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27747734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Build 1 - This is Frankie (name given to him by the investigators)! Frankie is an Audi S4 Avant 3.0l Quattro – he costs around € 40,000. He does 0-60 in 4.7seconds &amp; has a top speed of 155mph. Frankie is (was) a nice car!</a:t>
            </a:r>
          </a:p>
          <a:p>
            <a:endParaRPr lang="en-GB" dirty="0"/>
          </a:p>
          <a:p>
            <a:r>
              <a:rPr lang="en-GB" dirty="0"/>
              <a:t>Frankie was stolen on 26 July 2018 – and was recovered 6 weeks later. He was used in a large number of thefts of cash from ATM’s – by removing the ATM physically from the wall of buildings by an organised gang in the UK who used Frankie as a getaway car.</a:t>
            </a:r>
          </a:p>
          <a:p>
            <a:endParaRPr lang="en-GB" dirty="0"/>
          </a:p>
          <a:p>
            <a:r>
              <a:rPr lang="en-GB" dirty="0"/>
              <a:t>Build 2 – Frankie IS a computer system – possibly contained in him Call logs, SMS logs, Media files (audio, video, images), Connected Devices, Contacts, Device Events, Destinations, </a:t>
            </a:r>
            <a:r>
              <a:rPr lang="en-GB" dirty="0" err="1"/>
              <a:t>Trackpoints</a:t>
            </a:r>
            <a:r>
              <a:rPr lang="en-GB" dirty="0"/>
              <a:t> (travel history), Saved travel routes, Velocity logs – lights on/off, Doors opened – gear changes, Parking lights (on or off), Odometer readings, Power events – USB added</a:t>
            </a:r>
          </a:p>
          <a:p>
            <a:endParaRPr lang="en-GB" dirty="0"/>
          </a:p>
          <a:p>
            <a:r>
              <a:rPr lang="en-GB" dirty="0"/>
              <a:t>Build 3 – Frankie has one of these – a telematic unit. This records details of almost everything that has been done involving Frankie’s computer systems, on a chip called an eMMC chip</a:t>
            </a:r>
          </a:p>
          <a:p>
            <a:endParaRPr lang="en-GB" dirty="0"/>
          </a:p>
          <a:p>
            <a:r>
              <a:rPr lang="en-GB" dirty="0"/>
              <a:t>Build 4 – an eMMC chip – which needs to be removed from the telematics unit &amp; analysed for data using bespoke software for details of what Frankie has been up to!</a:t>
            </a:r>
          </a:p>
          <a:p>
            <a:endParaRPr lang="en-GB" dirty="0"/>
          </a:p>
          <a:p>
            <a:r>
              <a:rPr lang="en-GB" dirty="0"/>
              <a:t>And the answer was quite a lot of bad things!</a:t>
            </a:r>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31115465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Computer systems are</a:t>
            </a:r>
            <a:r>
              <a:rPr lang="en-US" baseline="0" dirty="0"/>
              <a:t> becoming smaller and smaller nowadays. Devices that look like USB Sticks can in reality be fully equipped computers with a processor, memory, graphics and network card and are running their own operating systems. Examples for such miniature computers are the Intel NUC, Raspberry Pi and several HDMI media sticks like Amazon </a:t>
            </a:r>
            <a:r>
              <a:rPr lang="en-US" baseline="0" dirty="0" err="1"/>
              <a:t>FireTV</a:t>
            </a:r>
            <a:r>
              <a:rPr lang="en-US" baseline="0" dirty="0"/>
              <a:t>, Google </a:t>
            </a:r>
            <a:r>
              <a:rPr lang="en-US" baseline="0" dirty="0" err="1"/>
              <a:t>Chromcast</a:t>
            </a:r>
            <a:r>
              <a:rPr lang="en-US" baseline="0" dirty="0"/>
              <a:t>, etc.</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3142694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aim is a very wide one – and the aim is to provide an informative overview without dropping into a highly technical description</a:t>
            </a:r>
          </a:p>
          <a:p>
            <a:endParaRPr lang="en-GB" sz="3600" dirty="0"/>
          </a:p>
          <a:p>
            <a:r>
              <a:rPr lang="en-GB" sz="3600" dirty="0"/>
              <a:t>The forensic analyst’s job is to take a very complicated subject and make it simple – whilst retaining the knowledge that computers are highly complex devices</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 operating system is a software programme that allows the hardware to communicate with software programmes. Without an operating system the computer would not be able to function.  There are different types of operating system depending on the type of computer or other digital device.</a:t>
            </a:r>
          </a:p>
          <a:p>
            <a:r>
              <a:rPr lang="en-GB" dirty="0"/>
              <a:t>Most applications developed for computers are written for specific operating systems although it is now more common for them to be available for more than one platform.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3975958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 – office suite graphics – Second – Adobe, </a:t>
            </a:r>
            <a:r>
              <a:rPr lang="en-GB" dirty="0" err="1"/>
              <a:t>ile</a:t>
            </a:r>
            <a:r>
              <a:rPr lang="en-GB" dirty="0"/>
              <a:t> Viewer Plus, </a:t>
            </a:r>
            <a:r>
              <a:rPr lang="en-GB" dirty="0" err="1"/>
              <a:t>ACDSee</a:t>
            </a:r>
            <a:r>
              <a:rPr lang="en-GB" dirty="0"/>
              <a:t> – Third WinZip &amp; </a:t>
            </a:r>
            <a:r>
              <a:rPr lang="en-GB" dirty="0" err="1"/>
              <a:t>WinRar</a:t>
            </a:r>
            <a:r>
              <a:rPr lang="en-GB" dirty="0"/>
              <a:t> – lastly browsers (of which these are the big 5 – there are many others)</a:t>
            </a:r>
          </a:p>
          <a:p>
            <a:r>
              <a:rPr lang="en-GB" dirty="0"/>
              <a:t>There are thousands upon thousands of different pieces of software – some paid for, some free</a:t>
            </a:r>
          </a:p>
          <a:p>
            <a:r>
              <a:rPr lang="en-GB" dirty="0"/>
              <a:t>There is software commercially written – and that which is privately developed</a:t>
            </a:r>
          </a:p>
          <a:p>
            <a:r>
              <a:rPr lang="en-GB" dirty="0"/>
              <a:t>There is software which is legal and lawful – and there is that developed for an ulterior purpose. Many lawful pieces of software can be used for illegal purposes too</a:t>
            </a:r>
          </a:p>
          <a:p>
            <a:r>
              <a:rPr lang="en-GB" dirty="0"/>
              <a:t>Some may be for specific operating systems and some may work on all</a:t>
            </a:r>
          </a:p>
          <a:p>
            <a:endParaRPr lang="en-GB"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22938817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1566196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graphic describes how a virtual machine runs on a computer</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computer has HDD, Processor, Memory, graphics card, network card etc</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And a HOST operating system installed on the HDD</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HOST can run – and a virtual machine manager is installed – VMWARE, Virtual Box, etc</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virtual machine software is run and a new GUEST operating system is installed – just like on a stand alone PC</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But it is using </a:t>
            </a:r>
            <a:r>
              <a:rPr lang="en-GB" sz="1200" kern="1200">
                <a:solidFill>
                  <a:schemeClr val="tx1"/>
                </a:solidFill>
                <a:latin typeface="+mn-lt"/>
                <a:ea typeface="MS PGothic" pitchFamily="34" charset="-128"/>
                <a:cs typeface="ＭＳ Ｐゴシック" charset="0"/>
              </a:rPr>
              <a:t>the resources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27578298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35952938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 We will come back to this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 idea here has to be not to confuse people which would be very easy. Concept has to be to show that on the ONE pipe coming in or out, there are virtual channels separating data of different types for different applications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0-1023 – Well Known Ports (allocated by IANA – Internet Assigned Numbers Authority)</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1024 – 49151 – Registered Ports (can be registered with IANA)</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49153 – 65535 – Free to be used in client programs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17318771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dirty="0">
                <a:solidFill>
                  <a:schemeClr val="tx1"/>
                </a:solidFill>
                <a:latin typeface="+mn-lt"/>
                <a:ea typeface="MS PGothic" pitchFamily="34" charset="-128"/>
                <a:cs typeface="ＭＳ Ｐゴシック" charset="0"/>
              </a:rPr>
              <a:t>Server</a:t>
            </a:r>
            <a:r>
              <a:rPr lang="en-GB" sz="1200" kern="1200" dirty="0">
                <a:solidFill>
                  <a:schemeClr val="tx1"/>
                </a:solidFill>
                <a:latin typeface="+mn-lt"/>
                <a:ea typeface="MS PGothic" pitchFamily="34" charset="-128"/>
                <a:cs typeface="ＭＳ Ｐゴシック" charset="0"/>
              </a:rPr>
              <a:t> – is a computer or device that provides information or services to other computers on a network. Given the right software, any network connected computer can be configured as a server.  In most cases, a dedicated powerful computer designed to be “always available”.  One computer can run several services – e.g. web server, email server, file server, print server etc.  In a business reality it often makes sense to run different services on different</a:t>
            </a:r>
            <a:r>
              <a:rPr lang="en-GB" sz="1200" b="1" kern="1200" dirty="0">
                <a:solidFill>
                  <a:schemeClr val="tx1"/>
                </a:solidFill>
                <a:latin typeface="+mn-lt"/>
                <a:ea typeface="MS PGothic" pitchFamily="34" charset="-128"/>
                <a:cs typeface="ＭＳ Ｐゴシック" charset="0"/>
              </a:rPr>
              <a:t> </a:t>
            </a:r>
            <a:r>
              <a:rPr lang="en-GB" sz="1200" kern="1200" dirty="0">
                <a:solidFill>
                  <a:schemeClr val="tx1"/>
                </a:solidFill>
                <a:latin typeface="+mn-lt"/>
                <a:ea typeface="MS PGothic" pitchFamily="34" charset="-128"/>
                <a:cs typeface="ＭＳ Ｐゴシック" charset="0"/>
              </a:rPr>
              <a:t>machines for reasons of security and to minimise the impact of any failure.</a:t>
            </a:r>
          </a:p>
          <a:p>
            <a:r>
              <a:rPr lang="en-GB" sz="1200" b="1" kern="1200" dirty="0">
                <a:solidFill>
                  <a:schemeClr val="tx1"/>
                </a:solidFill>
                <a:latin typeface="+mn-lt"/>
                <a:ea typeface="MS PGothic" pitchFamily="34" charset="-128"/>
                <a:cs typeface="ＭＳ Ｐゴシック" charset="0"/>
              </a:rPr>
              <a:t>Network Hub</a:t>
            </a:r>
            <a:r>
              <a:rPr lang="en-GB" sz="1200" kern="1200" dirty="0">
                <a:solidFill>
                  <a:schemeClr val="tx1"/>
                </a:solidFill>
                <a:latin typeface="+mn-lt"/>
                <a:ea typeface="MS PGothic" pitchFamily="34" charset="-128"/>
                <a:cs typeface="ＭＳ Ｐゴシック" charset="0"/>
              </a:rPr>
              <a:t> - </a:t>
            </a:r>
            <a:r>
              <a:rPr lang="en-US" sz="1200" kern="1200" dirty="0">
                <a:solidFill>
                  <a:schemeClr val="tx1"/>
                </a:solidFill>
                <a:latin typeface="+mn-lt"/>
                <a:ea typeface="MS PGothic" pitchFamily="34" charset="-128"/>
                <a:cs typeface="ＭＳ Ｐゴシック" charset="0"/>
              </a:rPr>
              <a:t>or concentrator is a device for connecting multiple twisted pair or </a:t>
            </a:r>
            <a:r>
              <a:rPr lang="en-US" sz="1200" kern="1200" dirty="0" err="1">
                <a:solidFill>
                  <a:schemeClr val="tx1"/>
                </a:solidFill>
                <a:latin typeface="+mn-lt"/>
                <a:ea typeface="MS PGothic" pitchFamily="34" charset="-128"/>
                <a:cs typeface="ＭＳ Ｐゴシック" charset="0"/>
              </a:rPr>
              <a:t>fibre</a:t>
            </a:r>
            <a:r>
              <a:rPr lang="en-US" sz="1200" kern="1200" dirty="0">
                <a:solidFill>
                  <a:schemeClr val="tx1"/>
                </a:solidFill>
                <a:latin typeface="+mn-lt"/>
                <a:ea typeface="MS PGothic" pitchFamily="34" charset="-128"/>
                <a:cs typeface="ＭＳ Ｐゴシック" charset="0"/>
              </a:rPr>
              <a:t> optic Ethernet devices together, making them act as a single network segment. Hubs work at the physical layer (layer 1) of the OSI model, and the term ‘layer 1 switch’ is often used interchangeably with hub. The device is thus a form of multi-port repeater. Network hubs are also responsible for forwarding a jam signal to all ports if it detects a collision.</a:t>
            </a:r>
            <a:endParaRPr lang="en-GB" sz="1200" kern="1200" dirty="0">
              <a:solidFill>
                <a:schemeClr val="tx1"/>
              </a:solidFill>
              <a:latin typeface="+mn-lt"/>
              <a:ea typeface="MS PGothic" pitchFamily="34" charset="-128"/>
              <a:cs typeface="ＭＳ Ｐゴシック" charset="0"/>
            </a:endParaRPr>
          </a:p>
          <a:p>
            <a:endParaRPr lang="en-US" dirty="0"/>
          </a:p>
          <a:p>
            <a:r>
              <a:rPr lang="en-US" sz="1200" b="1" kern="1200" dirty="0">
                <a:solidFill>
                  <a:schemeClr val="tx1"/>
                </a:solidFill>
                <a:latin typeface="+mn-lt"/>
                <a:ea typeface="MS PGothic" pitchFamily="34" charset="-128"/>
                <a:cs typeface="ＭＳ Ｐゴシック" charset="0"/>
              </a:rPr>
              <a:t>Network Switch - </a:t>
            </a:r>
            <a:r>
              <a:rPr lang="en-US" sz="1200" kern="1200" dirty="0">
                <a:solidFill>
                  <a:schemeClr val="tx1"/>
                </a:solidFill>
                <a:latin typeface="+mn-lt"/>
                <a:ea typeface="MS PGothic" pitchFamily="34" charset="-128"/>
                <a:cs typeface="ＭＳ Ｐゴシック" charset="0"/>
              </a:rPr>
              <a:t>is a computer networking device that connects network segments. In the past, it was faster to use Layer 2 techniques to switch, when only MAC addresses could be looked up in content addressable memory (CAM). With the advent of ternary CAM (TCAM), it was equally fast to look up an IP address or a MAC address. </a:t>
            </a:r>
            <a:endParaRPr lang="en-GB" sz="1200" kern="1200" dirty="0">
              <a:solidFill>
                <a:schemeClr val="tx1"/>
              </a:solidFill>
              <a:latin typeface="+mn-lt"/>
              <a:ea typeface="MS PGothic" pitchFamily="34" charset="-128"/>
              <a:cs typeface="ＭＳ Ｐゴシック" charset="0"/>
            </a:endParaRPr>
          </a:p>
          <a:p>
            <a:r>
              <a:rPr lang="en-GB" sz="1200" b="1" kern="1200" dirty="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r>
              <a:rPr lang="en-GB" sz="1200" b="1" kern="1200" dirty="0">
                <a:solidFill>
                  <a:schemeClr val="tx1"/>
                </a:solidFill>
                <a:latin typeface="+mn-lt"/>
                <a:ea typeface="MS PGothic" pitchFamily="34" charset="-128"/>
                <a:cs typeface="ＭＳ Ｐゴシック" charset="0"/>
              </a:rPr>
              <a:t>Router</a:t>
            </a:r>
            <a:r>
              <a:rPr lang="en-GB" sz="1200" kern="1200" dirty="0">
                <a:solidFill>
                  <a:schemeClr val="tx1"/>
                </a:solidFill>
                <a:latin typeface="+mn-lt"/>
                <a:ea typeface="MS PGothic" pitchFamily="34" charset="-128"/>
                <a:cs typeface="ＭＳ Ｐゴシック" charset="0"/>
              </a:rPr>
              <a:t> - is a device that determines the next network point that a packet should be forwarded towards its destination. It must be connected to at least 2 networks. It is intelligent and works on routing tables. It is located at the gateway to a network. </a:t>
            </a:r>
            <a:r>
              <a:rPr lang="en-US" sz="1200" kern="1200" dirty="0">
                <a:solidFill>
                  <a:schemeClr val="tx1"/>
                </a:solidFill>
                <a:latin typeface="+mn-lt"/>
                <a:ea typeface="MS PGothic" pitchFamily="34" charset="-128"/>
                <a:cs typeface="ＭＳ Ｐゴシック" charset="0"/>
              </a:rPr>
              <a:t>The term ‘layer 3 switch’ often is used interchangeably with router, but a switch is really a general term without a rigorous technical definition. </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42476292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trainer should ensure that information is provided to the participants that will enable them to understand the basics of networking and its limitations. They should be able to differentiate between local and wide area networks. These slides provide that basic information. Trainers should consider giving examples and encouraging participants to discuss different types of networks and how the Internet has developed. An explanation of some common relevant networking terms such as Ports and Bandwidth should be provided at this stage. Delegates should be encouraged to consider their own personal experiences; for example through their Internet access at home or at work.</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LAN - A computer network covering a small geographic area, like a home, office, or group of buildings e.g. a school. The defining characteristics of LANs, include their much higher data-transfer rates, smaller geographic range, and lack of a need for leased telecom lines.</a:t>
            </a:r>
          </a:p>
          <a:p>
            <a:r>
              <a:rPr lang="en-GB" sz="1200" dirty="0"/>
              <a:t>WAN - A computer network that covers a broad area (i.e., any network whose communications links cross metropolitan, regional, or national boundaries). Or, less formally, a network that uses routers and public communications links. </a:t>
            </a:r>
          </a:p>
          <a:p>
            <a:r>
              <a:rPr lang="en-GB" sz="1200" dirty="0"/>
              <a:t>The largest and most well-known example of a WAN is the </a:t>
            </a:r>
            <a:r>
              <a:rPr lang="en-GB" sz="1200" b="1" dirty="0"/>
              <a:t>INTERNET</a:t>
            </a:r>
            <a:r>
              <a:rPr lang="en-GB" sz="1200" dirty="0"/>
              <a:t>.</a:t>
            </a:r>
            <a:endParaRPr lang="en-US" sz="1200" dirty="0">
              <a:hlinkClick r:id="rId3" tooltip="Etherne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41079211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term INTERNET comes from the contraction of the words </a:t>
            </a:r>
            <a:r>
              <a:rPr lang="en-GB" sz="1200" kern="1200" dirty="0" err="1">
                <a:solidFill>
                  <a:schemeClr val="tx1"/>
                </a:solidFill>
                <a:latin typeface="+mn-lt"/>
                <a:ea typeface="MS PGothic" pitchFamily="34" charset="-128"/>
                <a:cs typeface="ＭＳ Ｐゴシック" charset="0"/>
              </a:rPr>
              <a:t>INTERconnected</a:t>
            </a:r>
            <a:r>
              <a:rPr lang="en-GB" sz="1200" kern="1200" dirty="0">
                <a:solidFill>
                  <a:schemeClr val="tx1"/>
                </a:solidFill>
                <a:latin typeface="+mn-lt"/>
                <a:ea typeface="MS PGothic" pitchFamily="34" charset="-128"/>
                <a:cs typeface="ＭＳ Ｐゴシック" charset="0"/>
              </a:rPr>
              <a:t> </a:t>
            </a:r>
            <a:r>
              <a:rPr lang="en-GB" sz="1200" kern="1200" dirty="0" err="1">
                <a:solidFill>
                  <a:schemeClr val="tx1"/>
                </a:solidFill>
                <a:latin typeface="+mn-lt"/>
                <a:ea typeface="MS PGothic" pitchFamily="34" charset="-128"/>
                <a:cs typeface="ＭＳ Ｐゴシック" charset="0"/>
              </a:rPr>
              <a:t>NETwork</a:t>
            </a:r>
            <a:r>
              <a:rPr lang="en-GB" sz="1200" kern="1200" dirty="0">
                <a:solidFill>
                  <a:schemeClr val="tx1"/>
                </a:solidFill>
                <a:latin typeface="+mn-lt"/>
                <a:ea typeface="MS PGothic" pitchFamily="34" charset="-128"/>
                <a:cs typeface="ＭＳ Ｐゴシック" charset="0"/>
              </a:rPr>
              <a:t>. Many criminal activities involve the use of the Internet and this includes particular types of crime such as hacking, distribution of viruses and phishing attacks as well as more traditional crimes such as fraud. In order for Judges to effectively manage such cases that appear before them, it is necessary for them to understand the fundamentals of the Internet and its applications such as the World Wide Web and email. The following provides an introduction to the subject and provides the template for a successful training module.</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The Internet began its life as the ARPANET in the 1960’s. The relevance of this information may not be immediately apparent; however, the fact that the Internet was never designed to be secure may explain why it is comparatively easy for criminals to abuse the systems. The first physical links were created in 1969 with 4 nodes being universities.  The first email was sent in 1972 and the following year a new communications protocol TCP/IP was created, which now forms the basis upon which Internet communications take place.  The development of the Internet as we now know it was low key in the beginning as there were disjointed separate networks, served only by limited gateways between them. This led to the application of packet switching to develop a protocol for internetworking, where multiple different networks could be joined together into a super-framework of networks. </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This enabled further interconnection, which began to occur more quickly across the advanced networks of the western world, and then began to penetrate into the rest of the world. The disparity of growth between advanced nations and the developing world led to a digital divide that still exists today. </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There followed the commercialisation of the Internet and the introduction of privately run Internet Service Providers in the 1980s. These enabled more popular access, which really developed in the 1990’s. The Internet has had a huge impact on commerce as well as culture. There now exists near instant communication by electronic mail (e-mail) social networking sites, text based discussion forums, and the World Wide Web. The Internet continues to grow, driven by commerce, greater amounts of online information and knowledge. The advent of Web 2.0 is upon us.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3045821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20000"/>
              </a:lnSpc>
              <a:spcBef>
                <a:spcPts val="0"/>
              </a:spcBef>
              <a:spcAft>
                <a:spcPts val="600"/>
              </a:spcAft>
              <a:buFont typeface="Arial" panose="020B0604020202020204" pitchFamily="34" charset="0"/>
              <a:buNone/>
            </a:pPr>
            <a:r>
              <a:rPr lang="en-GB" dirty="0">
                <a:solidFill>
                  <a:srgbClr val="000000"/>
                </a:solidFill>
                <a:cs typeface="Arial" charset="0"/>
              </a:rPr>
              <a:t>* Will come back to this</a:t>
            </a:r>
          </a:p>
          <a:p>
            <a:pPr marL="0" lvl="0" indent="0">
              <a:lnSpc>
                <a:spcPct val="120000"/>
              </a:lnSpc>
              <a:spcBef>
                <a:spcPts val="0"/>
              </a:spcBef>
              <a:spcAft>
                <a:spcPts val="600"/>
              </a:spcAft>
              <a:buFont typeface="Arial" panose="020B0604020202020204" pitchFamily="34" charset="0"/>
              <a:buNone/>
            </a:pPr>
            <a:endParaRPr lang="en-GB" dirty="0">
              <a:solidFill>
                <a:srgbClr val="000000"/>
              </a:solidFill>
              <a:cs typeface="Arial" charset="0"/>
            </a:endParaRPr>
          </a:p>
          <a:p>
            <a:pPr marL="0" lvl="0" indent="0">
              <a:lnSpc>
                <a:spcPct val="120000"/>
              </a:lnSpc>
              <a:spcBef>
                <a:spcPts val="0"/>
              </a:spcBef>
              <a:spcAft>
                <a:spcPts val="600"/>
              </a:spcAft>
              <a:buFont typeface="Arial" panose="020B0604020202020204" pitchFamily="34" charset="0"/>
              <a:buNone/>
            </a:pPr>
            <a:r>
              <a:rPr lang="en-GB" dirty="0">
                <a:solidFill>
                  <a:srgbClr val="000000"/>
                </a:solidFill>
                <a:cs typeface="Arial" charset="0"/>
              </a:rPr>
              <a:t>UCLA, Stanford Research Institute, UC Santa Barbara, University of Utah – they had differing computer systems and they created different protocols – which meant that joining these up was much more difficult</a:t>
            </a:r>
          </a:p>
          <a:p>
            <a:pPr marL="347663" lvl="0" indent="-449263">
              <a:lnSpc>
                <a:spcPct val="120000"/>
              </a:lnSpc>
              <a:spcBef>
                <a:spcPts val="0"/>
              </a:spcBef>
              <a:spcAft>
                <a:spcPts val="600"/>
              </a:spcAft>
            </a:pPr>
            <a:endParaRPr lang="en-GB" dirty="0">
              <a:solidFill>
                <a:srgbClr val="000000"/>
              </a:solidFill>
              <a:cs typeface="Arial" charset="0"/>
            </a:endParaRPr>
          </a:p>
          <a:p>
            <a:pPr marL="347663" lvl="0" indent="-449263">
              <a:lnSpc>
                <a:spcPct val="120000"/>
              </a:lnSpc>
              <a:spcBef>
                <a:spcPts val="0"/>
              </a:spcBef>
              <a:spcAft>
                <a:spcPts val="600"/>
              </a:spcAft>
            </a:pPr>
            <a:r>
              <a:rPr lang="en-GB" dirty="0">
                <a:solidFill>
                  <a:srgbClr val="000000"/>
                </a:solidFill>
                <a:cs typeface="Arial" charset="0"/>
              </a:rPr>
              <a:t>1973 – a standardised protocol which meant that communication was possible</a:t>
            </a:r>
          </a:p>
          <a:p>
            <a:pPr marL="347663" lvl="0" indent="-449263">
              <a:lnSpc>
                <a:spcPct val="120000"/>
              </a:lnSpc>
              <a:spcBef>
                <a:spcPts val="0"/>
              </a:spcBef>
              <a:spcAft>
                <a:spcPts val="600"/>
              </a:spcAft>
            </a:pPr>
            <a:r>
              <a:rPr lang="en-GB" dirty="0">
                <a:solidFill>
                  <a:srgbClr val="000000"/>
                </a:solidFill>
                <a:cs typeface="Arial" charset="0"/>
              </a:rPr>
              <a:t>1982 – the enhancement to what we recognise today in many ways</a:t>
            </a:r>
          </a:p>
          <a:p>
            <a:pPr marL="347663" lvl="0" indent="-449263">
              <a:lnSpc>
                <a:spcPct val="120000"/>
              </a:lnSpc>
              <a:spcBef>
                <a:spcPts val="0"/>
              </a:spcBef>
              <a:spcAft>
                <a:spcPts val="600"/>
              </a:spcAft>
            </a:pPr>
            <a:endParaRPr lang="en-GB" dirty="0">
              <a:solidFill>
                <a:srgbClr val="000000"/>
              </a:solidFill>
              <a:cs typeface="Arial" charset="0"/>
            </a:endParaRPr>
          </a:p>
          <a:p>
            <a:pPr marL="347663" lvl="0" indent="-449263">
              <a:lnSpc>
                <a:spcPct val="120000"/>
              </a:lnSpc>
              <a:spcBef>
                <a:spcPts val="0"/>
              </a:spcBef>
              <a:spcAft>
                <a:spcPts val="600"/>
              </a:spcAft>
            </a:pPr>
            <a:r>
              <a:rPr lang="en-GB" dirty="0">
                <a:solidFill>
                  <a:srgbClr val="000000"/>
                </a:solidFill>
                <a:cs typeface="Arial" charset="0"/>
              </a:rPr>
              <a:t>An IP address is now a commonly used term in our work and our investigations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8167875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The Internet can be thought of as the infrastructure over which many different applications can be run simultaneously.</a:t>
            </a:r>
            <a:r>
              <a:rPr lang="en-GB" sz="1200" b="1" kern="1200" dirty="0">
                <a:solidFill>
                  <a:schemeClr val="tx1"/>
                </a:solidFill>
                <a:latin typeface="+mn-lt"/>
                <a:ea typeface="MS PGothic" pitchFamily="34" charset="-128"/>
                <a:cs typeface="ＭＳ Ｐゴシック" charset="0"/>
              </a:rPr>
              <a:t> </a:t>
            </a:r>
            <a:r>
              <a:rPr lang="en-GB" sz="1200" kern="1200" dirty="0">
                <a:solidFill>
                  <a:schemeClr val="tx1"/>
                </a:solidFill>
                <a:latin typeface="+mn-lt"/>
                <a:ea typeface="MS PGothic" pitchFamily="34" charset="-128"/>
                <a:cs typeface="ＭＳ Ｐゴシック" charset="0"/>
              </a:rPr>
              <a:t>If any part of the Internet malfunctions or is destroyed, communication can still continue. No-one owns the Internet – no organisation, no corporation, no government. It is largely self regulated. It all uses the same connection technology.</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Most modern data networks, like the Internet, are described as “connectionless” or “packet switched”. Traffic is split into small packets which make their own way from sender to receiver. They do not all follow the same route and are joined together again when they reach their destination.</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Most people connect to the Internet through an Internet Service Provider (ISP). These are commercial organisations that rent out space. They keep records…but for how long? There are national and international legal data protection or privacy issues that impact on how long data may be retained by ISP’s.  This of course has an impact on the ability of criminal justice officials to secure evidence from these sources. Connection is normally made by one of the following methods; Dial-up, Broadband (ADSL), ISDN, Cable, Wireless hotspot or Satellite.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19339991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underlying principle of the Internet is that it was designed as we will see shortly, to withstand war and disaster, and still enable communication.  The background to the design was military communication, and the need for it to continue in times of national emergency.</a:t>
            </a:r>
          </a:p>
          <a:p>
            <a:endParaRPr lang="en-GB" dirty="0"/>
          </a:p>
          <a:p>
            <a:r>
              <a:rPr lang="en-GB" dirty="0"/>
              <a:t>As we will go on to see later, the Internet is made up of networks of computer from all around the world, all of which can communicate easily and with resilience.  Indeed someone sending an e-mail to another part of the world would probably find that the parts of that message would all go in different routes to reach the same place – and in the blink of an eye.</a:t>
            </a:r>
          </a:p>
          <a:p>
            <a:endParaRPr lang="en-GB" dirty="0"/>
          </a:p>
          <a:p>
            <a:r>
              <a:rPr lang="en-GB" dirty="0"/>
              <a:t>The Internet has evolved globally over the years – it is not owned, unlike many other computing ideas and systems, by one company.  No government owns the Internet – although the US seem to take most of the responsibility for it and claim most of the success in its development.  And later we will see that the French tried to legislate to stop the Internet – and failed.  In fact the Afghans are the only ones we know have stopped it almost completely – by banning it in its totality.</a:t>
            </a:r>
          </a:p>
          <a:p>
            <a:endParaRPr lang="en-GB" dirty="0"/>
          </a:p>
          <a:p>
            <a:r>
              <a:rPr lang="en-GB" dirty="0"/>
              <a:t>There is no Internet police force, and although we are now trying to find ways of stopping illegality that takes place either on or through the Internet there are problems of technology and of local, national and trans-national borders and jurisdictions to overcome.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2868831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3" tooltip="American Registry for Internet Numbers"/>
              </a:rPr>
              <a:t>American Registry for Internet Numbers</a:t>
            </a:r>
            <a:r>
              <a:rPr lang="en-US" sz="1200" b="0" i="0" kern="1200" dirty="0">
                <a:solidFill>
                  <a:schemeClr val="tx1"/>
                </a:solidFill>
                <a:effectLst/>
                <a:latin typeface="Times New Roman" pitchFamily="18" charset="0"/>
                <a:ea typeface="MS PGothic" pitchFamily="34" charset="-128"/>
                <a:cs typeface="ＭＳ Ｐゴシック" charset="0"/>
              </a:rPr>
              <a:t> (ARIN) for North America</a:t>
            </a:r>
          </a:p>
          <a:p>
            <a:r>
              <a:rPr lang="en-US" sz="1200" b="0" i="0" u="none" strike="noStrike" kern="1200" dirty="0" err="1">
                <a:solidFill>
                  <a:schemeClr val="tx1"/>
                </a:solidFill>
                <a:effectLst/>
                <a:latin typeface="Times New Roman" pitchFamily="18" charset="0"/>
                <a:ea typeface="MS PGothic" pitchFamily="34" charset="-128"/>
                <a:cs typeface="ＭＳ Ｐゴシック" charset="0"/>
                <a:hlinkClick r:id="rId4" tooltip="RIPE"/>
              </a:rPr>
              <a:t>Réseaux</a:t>
            </a:r>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4" tooltip="RIPE"/>
              </a:rPr>
              <a:t> IP </a:t>
            </a:r>
            <a:r>
              <a:rPr lang="en-US" sz="1200" b="0" i="0" u="none" strike="noStrike" kern="1200" dirty="0" err="1">
                <a:solidFill>
                  <a:schemeClr val="tx1"/>
                </a:solidFill>
                <a:effectLst/>
                <a:latin typeface="Times New Roman" pitchFamily="18" charset="0"/>
                <a:ea typeface="MS PGothic" pitchFamily="34" charset="-128"/>
                <a:cs typeface="ＭＳ Ｐゴシック" charset="0"/>
                <a:hlinkClick r:id="rId4" tooltip="RIPE"/>
              </a:rPr>
              <a:t>Européens</a:t>
            </a:r>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4" tooltip="RIPE"/>
              </a:rPr>
              <a:t> - Network Coordination Centre</a:t>
            </a:r>
            <a:r>
              <a:rPr lang="en-US" sz="1200" b="0" i="0" kern="1200" dirty="0">
                <a:solidFill>
                  <a:schemeClr val="tx1"/>
                </a:solidFill>
                <a:effectLst/>
                <a:latin typeface="Times New Roman" pitchFamily="18" charset="0"/>
                <a:ea typeface="MS PGothic" pitchFamily="34" charset="-128"/>
                <a:cs typeface="ＭＳ Ｐゴシック" charset="0"/>
              </a:rPr>
              <a:t> (RIPE NCC) for Europe, the Middle East, and Central Asia</a:t>
            </a:r>
          </a:p>
          <a:p>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5" tooltip="Asia-Pacific Network Information Centre"/>
              </a:rPr>
              <a:t>Asia-Pacific Network Information Centre</a:t>
            </a:r>
            <a:r>
              <a:rPr lang="en-US" sz="1200" b="0" i="0" kern="1200" dirty="0">
                <a:solidFill>
                  <a:schemeClr val="tx1"/>
                </a:solidFill>
                <a:effectLst/>
                <a:latin typeface="Times New Roman" pitchFamily="18" charset="0"/>
                <a:ea typeface="MS PGothic" pitchFamily="34" charset="-128"/>
                <a:cs typeface="ＭＳ Ｐゴシック" charset="0"/>
              </a:rPr>
              <a:t> (APNIC) for Asia and the Pacific region</a:t>
            </a:r>
          </a:p>
          <a:p>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6" tooltip="Latin American and Caribbean Internet Addresses Registry"/>
              </a:rPr>
              <a:t>Latin American and Caribbean Internet Addresses Registry</a:t>
            </a:r>
            <a:r>
              <a:rPr lang="en-US" sz="1200" b="0" i="0" kern="1200" dirty="0">
                <a:solidFill>
                  <a:schemeClr val="tx1"/>
                </a:solidFill>
                <a:effectLst/>
                <a:latin typeface="Times New Roman" pitchFamily="18" charset="0"/>
                <a:ea typeface="MS PGothic" pitchFamily="34" charset="-128"/>
                <a:cs typeface="ＭＳ Ｐゴシック" charset="0"/>
              </a:rPr>
              <a:t> (LACNIC) for Latin America and the Caribbean region</a:t>
            </a:r>
          </a:p>
          <a:p>
            <a:r>
              <a:rPr lang="en-US" sz="1200" b="0" i="0" u="none" strike="noStrike" kern="1200" dirty="0">
                <a:solidFill>
                  <a:schemeClr val="tx1"/>
                </a:solidFill>
                <a:effectLst/>
                <a:latin typeface="Times New Roman" pitchFamily="18" charset="0"/>
                <a:ea typeface="MS PGothic" pitchFamily="34" charset="-128"/>
                <a:cs typeface="ＭＳ Ｐゴシック" charset="0"/>
                <a:hlinkClick r:id="rId7" tooltip="African network information center"/>
              </a:rPr>
              <a:t>African Network Information Center</a:t>
            </a:r>
            <a:r>
              <a:rPr lang="en-US" sz="1200" b="0" i="0" kern="1200" dirty="0">
                <a:solidFill>
                  <a:schemeClr val="tx1"/>
                </a:solidFill>
                <a:effectLst/>
                <a:latin typeface="Times New Roman" pitchFamily="18" charset="0"/>
                <a:ea typeface="MS PGothic" pitchFamily="34" charset="-128"/>
                <a:cs typeface="ＭＳ Ｐゴシック" charset="0"/>
              </a:rPr>
              <a:t> (</a:t>
            </a:r>
            <a:r>
              <a:rPr lang="en-US" sz="1200" b="0" i="0" kern="1200" dirty="0" err="1">
                <a:solidFill>
                  <a:schemeClr val="tx1"/>
                </a:solidFill>
                <a:effectLst/>
                <a:latin typeface="Times New Roman" pitchFamily="18" charset="0"/>
                <a:ea typeface="MS PGothic" pitchFamily="34" charset="-128"/>
                <a:cs typeface="ＭＳ Ｐゴシック" charset="0"/>
              </a:rPr>
              <a:t>AfriNIC</a:t>
            </a:r>
            <a:r>
              <a:rPr lang="en-US" sz="1200" b="0" i="0" kern="1200" dirty="0">
                <a:solidFill>
                  <a:schemeClr val="tx1"/>
                </a:solidFill>
                <a:effectLst/>
                <a:latin typeface="Times New Roman" pitchFamily="18" charset="0"/>
                <a:ea typeface="MS PGothic" pitchFamily="34" charset="-128"/>
                <a:cs typeface="ＭＳ Ｐゴシック" charset="0"/>
              </a:rPr>
              <a:t>) was created in 2004 to manage allocations for Africa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fact there is governance means there is investigative potential on the internet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22871595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could spend days dissecting this – we will do it in one slide!</a:t>
            </a:r>
          </a:p>
          <a:p>
            <a:endParaRPr lang="en-GB" dirty="0"/>
          </a:p>
          <a:p>
            <a:r>
              <a:rPr lang="en-GB" dirty="0"/>
              <a:t>There are other protocols in the suite of protocols! Not important for our level of understanding. TCP &amp; IP work together in Internet communication to ready data for transmission, split it up into packets, address it properly &amp; then route it across the internet – ensuring that it reaches the destination in the way it was sent.</a:t>
            </a:r>
          </a:p>
          <a:p>
            <a:endParaRPr lang="en-GB" dirty="0"/>
          </a:p>
          <a:p>
            <a:r>
              <a:rPr lang="en-GB" dirty="0"/>
              <a:t>Therefore has built in error checking &amp; correcting – analogy would be that a message gets split up into 10 parts – part 1 of 10, part 2 of 10, etc – and is then addressed with an IP address as it’s destination. When it gets tot eh far end, part 6 of 10 has not made it. The protocol will then identify that it has not – and request the resending of the missing part. This is done automatically and in fractions of seconds.</a:t>
            </a:r>
          </a:p>
          <a:p>
            <a:endParaRPr lang="en-GB" dirty="0"/>
          </a:p>
          <a:p>
            <a:r>
              <a:rPr lang="en-GB" dirty="0"/>
              <a:t>Some other protocols don’t do this! UDP (Universal Datagram Protocol) for example will simple break everything up and send it with no error checking. That seems ludicrous – but it is used for applications like video streaming where overheads like checking are cumbersome and the loss of a few packets in a few million are not going to be noticeable </a:t>
            </a:r>
          </a:p>
          <a:p>
            <a:endParaRPr lang="en-GB" dirty="0"/>
          </a:p>
          <a:p>
            <a:r>
              <a:rPr lang="en-GB" dirty="0"/>
              <a:t>The enormity of what is done in the background in an internet transmission is sometimes not clearly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39131165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could spend days dissecting this – we will do it in one slide!</a:t>
            </a:r>
          </a:p>
          <a:p>
            <a:endParaRPr lang="en-GB" dirty="0"/>
          </a:p>
          <a:p>
            <a:r>
              <a:rPr lang="en-GB" dirty="0"/>
              <a:t>There are other protocols in the suite of protocols! Not important for our level of understanding. TCP &amp; IP work together in Internet communication to ready data for transmission, split it up into packets, address it properly &amp; then route it across the internet – ensuring that it reaches the destination in the way it was sent.</a:t>
            </a:r>
          </a:p>
          <a:p>
            <a:endParaRPr lang="en-GB" dirty="0"/>
          </a:p>
          <a:p>
            <a:r>
              <a:rPr lang="en-GB" dirty="0"/>
              <a:t>Therefore has built in error checking &amp; correcting – analogy would be that a message gets split up into 10 parts – part 1 of 10, part 2 of 10, etc – and is then addressed with an IP address as it’s destination. When it gets tot eh far end, part 6 of 10 has not made it. The protocol will then identify that it has not – and request the resending of the missing part. This is done automatically and in fractions of seconds.</a:t>
            </a:r>
          </a:p>
          <a:p>
            <a:endParaRPr lang="en-GB" dirty="0"/>
          </a:p>
          <a:p>
            <a:r>
              <a:rPr lang="en-GB" dirty="0"/>
              <a:t>Some other protocols don’t do this! UDP (Universal Datagram Protocol) for example will simple break everything up and send it with no error checking. That seems ludicrous – but it is used for applications like video streaming where overheads like checking are cumbersome and the loss of a few packets in a few million are not going to be noticeable </a:t>
            </a:r>
          </a:p>
          <a:p>
            <a:endParaRPr lang="en-GB" dirty="0"/>
          </a:p>
          <a:p>
            <a:r>
              <a:rPr lang="en-GB" dirty="0"/>
              <a:t>The enormity of what is done in the background in an internet transmission is sometimes not clearly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41409477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S PGothic" pitchFamily="34" charset="-128"/>
                <a:cs typeface="ＭＳ Ｐゴシック" charset="0"/>
              </a:rPr>
              <a:t>IPv5</a:t>
            </a:r>
            <a:r>
              <a:rPr lang="en-GB" sz="1200" b="0" i="0" kern="1200" dirty="0">
                <a:solidFill>
                  <a:schemeClr val="tx1"/>
                </a:solidFill>
                <a:effectLst/>
                <a:latin typeface="+mn-lt"/>
                <a:ea typeface="MS PGothic" pitchFamily="34" charset="-128"/>
                <a:cs typeface="ＭＳ Ｐゴシック" charset="0"/>
              </a:rPr>
              <a:t> is version 5 of the </a:t>
            </a:r>
            <a:r>
              <a:rPr lang="en-GB" sz="1200" b="0" i="0" u="none" strike="noStrike" kern="1200" dirty="0">
                <a:solidFill>
                  <a:schemeClr val="tx1"/>
                </a:solidFill>
                <a:effectLst/>
                <a:latin typeface="+mn-lt"/>
                <a:ea typeface="MS PGothic" pitchFamily="34" charset="-128"/>
                <a:cs typeface="ＭＳ Ｐゴシック" charset="0"/>
                <a:hlinkClick r:id="rId3" tooltip="IP protocol"/>
              </a:rPr>
              <a:t>IP Protocol</a:t>
            </a:r>
            <a:r>
              <a:rPr lang="en-GB" sz="1200" b="0" i="0" kern="1200" dirty="0">
                <a:solidFill>
                  <a:schemeClr val="tx1"/>
                </a:solidFill>
                <a:effectLst/>
                <a:latin typeface="+mn-lt"/>
                <a:ea typeface="MS PGothic" pitchFamily="34" charset="-128"/>
                <a:cs typeface="ＭＳ Ｐゴシック" charset="0"/>
              </a:rPr>
              <a:t> ( </a:t>
            </a:r>
            <a:r>
              <a:rPr lang="en-GB" sz="1200" b="0" i="1" kern="1200" dirty="0">
                <a:solidFill>
                  <a:schemeClr val="tx1"/>
                </a:solidFill>
                <a:effectLst/>
                <a:latin typeface="+mn-lt"/>
                <a:ea typeface="MS PGothic" pitchFamily="34" charset="-128"/>
                <a:cs typeface="ＭＳ Ｐゴシック" charset="0"/>
              </a:rPr>
              <a:t>Internet Protocol</a:t>
            </a:r>
            <a:r>
              <a:rPr lang="en-GB" sz="1200" b="0" i="0" kern="1200" dirty="0">
                <a:solidFill>
                  <a:schemeClr val="tx1"/>
                </a:solidFill>
                <a:effectLst/>
                <a:latin typeface="+mn-lt"/>
                <a:ea typeface="MS PGothic" pitchFamily="34" charset="-128"/>
                <a:cs typeface="ＭＳ Ｐゴシック" charset="0"/>
              </a:rPr>
              <a:t> ) defined in </a:t>
            </a:r>
            <a:r>
              <a:rPr lang="en-GB" sz="1200" b="0" i="0" u="none" strike="noStrike" kern="1200" dirty="0">
                <a:solidFill>
                  <a:schemeClr val="tx1"/>
                </a:solidFill>
                <a:effectLst/>
                <a:latin typeface="+mn-lt"/>
                <a:ea typeface="MS PGothic" pitchFamily="34" charset="-128"/>
                <a:cs typeface="ＭＳ Ｐゴシック" charset="0"/>
                <a:hlinkClick r:id="rId4" tooltip="1979"/>
              </a:rPr>
              <a:t>1979</a:t>
            </a:r>
            <a:r>
              <a:rPr lang="en-GB" sz="1200" b="0" i="0" kern="1200" dirty="0">
                <a:solidFill>
                  <a:schemeClr val="tx1"/>
                </a:solidFill>
                <a:effectLst/>
                <a:latin typeface="+mn-lt"/>
                <a:ea typeface="MS PGothic" pitchFamily="34" charset="-128"/>
                <a:cs typeface="ＭＳ Ｐゴシック" charset="0"/>
              </a:rPr>
              <a:t> and which did not transcend beyond the experimental field. It was never used as a version </a:t>
            </a:r>
            <a:r>
              <a:rPr lang="en-GB" sz="1200" b="0" i="0" u="none" strike="noStrike" kern="1200" dirty="0">
                <a:solidFill>
                  <a:schemeClr val="tx1"/>
                </a:solidFill>
                <a:effectLst/>
                <a:latin typeface="+mn-lt"/>
                <a:ea typeface="MS PGothic" pitchFamily="34" charset="-128"/>
                <a:cs typeface="ＭＳ Ｐゴシック" charset="0"/>
                <a:hlinkClick r:id="rId5" tooltip="Internet protocol"/>
              </a:rPr>
              <a:t>of the Internet Protocol</a:t>
            </a:r>
            <a:r>
              <a:rPr lang="en-GB" sz="1200" b="0" i="0" kern="1200" dirty="0">
                <a:solidFill>
                  <a:schemeClr val="tx1"/>
                </a:solidFill>
                <a:effectLst/>
                <a:latin typeface="+mn-lt"/>
                <a:ea typeface="MS PGothic" pitchFamily="34" charset="-128"/>
                <a:cs typeface="ＭＳ Ｐゴシック" charset="0"/>
              </a:rPr>
              <a:t> .</a:t>
            </a:r>
          </a:p>
          <a:p>
            <a:r>
              <a:rPr lang="en-GB" sz="1200" b="0" i="0" kern="1200" dirty="0">
                <a:solidFill>
                  <a:schemeClr val="tx1"/>
                </a:solidFill>
                <a:effectLst/>
                <a:latin typeface="+mn-lt"/>
                <a:ea typeface="MS PGothic" pitchFamily="34" charset="-128"/>
                <a:cs typeface="ＭＳ Ｐゴシック" charset="0"/>
              </a:rPr>
              <a:t>Version number "5" in the IP header was assigned to identify packets that carried an experimental protocol, which was not IP, but ST. ST was never widely used and since version number 5 was already assigned, the new version of the IP protocol had to keep the next identifier, 6 ( </a:t>
            </a:r>
            <a:r>
              <a:rPr lang="en-GB" sz="1200" b="0" i="0" u="none" strike="noStrike" kern="1200" dirty="0">
                <a:solidFill>
                  <a:schemeClr val="tx1"/>
                </a:solidFill>
                <a:effectLst/>
                <a:latin typeface="+mn-lt"/>
                <a:ea typeface="MS PGothic" pitchFamily="34" charset="-128"/>
                <a:cs typeface="ＭＳ Ｐゴシック" charset="0"/>
                <a:hlinkClick r:id="rId6" tooltip="IPv6"/>
              </a:rPr>
              <a:t>IPv6</a:t>
            </a:r>
            <a:r>
              <a:rPr lang="en-GB" sz="1200" b="0" i="0" kern="1200" dirty="0">
                <a:solidFill>
                  <a:schemeClr val="tx1"/>
                </a:solidFill>
                <a:effectLst/>
                <a:latin typeface="+mn-lt"/>
                <a:ea typeface="MS PGothic" pitchFamily="34" charset="-128"/>
                <a:cs typeface="ＭＳ Ｐゴシック" charset="0"/>
              </a:rPr>
              <a:t> ). ST is described in </a:t>
            </a:r>
            <a:r>
              <a:rPr lang="en-GB" sz="1200" b="0" i="0" u="none" strike="noStrike" kern="1200" dirty="0">
                <a:solidFill>
                  <a:schemeClr val="tx1"/>
                </a:solidFill>
                <a:effectLst/>
                <a:latin typeface="+mn-lt"/>
                <a:ea typeface="MS PGothic" pitchFamily="34" charset="-128"/>
                <a:cs typeface="ＭＳ Ｐゴシック" charset="0"/>
                <a:hlinkClick r:id="rId7" tooltip="Request for comments"/>
              </a:rPr>
              <a:t>RFC</a:t>
            </a:r>
            <a:r>
              <a:rPr lang="en-GB" sz="1200" b="0" i="0" kern="1200" dirty="0">
                <a:solidFill>
                  <a:schemeClr val="tx1"/>
                </a:solidFill>
                <a:effectLst/>
                <a:latin typeface="+mn-lt"/>
                <a:ea typeface="MS PGothic" pitchFamily="34" charset="-128"/>
                <a:cs typeface="ＭＳ Ｐゴシック" charset="0"/>
              </a:rPr>
              <a:t> 1819.</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21433113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Network/Host split defined by something called a ‘subnet mask’</a:t>
            </a:r>
          </a:p>
          <a:p>
            <a:r>
              <a:rPr lang="en-GB" dirty="0"/>
              <a:t>Network classes – A, B &amp; C</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To do justice to this subject, the session could be hours – we will try to clear up the basics in a few slides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There are 32 bits of data reserved for the v4 IP address – which is 4 bytes of data (with 8 bits per byte)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When displayed, each byte (or octet) is split by a decimal point</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byte has 8 bits – which when stored in binary each byte has a maximum of 256 possible variations – so 0 to 255</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Trying to bring in subnet masking to a basic course would be foolish – so a mention of the concept will be sufficient</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Similarly there are different network classes – A, B &amp; C – and trying to bring these in would be equally foolish at this level. If pressed, there are a maximum of 256 class A networks, each having a potential 17million + hosts; there are a maximum of 65,536 class B networks each having a potential 65,536 hosts; and there are a maximum of 17million + class C networks each with a maximum of 256 hosts. Therefore complex maths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If you worked out the maths, there could be 4.5 billion possible addresses – but the way they were subdivided in the early days in an inefficient manner means there are considerably less – which is why we are running out of them when we look at the number of devices now connected to the internet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41534926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Lastly you can have a private network or a public network – and there are addresses reserved for private networks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intention is not to have the delegates remember the ranges – but to be aware they exist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Times New Roman" pitchFamily="18" charset="0"/>
                <a:ea typeface="MS PGothic" pitchFamily="34" charset="-128"/>
                <a:cs typeface="ＭＳ Ｐゴシック" charset="0"/>
              </a:rPr>
              <a:t>Internet Assigned Numbers Authority (IANA) is the organisation responsible for registering IP address ranges to organisations and Internet Service Providers (ISPs). To allow organisations to freely assign private IP addresses, the Network Information Centre (</a:t>
            </a:r>
            <a:r>
              <a:rPr lang="en-GB" sz="1200" b="0" i="0" kern="1200" dirty="0" err="1">
                <a:solidFill>
                  <a:schemeClr val="tx1"/>
                </a:solidFill>
                <a:effectLst/>
                <a:latin typeface="Times New Roman" pitchFamily="18" charset="0"/>
                <a:ea typeface="MS PGothic" pitchFamily="34" charset="-128"/>
                <a:cs typeface="ＭＳ Ｐゴシック" charset="0"/>
              </a:rPr>
              <a:t>InterNIC</a:t>
            </a:r>
            <a:r>
              <a:rPr lang="en-GB" sz="1200" b="0" i="0" kern="1200" dirty="0">
                <a:solidFill>
                  <a:schemeClr val="tx1"/>
                </a:solidFill>
                <a:effectLst/>
                <a:latin typeface="Times New Roman" pitchFamily="18" charset="0"/>
                <a:ea typeface="MS PGothic" pitchFamily="34" charset="-128"/>
                <a:cs typeface="ＭＳ Ｐゴシック" charset="0"/>
              </a:rPr>
              <a:t>) has reserved certain address blocks for private use.</a:t>
            </a: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31798528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340 undecillion - </a:t>
            </a:r>
            <a:r>
              <a:rPr lang="en-US" sz="2300" dirty="0"/>
              <a:t>340,282,366,920,938,000,000,000,000,000,000,000,000</a:t>
            </a:r>
          </a:p>
          <a:p>
            <a:r>
              <a:rPr lang="en-US" sz="2400" dirty="0"/>
              <a:t>“So we could assign an IPV6 address to EVERY ATOM ON THE SURFACE OF THE EARTH, and still have enough addresses left to do another 100+ earths. It isn’t remotely likely that we’ll run out of IPV6 addresses at any time in the future”</a:t>
            </a:r>
          </a:p>
          <a:p>
            <a:endParaRPr lang="en-US" sz="2400" dirty="0"/>
          </a:p>
          <a:p>
            <a:r>
              <a:rPr lang="en-US" dirty="0"/>
              <a:t>Shouldn’t need private IPs - But there is </a:t>
            </a:r>
            <a:r>
              <a:rPr lang="is-IS" dirty="0"/>
              <a:t>fc00:: &amp; </a:t>
            </a:r>
            <a:r>
              <a:rPr lang="en-US" dirty="0" err="1"/>
              <a:t>fdxx:xxxx:xxxx</a:t>
            </a:r>
            <a:endParaRPr lang="en-US" dirty="0"/>
          </a:p>
          <a:p>
            <a:r>
              <a:rPr lang="en-US" dirty="0"/>
              <a:t>Shouldn’t need network classes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3250523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Shouldn’t need private IPs - But there is </a:t>
            </a:r>
            <a:r>
              <a:rPr lang="is-IS" dirty="0"/>
              <a:t>fc00:: &amp; </a:t>
            </a:r>
            <a:r>
              <a:rPr lang="en-US" dirty="0" err="1"/>
              <a:t>fdxx:xxxx:xxxx</a:t>
            </a:r>
            <a:endParaRPr lang="en-US" dirty="0"/>
          </a:p>
          <a:p>
            <a:r>
              <a:rPr lang="en-US" dirty="0"/>
              <a:t>These work to allow internal networks – just like IPv4</a:t>
            </a:r>
          </a:p>
          <a:p>
            <a:r>
              <a:rPr lang="en-US" dirty="0"/>
              <a:t>Shouldn’t need network classes</a:t>
            </a:r>
          </a:p>
          <a:p>
            <a:r>
              <a:rPr lang="en-US" sz="1200" kern="1200" dirty="0">
                <a:solidFill>
                  <a:schemeClr val="tx1"/>
                </a:solidFill>
                <a:latin typeface="+mn-lt"/>
                <a:ea typeface="MS PGothic" pitchFamily="34" charset="-128"/>
                <a:cs typeface="ＭＳ Ｐゴシック" charset="0"/>
              </a:rPr>
              <a:t>Have subnetting – but outside the scope of this basic introductory course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14640190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do you find your internal IP address?</a:t>
            </a:r>
          </a:p>
          <a:p>
            <a:r>
              <a:rPr lang="en-GB" sz="1200" kern="1200" dirty="0">
                <a:solidFill>
                  <a:schemeClr val="tx1"/>
                </a:solidFill>
                <a:latin typeface="+mn-lt"/>
                <a:ea typeface="MS PGothic" pitchFamily="34" charset="-128"/>
                <a:cs typeface="ＭＳ Ｐゴシック" charset="0"/>
              </a:rPr>
              <a:t>From the command prompt, ipconfig /all will get you this type of box – and the IPv4 &amp; IPv6 addresses are shown</a:t>
            </a:r>
          </a:p>
          <a:p>
            <a:r>
              <a:rPr lang="en-GB" sz="1200" kern="1200" dirty="0">
                <a:solidFill>
                  <a:schemeClr val="tx1"/>
                </a:solidFill>
                <a:latin typeface="+mn-lt"/>
                <a:ea typeface="MS PGothic" pitchFamily="34" charset="-128"/>
                <a:cs typeface="ＭＳ Ｐゴシック" charset="0"/>
              </a:rPr>
              <a:t>Trainer can also highlight the subnet mask!</a:t>
            </a:r>
          </a:p>
          <a:p>
            <a:r>
              <a:rPr lang="en-GB" sz="1200" kern="1200" dirty="0">
                <a:solidFill>
                  <a:schemeClr val="tx1"/>
                </a:solidFill>
                <a:latin typeface="+mn-lt"/>
                <a:ea typeface="MS PGothic" pitchFamily="34" charset="-128"/>
                <a:cs typeface="ＭＳ Ｐゴシック" charset="0"/>
              </a:rPr>
              <a:t>And the MAC address – which in this case is on a </a:t>
            </a:r>
            <a:r>
              <a:rPr lang="en-GB" sz="1200" kern="1200" dirty="0" err="1">
                <a:solidFill>
                  <a:schemeClr val="tx1"/>
                </a:solidFill>
                <a:latin typeface="+mn-lt"/>
                <a:ea typeface="MS PGothic" pitchFamily="34" charset="-128"/>
                <a:cs typeface="ＭＳ Ｐゴシック" charset="0"/>
              </a:rPr>
              <a:t>wifi</a:t>
            </a:r>
            <a:r>
              <a:rPr lang="en-GB" sz="1200" kern="1200" dirty="0">
                <a:solidFill>
                  <a:schemeClr val="tx1"/>
                </a:solidFill>
                <a:latin typeface="+mn-lt"/>
                <a:ea typeface="MS PGothic" pitchFamily="34" charset="-128"/>
                <a:cs typeface="ＭＳ Ｐゴシック" charset="0"/>
              </a:rPr>
              <a:t> router (which we mentioned earlier in this section)</a:t>
            </a:r>
          </a:p>
          <a:p>
            <a:r>
              <a:rPr lang="en-GB" sz="1200" kern="1200" dirty="0">
                <a:solidFill>
                  <a:schemeClr val="tx1"/>
                </a:solidFill>
                <a:latin typeface="+mn-lt"/>
                <a:ea typeface="MS PGothic" pitchFamily="34" charset="-128"/>
                <a:cs typeface="ＭＳ Ｐゴシック" charset="0"/>
              </a:rPr>
              <a:t>Much of the content here is out of the scope of this course</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The trainer could do this by demonstration if they are comfortable in doing so</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9966799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connect to the internet, we also need to know one very important concept – that of DNS</a:t>
            </a:r>
          </a:p>
          <a:p>
            <a:r>
              <a:rPr lang="en-GB" sz="1200" kern="1200" dirty="0">
                <a:solidFill>
                  <a:schemeClr val="tx1"/>
                </a:solidFill>
                <a:latin typeface="+mn-lt"/>
                <a:ea typeface="MS PGothic" pitchFamily="34" charset="-128"/>
                <a:cs typeface="ＭＳ Ｐゴシック" charset="0"/>
              </a:rPr>
              <a:t>We are good at remembering names of things such as resources – but not so good at recalling numbers of things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5472115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connect to the internet, we also need to know one very important concept – that of DNS</a:t>
            </a:r>
          </a:p>
          <a:p>
            <a:r>
              <a:rPr lang="en-GB" sz="1200" kern="1200" dirty="0">
                <a:solidFill>
                  <a:schemeClr val="tx1"/>
                </a:solidFill>
                <a:latin typeface="+mn-lt"/>
                <a:ea typeface="MS PGothic" pitchFamily="34" charset="-128"/>
                <a:cs typeface="ＭＳ Ｐゴシック" charset="0"/>
              </a:rPr>
              <a:t>We are good at remembering names of things such as resources – but not so good at recalling numbers of things</a:t>
            </a:r>
          </a:p>
          <a:p>
            <a:r>
              <a:rPr lang="en-GB" sz="1200" kern="1200" dirty="0">
                <a:solidFill>
                  <a:schemeClr val="tx1"/>
                </a:solidFill>
                <a:latin typeface="+mn-lt"/>
                <a:ea typeface="MS PGothic" pitchFamily="34" charset="-128"/>
                <a:cs typeface="ＭＳ Ｐゴシック" charset="0"/>
              </a:rPr>
              <a:t>Trainer should display the graphic &amp; talk through it for the delegates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22057767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Information should be provided about how connections are made to the Internet and participants encouraged to discuss their own experiences. It should be explained that ISPs do keep records but data protection legislation restricts how long they can keep hold of them.</a:t>
            </a:r>
          </a:p>
          <a:p>
            <a:endParaRPr lang="en-GB" dirty="0"/>
          </a:p>
          <a:p>
            <a:r>
              <a:rPr lang="en-GB" sz="1200" kern="1200" dirty="0">
                <a:solidFill>
                  <a:schemeClr val="tx1"/>
                </a:solidFill>
                <a:latin typeface="+mn-lt"/>
                <a:ea typeface="MS PGothic" pitchFamily="34" charset="-128"/>
                <a:cs typeface="ＭＳ Ｐゴシック" charset="0"/>
              </a:rPr>
              <a:t>The role of the ISP should be explained, explaining their legal status and numbers.  This is a good opportunity to discuss the importance of relationship with ISP’s in relation to accessing data and conducting lawful interception.</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The simple terminology is that ISP’s rent out their access to the Internet to people – whether they are individuals or organisations.</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Each ISP will keep certain information about their customers.  The details and amount of it will depend on the ISP involved, and it will only last for so long – hours or days depending what is needed.</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It should be possible to get – </a:t>
            </a:r>
          </a:p>
          <a:p>
            <a:r>
              <a:rPr lang="en-GB" sz="1200" kern="1200" dirty="0">
                <a:solidFill>
                  <a:schemeClr val="tx1"/>
                </a:solidFill>
                <a:latin typeface="+mn-lt"/>
                <a:ea typeface="MS PGothic" pitchFamily="34" charset="-128"/>
                <a:cs typeface="ＭＳ Ｐゴシック" charset="0"/>
              </a:rPr>
              <a:t>Name, address &amp; other info used for registration</a:t>
            </a:r>
          </a:p>
          <a:p>
            <a:r>
              <a:rPr lang="en-GB" sz="1200" kern="1200" dirty="0">
                <a:solidFill>
                  <a:schemeClr val="tx1"/>
                </a:solidFill>
                <a:latin typeface="+mn-lt"/>
                <a:ea typeface="MS PGothic" pitchFamily="34" charset="-128"/>
                <a:cs typeface="ＭＳ Ｐゴシック" charset="0"/>
              </a:rPr>
              <a:t>Date registered, and how the person registered</a:t>
            </a:r>
          </a:p>
          <a:p>
            <a:r>
              <a:rPr lang="en-GB" sz="1200" kern="1200" dirty="0">
                <a:solidFill>
                  <a:schemeClr val="tx1"/>
                </a:solidFill>
                <a:latin typeface="+mn-lt"/>
                <a:ea typeface="MS PGothic" pitchFamily="34" charset="-128"/>
                <a:cs typeface="ＭＳ Ｐゴシック" charset="0"/>
              </a:rPr>
              <a:t>Specific e-mail addresses or screen names unique to the user</a:t>
            </a:r>
          </a:p>
          <a:p>
            <a:r>
              <a:rPr lang="en-GB" sz="1200" kern="1200" dirty="0">
                <a:solidFill>
                  <a:schemeClr val="tx1"/>
                </a:solidFill>
                <a:latin typeface="+mn-lt"/>
                <a:ea typeface="MS PGothic" pitchFamily="34" charset="-128"/>
                <a:cs typeface="ＭＳ Ｐゴシック" charset="0"/>
              </a:rPr>
              <a:t>Financial details like credit cards used to sign up to the ISP</a:t>
            </a:r>
          </a:p>
          <a:p>
            <a:r>
              <a:rPr lang="en-GB" sz="1200" kern="1200" dirty="0">
                <a:solidFill>
                  <a:schemeClr val="tx1"/>
                </a:solidFill>
                <a:latin typeface="+mn-lt"/>
                <a:ea typeface="MS PGothic" pitchFamily="34" charset="-128"/>
                <a:cs typeface="ＭＳ Ｐゴシック" charset="0"/>
              </a:rPr>
              <a:t>Possibly some software detail about the user</a:t>
            </a:r>
          </a:p>
          <a:p>
            <a:r>
              <a:rPr lang="en-GB" sz="1200" kern="1200" dirty="0">
                <a:solidFill>
                  <a:schemeClr val="tx1"/>
                </a:solidFill>
                <a:latin typeface="+mn-lt"/>
                <a:ea typeface="MS PGothic" pitchFamily="34" charset="-128"/>
                <a:cs typeface="ＭＳ Ｐゴシック" charset="0"/>
              </a:rPr>
              <a:t>Most importantly, detail of the history of the user’s on-line activity – dates, times &amp; duration</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TIMES ARE VITAL (Time zone issues are dealt with later in this session)</a:t>
            </a:r>
          </a:p>
          <a:p>
            <a:r>
              <a:rPr lang="en-GB" sz="1200" kern="1200" dirty="0">
                <a:solidFill>
                  <a:schemeClr val="tx1"/>
                </a:solidFill>
                <a:latin typeface="+mn-lt"/>
                <a:ea typeface="MS PGothic" pitchFamily="34" charset="-128"/>
                <a:cs typeface="ＭＳ Ｐゴシック" charset="0"/>
              </a:rPr>
              <a:t>It should be pointed out that it is possible to use false details to obtain an account.</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Can an ISP intercept suspect Internet traffic – YES – but depends on special equipment to record usage and monitors what is happening – so need manpower to do – costs?  Also, we have to consider the authority needed to do it. In any event it is necessary to contact the ISP very early into an investigation.</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13021659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build slide explains the mechanics of a standard internet connection – office, home, wireless hotspot, etc. Although not exact for everything the concept can be gained</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 Start with router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2 Two sides – the public facing &amp; the internal facing</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3 Functions of the router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4 Acts as a switch for the internal network – and its ‘route’ out – so wired &amp; wireless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5 Router is powered on – speaks to ISP – requests an IP address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6 Means is now connected, through ISP, to the internet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7 Provided with IP address – for the router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8 9 10 11 – Devices are added to the internal network – controlled by the router’s ‘switch’ functionality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12 Router has an internal IP address – the Default Gateway (the way out)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13 14 15 16 17 – devices have their own internal/private IP addresses – allocated by DHCP – Dynamic Host Configuration Protocol</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Devices can work within the network – and never have to leave it – but if they want to go out to the internet, they need to go through the default gateway – where their IP address is changed to the public IP address using NAT – Network Address Translation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41797551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S PGothic" pitchFamily="34" charset="-128"/>
                <a:cs typeface="ＭＳ Ｐゴシック" charset="0"/>
              </a:rPr>
              <a:t>Bandwidth</a:t>
            </a:r>
            <a:r>
              <a:rPr lang="en-GB" sz="1200" kern="1200" dirty="0">
                <a:solidFill>
                  <a:schemeClr val="tx1"/>
                </a:solidFill>
                <a:latin typeface="+mn-lt"/>
                <a:ea typeface="MS PGothic" pitchFamily="34" charset="-128"/>
                <a:cs typeface="ＭＳ Ｐゴシック" charset="0"/>
              </a:rPr>
              <a:t> – is the amount of information that can be carried through a phone line, cable line, satellite feed, and so on. The greater the bandwidth, the greater the speed of your connection and the more your Internet experience approaches a more instant-download, TV-style experience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31694193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needs to ensure this is clear – a static IP address is one that stays constant. A web site needs to be at the same location on the internet each time so a web server would ideally have a static or fixed IP address.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Most ISP will allocate an IP address from a pool of addresses – so it is possible to get the same next time you connect, but more likely you will get a different one when you switch off your router.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13262580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do you find your external IP address?</a:t>
            </a:r>
          </a:p>
          <a:p>
            <a:r>
              <a:rPr lang="en-GB" sz="1200" kern="1200" dirty="0">
                <a:solidFill>
                  <a:schemeClr val="tx1"/>
                </a:solidFill>
                <a:latin typeface="+mn-lt"/>
                <a:ea typeface="MS PGothic" pitchFamily="34" charset="-128"/>
                <a:cs typeface="ＭＳ Ｐゴシック" charset="0"/>
              </a:rPr>
              <a:t>Do a search for anything like ‘whatsmyip’ and a host of resources will be returned</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The author of these slides was in Spain when they were written – and did a look up on the IP address they were using at that time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29957740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eaLnBrk="0" hangingPunct="0">
              <a:spcBef>
                <a:spcPct val="50000"/>
              </a:spcBef>
              <a:buFont typeface="Arial"/>
              <a:buNone/>
            </a:pPr>
            <a:r>
              <a:rPr lang="en-US" sz="1200" dirty="0">
                <a:solidFill>
                  <a:schemeClr val="accent1">
                    <a:lumMod val="25000"/>
                  </a:schemeClr>
                </a:solidFill>
                <a:latin typeface="Calibri" pitchFamily="34" charset="0"/>
              </a:rPr>
              <a:t>The public IP address is owned by a company (e.g. an Internet Service Provider (ISP))</a:t>
            </a:r>
          </a:p>
          <a:p>
            <a:pPr marL="0" indent="0" algn="just" eaLnBrk="0" hangingPunct="0">
              <a:spcBef>
                <a:spcPct val="50000"/>
              </a:spcBef>
              <a:buFont typeface="Arial"/>
              <a:buNone/>
            </a:pPr>
            <a:r>
              <a:rPr lang="en-US" sz="1200" dirty="0">
                <a:solidFill>
                  <a:schemeClr val="accent1">
                    <a:lumMod val="25000"/>
                  </a:schemeClr>
                </a:solidFill>
                <a:latin typeface="Calibri" pitchFamily="34" charset="0"/>
              </a:rPr>
              <a:t>Depending on the data retention legislation in place the ISP keeps logs about which IP address and port was assigned to which subscriber at a certain point of time.</a:t>
            </a:r>
          </a:p>
          <a:p>
            <a:pPr marL="0" indent="0" algn="just" eaLnBrk="0" hangingPunct="0">
              <a:spcBef>
                <a:spcPct val="50000"/>
              </a:spcBef>
              <a:buFont typeface="Arial"/>
              <a:buNone/>
            </a:pPr>
            <a:r>
              <a:rPr lang="en-US" sz="1200" dirty="0">
                <a:solidFill>
                  <a:schemeClr val="accent1">
                    <a:lumMod val="25000"/>
                  </a:schemeClr>
                </a:solidFill>
                <a:latin typeface="Calibri" pitchFamily="34" charset="0"/>
              </a:rPr>
              <a:t>When requesting such information from ISPs the correct IP address, port number (if available), date, time and time zone need to be provided.</a:t>
            </a:r>
          </a:p>
          <a:p>
            <a:pPr algn="just" eaLnBrk="0" hangingPunct="0">
              <a:spcBef>
                <a:spcPct val="50000"/>
              </a:spcBef>
            </a:pPr>
            <a:r>
              <a:rPr lang="en-US" sz="1200" dirty="0">
                <a:solidFill>
                  <a:schemeClr val="accent1">
                    <a:lumMod val="25000"/>
                  </a:schemeClr>
                </a:solidFill>
                <a:latin typeface="Calibri" pitchFamily="34" charset="0"/>
              </a:rPr>
              <a:t>The address of the subscriber does not necessarily need to be the physical location of the Internet</a:t>
            </a:r>
            <a:endParaRPr lang="en-US" sz="1200" b="1" u="sng" dirty="0">
              <a:solidFill>
                <a:schemeClr val="accent1">
                  <a:lumMod val="25000"/>
                </a:schemeClr>
              </a:solidFill>
              <a:latin typeface="Calibri"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338105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MS PGothic" pitchFamily="34" charset="-128"/>
                <a:cs typeface="ＭＳ Ｐゴシック" charset="0"/>
              </a:rPr>
              <a:t>The purpose of this slide is to show that even the most technology literate people could not have envisaged the changes that technology would bring.  The delegates are not alone in perhaps not understanding the impact that technology has on their role and the quotes on this slide may encourage them to believe that technology in the criminal justice system should not be feared but embraced with all the necessary safeguards in place.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5209045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Not a spelling mistake – doing a </a:t>
            </a:r>
            <a:r>
              <a:rPr lang="en-GB" sz="1200" kern="1200" dirty="0" err="1">
                <a:solidFill>
                  <a:schemeClr val="tx1"/>
                </a:solidFill>
                <a:latin typeface="+mn-lt"/>
                <a:ea typeface="MS PGothic" pitchFamily="34" charset="-128"/>
                <a:cs typeface="ＭＳ Ｐゴシック" charset="0"/>
              </a:rPr>
              <a:t>Whois</a:t>
            </a:r>
            <a:r>
              <a:rPr lang="en-GB" sz="1200" kern="1200" dirty="0">
                <a:solidFill>
                  <a:schemeClr val="tx1"/>
                </a:solidFill>
                <a:latin typeface="+mn-lt"/>
                <a:ea typeface="MS PGothic" pitchFamily="34" charset="-128"/>
                <a:cs typeface="ＭＳ Ｐゴシック" charset="0"/>
              </a:rPr>
              <a:t> on an IP address or internet resource will return a wealth of investigation data</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There are countless resources for doing this – all returning potentially different information in different formats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When setting up or buying a domain, some registration and hosting information must be provided by the person/organisation doing so. There will also be payment information. This is retained by the internet governance organisations – and the hosting providers. Much used to be very accessible and publicly available – but GDPR in 2018 made it more difficult to obtain the information online and it now requires an approach to those organisations to obtain. It can be obtained but is clearly going to be a slower process now a formal request has to be made by law enforcement to obtain it.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30814240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worked example shown is for the IP address which we got as a Whatsmyip search 3 slides ago – the one being used by the author of the slide pack.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Builds - Explain when setting scene – this is a </a:t>
            </a:r>
            <a:r>
              <a:rPr lang="en-GB" sz="1200" kern="1200" dirty="0" err="1">
                <a:solidFill>
                  <a:schemeClr val="tx1"/>
                </a:solidFill>
                <a:latin typeface="+mn-lt"/>
                <a:ea typeface="MS PGothic" pitchFamily="34" charset="-128"/>
                <a:cs typeface="ＭＳ Ｐゴシック" charset="0"/>
              </a:rPr>
              <a:t>CentralOps</a:t>
            </a:r>
            <a:r>
              <a:rPr lang="en-GB" sz="1200" kern="1200" dirty="0">
                <a:solidFill>
                  <a:schemeClr val="tx1"/>
                </a:solidFill>
                <a:latin typeface="+mn-lt"/>
                <a:ea typeface="MS PGothic" pitchFamily="34" charset="-128"/>
                <a:cs typeface="ＭＳ Ｐゴシック" charset="0"/>
              </a:rPr>
              <a:t> response – but many other resources available</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needs to highlight (builds)–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 The IP address searched for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2 The range the IP address falls in – which is all held by the one company – the </a:t>
            </a:r>
            <a:r>
              <a:rPr lang="en-GB" sz="1200" kern="1200" dirty="0" err="1">
                <a:solidFill>
                  <a:schemeClr val="tx1"/>
                </a:solidFill>
                <a:latin typeface="+mn-lt"/>
                <a:ea typeface="MS PGothic" pitchFamily="34" charset="-128"/>
                <a:cs typeface="ＭＳ Ｐゴシック" charset="0"/>
              </a:rPr>
              <a:t>netname</a:t>
            </a:r>
            <a:r>
              <a:rPr lang="en-GB" sz="1200" kern="1200" dirty="0">
                <a:solidFill>
                  <a:schemeClr val="tx1"/>
                </a:solidFill>
                <a:latin typeface="+mn-lt"/>
                <a:ea typeface="MS PGothic" pitchFamily="34" charset="-128"/>
                <a:cs typeface="ＭＳ Ｐゴシック" charset="0"/>
              </a:rPr>
              <a:t> of the company &amp; who issued it to them – RIPE</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3 The company who holds the IP address – and where they are. Also an email – AND A DOMAIN – NOLIMITNET.EU</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4 Some personal information about the registrant of that domain</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information collectively will answer the investigative question posed – and the answer will have to be sought from the company NO-LIMIT NETWORK using whatever means necessary to comply with jurisdictional requirements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40702920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is an example of having a domain name rather than an IP address. The same type of search can take place using the same internet resources. So where we had an IP address in the previous slide that took up to NO-LIMIT-NET, this is us asking the question the other way round.</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Example continues – we search for the domain NOLIMITNET.EU</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 GDPR will frustrate us by not returning personal detail</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2 But we will get some technical detail which can be followed up</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3 Along with some information on where the network is based – and contact detail</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2109684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needs to ensure that there is no misunderstanding – IP address geolocation is not accurate in many cases &amp; will probably take an investigator down to perhaps a geographic area or a town/city – but still needs confirmation by requesting information from the ISP concerned</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There are many tools to do this – all differ in how they work</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Country accuracy is probably around 95-99%, region/state perhaps 55-80% - needs to be clearly understood that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Top example – the IP address from Spain seen earlier – all coming back to different places in the same locality</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Bottom example – IP address is assigned by British company </a:t>
            </a:r>
            <a:r>
              <a:rPr lang="en-GB" sz="1200" kern="1200" dirty="0" err="1">
                <a:solidFill>
                  <a:schemeClr val="tx1"/>
                </a:solidFill>
                <a:latin typeface="+mn-lt"/>
                <a:ea typeface="MS PGothic" pitchFamily="34" charset="-128"/>
                <a:cs typeface="ＭＳ Ｐゴシック" charset="0"/>
              </a:rPr>
              <a:t>BTInternet</a:t>
            </a:r>
            <a:r>
              <a:rPr lang="en-GB" sz="1200" kern="1200" dirty="0">
                <a:solidFill>
                  <a:schemeClr val="tx1"/>
                </a:solidFill>
                <a:latin typeface="+mn-lt"/>
                <a:ea typeface="MS PGothic" pitchFamily="34" charset="-128"/>
                <a:cs typeface="ＭＳ Ｐゴシック" charset="0"/>
              </a:rPr>
              <a:t> – and they move IP address around the country as demand requires. This example is from the slide author’s UK address in the north of England which was in Penrith, Cumbria. The returned information in the search is considerably out and wrong – but is the company offering the geolocation service’s best effort based on the information they have. The IP address has clearly been moved around to suit the business needs of British Telecommunications (BT)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23477408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slide content is hidden behind the final graphic!</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graphic shows a tracert on a domain in Australia – completed from a Spanish IP address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Traceroute = network diagnostics for the real time path taken from source to destination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Firstly – uses DNS to decide what IP address CSU.EDU.AU is at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 Need to find the default gateway (router) to get out – 192.168.18.1</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2 Finds the ISP 45.14.248.1</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3 Special internal IP address within comms network</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4 Valencia (VLC02) hub of Cogentco.com – large multinational internet provider – Probably lease nolimitnet.eu internet lines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5 Madrid (MAD05) hub of Cogentco.com</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6 Further hop within Cogentco.com – still in Madrid</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7 Moves to NTT.COM in London (</a:t>
            </a:r>
            <a:r>
              <a:rPr lang="en-GB" sz="1200" kern="1200" dirty="0" err="1">
                <a:solidFill>
                  <a:schemeClr val="tx1"/>
                </a:solidFill>
                <a:latin typeface="+mn-lt"/>
                <a:ea typeface="MS PGothic" pitchFamily="34" charset="-128"/>
                <a:cs typeface="ＭＳ Ｐゴシック" charset="0"/>
              </a:rPr>
              <a:t>Londen</a:t>
            </a:r>
            <a:r>
              <a:rPr lang="en-GB" sz="1200" kern="1200" dirty="0">
                <a:solidFill>
                  <a:schemeClr val="tx1"/>
                </a:solidFill>
                <a:latin typeface="+mn-lt"/>
                <a:ea typeface="MS PGothic" pitchFamily="34" charset="-128"/>
                <a:cs typeface="ＭＳ Ｐゴシック" charset="0"/>
              </a:rPr>
              <a:t> </a:t>
            </a:r>
            <a:r>
              <a:rPr lang="en-GB" sz="1200" kern="1200" dirty="0" err="1">
                <a:solidFill>
                  <a:schemeClr val="tx1"/>
                </a:solidFill>
                <a:latin typeface="+mn-lt"/>
                <a:ea typeface="MS PGothic" pitchFamily="34" charset="-128"/>
                <a:cs typeface="ＭＳ Ｐゴシック" charset="0"/>
              </a:rPr>
              <a:t>uk</a:t>
            </a:r>
            <a:r>
              <a:rPr lang="en-GB" sz="1200" kern="1200" dirty="0">
                <a:solidFill>
                  <a:schemeClr val="tx1"/>
                </a:solidFill>
                <a:latin typeface="+mn-lt"/>
                <a:ea typeface="MS PGothic" pitchFamily="34" charset="-128"/>
                <a:cs typeface="ＭＳ Ｐゴシック" charset="0"/>
              </a:rPr>
              <a:t>) – global internet service</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8 Further London hop</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9 Crosses Atlantic to NTT.COM hub in Ashburn, Virginia (asbnva02)</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10 Crosses USA to NTT.COM hub in San Jose, California (snjsca04)</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11 Further hop in California</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12 Further hop in California</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13 Crosses Pacific to AARNET – high speed internet company in NSW, Australia (AARNET.NET.AU)</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14 Further hop in AARNET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15 Further hop in AARNET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16/17 times out request (not unusual in Traceroute requests)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18 Hits IP address it set out to find at Charles Sturt University</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21429741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Before going into detail about the services available on the Internet, it is worth reflecting on how much countries now rely on those services at the national level.  Trainers should provide an overview of the critical national infrastructure in their own countries to ensure that delegates understand how important the Internet has become in national infrastructure security issues in a short space of time.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37475073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The Internet can be thought of as the infrastructure over which many different applications can be run simultaneously.</a:t>
            </a:r>
            <a:r>
              <a:rPr lang="en-GB" sz="1200" b="1" kern="1200" dirty="0">
                <a:solidFill>
                  <a:schemeClr val="tx1"/>
                </a:solidFill>
                <a:latin typeface="+mn-lt"/>
                <a:ea typeface="MS PGothic" pitchFamily="34" charset="-128"/>
                <a:cs typeface="ＭＳ Ｐゴシック" charset="0"/>
              </a:rPr>
              <a:t> </a:t>
            </a:r>
            <a:r>
              <a:rPr lang="en-GB" sz="1200" kern="1200" dirty="0">
                <a:solidFill>
                  <a:schemeClr val="tx1"/>
                </a:solidFill>
                <a:latin typeface="+mn-lt"/>
                <a:ea typeface="MS PGothic" pitchFamily="34" charset="-128"/>
                <a:cs typeface="ＭＳ Ｐゴシック" charset="0"/>
              </a:rPr>
              <a:t>If any part of the Internet malfunctions or is destroyed, communication can still continue. No-one owns the Internet – no organisation, no corporation, no government. It is largely self regulated. It all uses the same connection technology.</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Most modern data networks, like the Internet, are described as “connectionless” or “packet switched”. Traffic is split into small packets which make their own way from sender to receiver. They do not all follow the same route and are joined together again when they reach their destination.</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Most people connect to the Internet through an Internet Service Provider (ISP). These are commercial organisations that rent out space. They keep records…but for how long? There are national and international legal data protection or privacy issues that impact on how long data may be retained by ISPs.  This of course has an impact on the ability of criminal justice officials to secure evidence from these sources. Connection is normally made by one of the following methods; Dial-up, Broadband (ADSL), ISDN, Cable, Wireless hotspot or Satellite.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39209925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The World Wide Web (WWW) was </a:t>
            </a:r>
            <a:r>
              <a:rPr lang="en-US" sz="1200" kern="1200" dirty="0">
                <a:solidFill>
                  <a:schemeClr val="tx1"/>
                </a:solidFill>
                <a:latin typeface="+mn-lt"/>
                <a:ea typeface="MS PGothic" pitchFamily="34" charset="-128"/>
                <a:cs typeface="ＭＳ Ｐゴシック" charset="0"/>
              </a:rPr>
              <a:t>effectively born in 1991 when HTML – Hyper Text Markup Language was invented by Sir Tim Berners-Lee. </a:t>
            </a:r>
            <a:r>
              <a:rPr lang="en-GB" sz="1200" kern="1200" dirty="0">
                <a:solidFill>
                  <a:schemeClr val="tx1"/>
                </a:solidFill>
                <a:latin typeface="+mn-lt"/>
                <a:ea typeface="MS PGothic" pitchFamily="34" charset="-128"/>
                <a:cs typeface="ＭＳ Ｐゴシック" charset="0"/>
              </a:rPr>
              <a:t>HTML provided the platform to combine words, pictures and sounds on web pages. Web standards are created by World Wide Web Consortium (W3C). The following explanation goes someway to explaining the name.</a:t>
            </a:r>
          </a:p>
          <a:p>
            <a:r>
              <a:rPr lang="en-US" sz="1200" b="1" kern="1200" dirty="0">
                <a:solidFill>
                  <a:schemeClr val="tx1"/>
                </a:solidFill>
                <a:latin typeface="+mn-lt"/>
                <a:ea typeface="MS PGothic" pitchFamily="34" charset="-128"/>
                <a:cs typeface="ＭＳ Ｐゴシック" charset="0"/>
              </a:rPr>
              <a:t>“The W3 world view is of documents referring to each other by links. For its likeness to a spider's construction, this world is called the Web.”</a:t>
            </a:r>
            <a:r>
              <a:rPr lang="en-US" sz="1200" kern="1200" dirty="0">
                <a:solidFill>
                  <a:schemeClr val="tx1"/>
                </a:solidFill>
                <a:latin typeface="+mn-lt"/>
                <a:ea typeface="MS PGothic" pitchFamily="34" charset="-128"/>
                <a:cs typeface="ＭＳ Ｐゴシック" charset="0"/>
              </a:rPr>
              <a:t> </a:t>
            </a:r>
            <a:r>
              <a:rPr lang="en-US" sz="1200" i="1" kern="1200" dirty="0">
                <a:solidFill>
                  <a:schemeClr val="tx1"/>
                </a:solidFill>
                <a:latin typeface="+mn-lt"/>
                <a:ea typeface="MS PGothic" pitchFamily="34" charset="-128"/>
                <a:cs typeface="ＭＳ Ｐゴシック" charset="0"/>
              </a:rPr>
              <a:t>(Tim Berners-Lee, Robert </a:t>
            </a:r>
            <a:r>
              <a:rPr lang="en-US" sz="1200" i="1" kern="1200" dirty="0" err="1">
                <a:solidFill>
                  <a:schemeClr val="tx1"/>
                </a:solidFill>
                <a:latin typeface="+mn-lt"/>
                <a:ea typeface="MS PGothic" pitchFamily="34" charset="-128"/>
                <a:cs typeface="ＭＳ Ｐゴシック" charset="0"/>
              </a:rPr>
              <a:t>Cailliau</a:t>
            </a:r>
            <a:r>
              <a:rPr lang="en-US" sz="1200" i="1" kern="1200" dirty="0">
                <a:solidFill>
                  <a:schemeClr val="tx1"/>
                </a:solidFill>
                <a:latin typeface="+mn-lt"/>
                <a:ea typeface="MS PGothic" pitchFamily="34" charset="-128"/>
                <a:cs typeface="ＭＳ Ｐゴシック" charset="0"/>
              </a:rPr>
              <a:t>; </a:t>
            </a:r>
            <a:r>
              <a:rPr lang="en-US" sz="1200" i="1" kern="1200" dirty="0" err="1">
                <a:solidFill>
                  <a:schemeClr val="tx1"/>
                </a:solidFill>
                <a:latin typeface="+mn-lt"/>
                <a:ea typeface="MS PGothic" pitchFamily="34" charset="-128"/>
                <a:cs typeface="ＭＳ Ｐゴシック" charset="0"/>
              </a:rPr>
              <a:t>World­Wide</a:t>
            </a:r>
            <a:r>
              <a:rPr lang="en-US" sz="1200" i="1" kern="1200" dirty="0">
                <a:solidFill>
                  <a:schemeClr val="tx1"/>
                </a:solidFill>
                <a:latin typeface="+mn-lt"/>
                <a:ea typeface="MS PGothic" pitchFamily="34" charset="-128"/>
                <a:cs typeface="ＭＳ Ｐゴシック" charset="0"/>
              </a:rPr>
              <a:t> Web; Sept 1992</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24080496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to show the different parts of a URL – and how they combine to get to the end result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3859693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to try to show the way a site is constructed from home page down through levels of linkage – and also how you can go to a specific page if you know the exact URL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Also means that if you knew About.html wasn’t linked in any way – but you know the correct URL for it, you could get to it – a ‘hidden page’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1618482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 matter what device we encounter – they all have similarities.</a:t>
            </a:r>
          </a:p>
          <a:p>
            <a:r>
              <a:rPr lang="en-GB" dirty="0"/>
              <a:t>There is likely to be a screen to be able to see what the device is doing and get some output</a:t>
            </a:r>
          </a:p>
          <a:p>
            <a:r>
              <a:rPr lang="en-GB" dirty="0"/>
              <a:t>There will be some way to input data into the device – such as a keyboard or mouse – or a touchscreen to interact</a:t>
            </a:r>
          </a:p>
          <a:p>
            <a:r>
              <a:rPr lang="en-GB" dirty="0"/>
              <a:t>The device will have some temporary storage (memory) which allows it to save data</a:t>
            </a:r>
          </a:p>
          <a:p>
            <a:r>
              <a:rPr lang="en-GB" dirty="0"/>
              <a:t>It will have a processor which will allow it compute</a:t>
            </a:r>
          </a:p>
          <a:p>
            <a:r>
              <a:rPr lang="en-GB" dirty="0"/>
              <a:t>It will have some more permanent storage</a:t>
            </a:r>
          </a:p>
          <a:p>
            <a:r>
              <a:rPr lang="en-GB" dirty="0"/>
              <a:t>It will have the ability to have things connected to it to interact</a:t>
            </a:r>
          </a:p>
          <a:p>
            <a:r>
              <a:rPr lang="en-GB" dirty="0"/>
              <a:t>It will probably need to connect to a network</a:t>
            </a:r>
          </a:p>
          <a:p>
            <a:r>
              <a:rPr lang="en-GB" dirty="0"/>
              <a:t>It needs power to work</a:t>
            </a:r>
          </a:p>
          <a:p>
            <a:endParaRPr lang="en-GB" dirty="0"/>
          </a:p>
          <a:p>
            <a:r>
              <a:rPr lang="en-GB" dirty="0"/>
              <a:t>To try to explain the working parts of a device, we will make an assumption that they have similarities – so we can understand what they do</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29495646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Each page is written in a code – called HTML (Hyper Text </a:t>
            </a:r>
            <a:r>
              <a:rPr lang="en-GB" sz="1200" kern="1200" dirty="0" err="1">
                <a:solidFill>
                  <a:schemeClr val="tx1"/>
                </a:solidFill>
                <a:latin typeface="+mn-lt"/>
                <a:ea typeface="MS PGothic" pitchFamily="34" charset="-128"/>
                <a:cs typeface="ＭＳ Ｐゴシック" charset="0"/>
              </a:rPr>
              <a:t>Markup</a:t>
            </a:r>
            <a:r>
              <a:rPr lang="en-GB" sz="1200" kern="1200" dirty="0">
                <a:solidFill>
                  <a:schemeClr val="tx1"/>
                </a:solidFill>
                <a:latin typeface="+mn-lt"/>
                <a:ea typeface="MS PGothic" pitchFamily="34" charset="-128"/>
                <a:cs typeface="ＭＳ Ｐゴシック" charset="0"/>
              </a:rPr>
              <a:t> Language)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Source code of any page can be viewed by right click on a clear part of the page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It is sometimes readable and understandable – but it’s main role is to tell a BROWSER what it should display – positioning, colour, content, where to get it from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Possible to hide things in HTML code – which is not displayed on screen but is ‘within’ the page – in the background</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24391854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0" hangingPunct="0">
              <a:buFont typeface="Arial"/>
              <a:buChar char="•"/>
            </a:pPr>
            <a:r>
              <a:rPr lang="en-GB" sz="1200" kern="1200" dirty="0">
                <a:solidFill>
                  <a:schemeClr val="tx1"/>
                </a:solidFill>
                <a:latin typeface="+mn-lt"/>
                <a:ea typeface="MS PGothic" pitchFamily="34" charset="-128"/>
                <a:cs typeface="ＭＳ Ｐゴシック" charset="0"/>
              </a:rPr>
              <a:t>Web logging will keep - </a:t>
            </a:r>
            <a:r>
              <a:rPr lang="en-GB" sz="1200" dirty="0">
                <a:latin typeface="Calibri" pitchFamily="34" charset="0"/>
                <a:cs typeface="Arial" charset="0"/>
              </a:rPr>
              <a:t>Your identity (IP address) Date and time you accessed, What you looked at, How long you looked at it, how often you looked, Your browser, Your operating system, How you got to the page</a:t>
            </a:r>
          </a:p>
          <a:p>
            <a:pPr eaLnBrk="0" hangingPunct="0">
              <a:buFont typeface="Arial"/>
              <a:buChar char="•"/>
            </a:pPr>
            <a:endParaRPr lang="en-GB" sz="1200" kern="1200" dirty="0">
              <a:solidFill>
                <a:schemeClr val="tx1"/>
              </a:solidFill>
              <a:latin typeface="Calibri" pitchFamily="34" charset="0"/>
              <a:ea typeface="MS PGothic" pitchFamily="34" charset="-128"/>
              <a:cs typeface="Arial" charset="0"/>
            </a:endParaRPr>
          </a:p>
          <a:p>
            <a:pPr eaLnBrk="0" hangingPunct="0">
              <a:buFont typeface="Arial"/>
              <a:buChar char="•"/>
            </a:pPr>
            <a:r>
              <a:rPr lang="en-GB" sz="1200" kern="1200" dirty="0">
                <a:solidFill>
                  <a:schemeClr val="tx1"/>
                </a:solidFill>
                <a:latin typeface="Calibri" pitchFamily="34" charset="0"/>
                <a:ea typeface="MS PGothic" pitchFamily="34" charset="-128"/>
                <a:cs typeface="Arial" charset="0"/>
              </a:rPr>
              <a:t>Investigators need to be aware that this information is kept and can be used for evidence/intelligence or if it is an investigator visiting within an enquiry, can be used against them if they have not fulfilled legal obligations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24945785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Electronic Mail or Email is a method of exchanging digital messages. </a:t>
            </a:r>
          </a:p>
          <a:p>
            <a:r>
              <a:rPr lang="en-GB" sz="1200" kern="1200" dirty="0">
                <a:solidFill>
                  <a:schemeClr val="tx1"/>
                </a:solidFill>
                <a:latin typeface="+mn-lt"/>
                <a:ea typeface="MS PGothic" pitchFamily="34" charset="-128"/>
                <a:cs typeface="ＭＳ Ｐゴシック" charset="0"/>
              </a:rPr>
              <a:t>To the user, </a:t>
            </a:r>
            <a:r>
              <a:rPr lang="en-US" sz="1200" kern="1200" dirty="0">
                <a:solidFill>
                  <a:schemeClr val="tx1"/>
                </a:solidFill>
                <a:latin typeface="+mn-lt"/>
                <a:ea typeface="MS PGothic" pitchFamily="34" charset="-128"/>
                <a:cs typeface="ＭＳ Ｐゴシック" charset="0"/>
              </a:rPr>
              <a:t>It appears that E-mail is passed directly from the sender's machine to the recipient's; however each message typically passes through at least four computers during its lifetime. </a:t>
            </a:r>
          </a:p>
          <a:p>
            <a:pPr lvl="1"/>
            <a:r>
              <a:rPr lang="en-US" sz="1200" kern="1200" dirty="0">
                <a:solidFill>
                  <a:schemeClr val="tx1"/>
                </a:solidFill>
                <a:latin typeface="+mn-lt"/>
                <a:ea typeface="MS PGothic" pitchFamily="34" charset="-128"/>
                <a:cs typeface="+mn-cs"/>
              </a:rPr>
              <a:t>A Message is composed on user’s own computer, then sent to ISP's outgoing SMTP mail server* (Simple Mail Transfer Protocol or SMTP)</a:t>
            </a:r>
            <a:endParaRPr lang="en-GB" sz="1200" kern="1200" dirty="0">
              <a:solidFill>
                <a:schemeClr val="tx1"/>
              </a:solidFill>
              <a:latin typeface="+mn-lt"/>
              <a:ea typeface="MS PGothic" pitchFamily="34" charset="-128"/>
              <a:cs typeface="+mn-cs"/>
            </a:endParaRPr>
          </a:p>
          <a:p>
            <a:pPr lvl="1"/>
            <a:r>
              <a:rPr lang="en-US" sz="1200" kern="1200" dirty="0">
                <a:solidFill>
                  <a:schemeClr val="tx1"/>
                </a:solidFill>
                <a:latin typeface="+mn-lt"/>
                <a:ea typeface="MS PGothic" pitchFamily="34" charset="-128"/>
                <a:cs typeface="+mn-cs"/>
              </a:rPr>
              <a:t>Outgoing ISP forwards e-mail onto recipient’s ISP SMTP mail server*  (SMTP – SMTP)</a:t>
            </a:r>
            <a:endParaRPr lang="en-GB" sz="1200" kern="1200" dirty="0">
              <a:solidFill>
                <a:schemeClr val="tx1"/>
              </a:solidFill>
              <a:latin typeface="+mn-lt"/>
              <a:ea typeface="MS PGothic" pitchFamily="34" charset="-128"/>
              <a:cs typeface="+mn-cs"/>
            </a:endParaRPr>
          </a:p>
          <a:p>
            <a:pPr lvl="1"/>
            <a:r>
              <a:rPr lang="en-US" sz="1200" kern="1200" dirty="0">
                <a:solidFill>
                  <a:schemeClr val="tx1"/>
                </a:solidFill>
                <a:latin typeface="+mn-lt"/>
                <a:ea typeface="MS PGothic" pitchFamily="34" charset="-128"/>
                <a:cs typeface="+mn-cs"/>
              </a:rPr>
              <a:t>Recipient’s mail server finds recipient's incoming mail server (Post Office Protocol or POP3) and delivers message to ‘recipient’s post box’</a:t>
            </a:r>
            <a:endParaRPr lang="en-GB" sz="1200" kern="1200" dirty="0">
              <a:solidFill>
                <a:schemeClr val="tx1"/>
              </a:solidFill>
              <a:latin typeface="+mn-lt"/>
              <a:ea typeface="MS PGothic" pitchFamily="34" charset="-128"/>
              <a:cs typeface="+mn-cs"/>
            </a:endParaRPr>
          </a:p>
          <a:p>
            <a:pPr lvl="1"/>
            <a:r>
              <a:rPr lang="en-US" sz="1200" kern="1200" dirty="0">
                <a:solidFill>
                  <a:schemeClr val="tx1"/>
                </a:solidFill>
                <a:latin typeface="+mn-lt"/>
                <a:ea typeface="MS PGothic" pitchFamily="34" charset="-128"/>
                <a:cs typeface="+mn-cs"/>
              </a:rPr>
              <a:t>Recipient logs onto account and message is retrieved into recipient’s inbox, normally deleting it from the mail server in the process</a:t>
            </a:r>
            <a:endParaRPr lang="en-GB" sz="1200" kern="1200" dirty="0">
              <a:solidFill>
                <a:schemeClr val="tx1"/>
              </a:solidFill>
              <a:latin typeface="+mn-lt"/>
              <a:ea typeface="MS PGothic" pitchFamily="34" charset="-128"/>
              <a:cs typeface="+mn-cs"/>
            </a:endParaRPr>
          </a:p>
          <a:p>
            <a:r>
              <a:rPr lang="en-GB" sz="1200" i="1" kern="1200" dirty="0">
                <a:solidFill>
                  <a:schemeClr val="tx1"/>
                </a:solidFill>
                <a:latin typeface="+mn-lt"/>
                <a:ea typeface="MS PGothic" pitchFamily="34" charset="-128"/>
                <a:cs typeface="ＭＳ Ｐゴシック" charset="0"/>
              </a:rPr>
              <a:t>* Mail server – dedicated computer used to handle mail</a:t>
            </a:r>
            <a:endParaRPr lang="en-GB" sz="1200" kern="1200" dirty="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This graphic is massively simplified – to aid basic understanding of the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E-mail - The traditional Outlook type mail – sent via SMTP – retrieved via POP3 and once downloaded resident on your own machine</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Web-based mail</a:t>
            </a:r>
            <a:r>
              <a:rPr lang="en-GB" sz="1200" b="1" kern="1200" dirty="0">
                <a:solidFill>
                  <a:schemeClr val="tx1"/>
                </a:solidFill>
                <a:latin typeface="+mn-lt"/>
                <a:ea typeface="MS PGothic" pitchFamily="34" charset="-128"/>
                <a:cs typeface="ＭＳ Ｐゴシック" charset="0"/>
              </a:rPr>
              <a:t> - </a:t>
            </a:r>
            <a:r>
              <a:rPr lang="en-GB" sz="1200" kern="1200" dirty="0">
                <a:solidFill>
                  <a:schemeClr val="tx1"/>
                </a:solidFill>
                <a:latin typeface="+mn-lt"/>
                <a:ea typeface="MS PGothic" pitchFamily="34" charset="-128"/>
                <a:cs typeface="ＭＳ Ｐゴシック" charset="0"/>
              </a:rPr>
              <a:t>POP3 mail; for instance using Outlook – when you log in you normally download all new mail into you inbox resident on your machine; IMAP mail – ‘true’ web-mail – viewed via your machine but still resident on a remote server – can be organised into folders, etc. but only visible when online.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endParaRPr lang="en-US" altLang="en-US"/>
          </a:p>
        </p:txBody>
      </p:sp>
    </p:spTree>
    <p:extLst>
      <p:ext uri="{BB962C8B-B14F-4D97-AF65-F5344CB8AC3E}">
        <p14:creationId xmlns:p14="http://schemas.microsoft.com/office/powerpoint/2010/main" val="1788132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graphics show the content of a mail recovered rom the author’s junk folder – which is a spam/fraudulent email.</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live known example from the trainer’s own mail may assist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a:p>
        </p:txBody>
      </p:sp>
    </p:spTree>
    <p:extLst>
      <p:ext uri="{BB962C8B-B14F-4D97-AF65-F5344CB8AC3E}">
        <p14:creationId xmlns:p14="http://schemas.microsoft.com/office/powerpoint/2010/main" val="29906628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All emails will have headers – which provides some potential evidence of where the email originated from – in terms of an IP address. It can also provide some other ‘leakage’ such as a computer name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Although they exist, they can be difficult to get to – all email clients and web based mail have different ways to get to the headers. Best advice is to do some internet research to find out how</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Some providers (Gmail, Hotmail) choose to strip header information such as IP addresses – for privacy purposes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When looking at an email header, the rule is to extract the header – then read it from the bottom upwards which is the order ‘data’ will have been added to it. Therefore the first IP address is likely to be the source.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Some emails are very straightforward – some are less so. And the analysis can be done manually or using some internet tools – which can also interpret the data incorrectly at times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endParaRPr lang="en-US" altLang="en-US"/>
          </a:p>
        </p:txBody>
      </p:sp>
    </p:spTree>
    <p:extLst>
      <p:ext uri="{BB962C8B-B14F-4D97-AF65-F5344CB8AC3E}">
        <p14:creationId xmlns:p14="http://schemas.microsoft.com/office/powerpoint/2010/main" val="9189454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Different ways in which criminals use the Internet services should be of interest to the participants.  One such use is the “dead letter box”.  This may be explained by the trainer as it is fairly easy to understand how this method of communication may be used with little risk of capture – nothing is actually sent between people – it is only accessed</a:t>
            </a:r>
          </a:p>
          <a:p>
            <a:endParaRPr lang="en-US" dirty="0"/>
          </a:p>
          <a:p>
            <a:r>
              <a:rPr lang="en-US" dirty="0"/>
              <a:t>Depending on the time and resources available</a:t>
            </a:r>
            <a:r>
              <a:rPr lang="en-US" baseline="0" dirty="0"/>
              <a:t>, t</a:t>
            </a:r>
            <a:r>
              <a:rPr lang="en-US" dirty="0"/>
              <a:t>his exercise can be done</a:t>
            </a:r>
            <a:r>
              <a:rPr lang="en-US" baseline="0" dirty="0"/>
              <a:t> by all participants or only be shown/explained by the trainer as a live demo</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endParaRPr lang="en-US" altLang="en-US"/>
          </a:p>
        </p:txBody>
      </p:sp>
    </p:spTree>
    <p:extLst>
      <p:ext uri="{BB962C8B-B14F-4D97-AF65-F5344CB8AC3E}">
        <p14:creationId xmlns:p14="http://schemas.microsoft.com/office/powerpoint/2010/main" val="144594432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Peer to Peer services have for many years allowed the transfer of illegal files as well as files that are subject to intellectual property rights.  Peer to peer clients have been popular among criminal groups involved in these activities. First generation peer-to-peer architecture worked on the principle of using a centralised server to which people connected in order to download files.  This made identification of those offering illegal services fairly easy to locate and close down.  Second generation peer to peer clients use different methods of connectivity from those that hold lists of available files to make searching easier to those that act as </a:t>
            </a:r>
            <a:r>
              <a:rPr lang="en-GB" sz="1200" kern="1200" dirty="0" err="1">
                <a:solidFill>
                  <a:schemeClr val="tx1"/>
                </a:solidFill>
                <a:latin typeface="+mn-lt"/>
                <a:ea typeface="MS PGothic" pitchFamily="34" charset="-128"/>
                <a:cs typeface="ＭＳ Ｐゴシック" charset="0"/>
              </a:rPr>
              <a:t>supernodes</a:t>
            </a:r>
            <a:r>
              <a:rPr lang="en-GB" sz="1200" kern="1200" dirty="0">
                <a:solidFill>
                  <a:schemeClr val="tx1"/>
                </a:solidFill>
                <a:latin typeface="+mn-lt"/>
                <a:ea typeface="MS PGothic" pitchFamily="34" charset="-128"/>
                <a:cs typeface="ＭＳ Ｐゴシック" charset="0"/>
              </a:rPr>
              <a:t> that identify where files are available.  </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Judges will need to be aware of peer to peer activity as it may be relevant to many types of criminal and civil trial. An in depth knowledge is not necessary and training designers should consider using sites such as </a:t>
            </a:r>
            <a:r>
              <a:rPr lang="en-GB" sz="1200" u="sng" kern="1200" dirty="0">
                <a:solidFill>
                  <a:schemeClr val="tx1"/>
                </a:solidFill>
                <a:latin typeface="+mn-lt"/>
                <a:ea typeface="MS PGothic" pitchFamily="34" charset="-128"/>
                <a:cs typeface="ＭＳ Ｐゴシック" charset="0"/>
                <a:hlinkClick r:id="rId3"/>
              </a:rPr>
              <a:t>http://ezinearticles.com/?How-Peer-to-Peer-(P2P)-Works&amp;id=60126</a:t>
            </a:r>
            <a:r>
              <a:rPr lang="en-GB" sz="1200" kern="1200" dirty="0">
                <a:solidFill>
                  <a:schemeClr val="tx1"/>
                </a:solidFill>
                <a:latin typeface="+mn-lt"/>
                <a:ea typeface="MS PGothic" pitchFamily="34" charset="-128"/>
                <a:cs typeface="ＭＳ Ｐゴシック" charset="0"/>
              </a:rPr>
              <a:t> to provide up to date information.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endParaRPr lang="en-US" altLang="en-US"/>
          </a:p>
        </p:txBody>
      </p:sp>
    </p:spTree>
    <p:extLst>
      <p:ext uri="{BB962C8B-B14F-4D97-AF65-F5344CB8AC3E}">
        <p14:creationId xmlns:p14="http://schemas.microsoft.com/office/powerpoint/2010/main" val="235744674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the interconnectivity of a peer to peer network – where through the individual Ultrapeers having all their peers connected, each then connects to another and the network geographically grows. Means that a file can be downloaded from almost any part of the network, once that connection is made and a search on it can take place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endParaRPr lang="en-US" altLang="en-US"/>
          </a:p>
        </p:txBody>
      </p:sp>
    </p:spTree>
    <p:extLst>
      <p:ext uri="{BB962C8B-B14F-4D97-AF65-F5344CB8AC3E}">
        <p14:creationId xmlns:p14="http://schemas.microsoft.com/office/powerpoint/2010/main" val="390752628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screenshot shows Shareaza – a peer to peer application. A search was completed for an audio file of the Abba song ‘Waterloo’ – the network found 436 instances of files that fitted the criteria – Build 1</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We can then see the result returned to the computer is the file name, the file type (extension) and then the size of it. The rating is a network score where users have voted on the quality.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status column shows how available the file is – three green ticks is the best result whilst a red X says the file is not presently downloadable. This could be due to the user going offline so the direct connection cannot be made.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Host count will show the IP address if it one IP address that is sharing this file – or the selection can be expanded to show multiple IP addresses sharing the same file. The exactness of the file is calculated by hashing the file within the network – Build 2</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Double click the file and the download starts to the computer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endParaRPr lang="en-US" altLang="en-US"/>
          </a:p>
        </p:txBody>
      </p:sp>
    </p:spTree>
    <p:extLst>
      <p:ext uri="{BB962C8B-B14F-4D97-AF65-F5344CB8AC3E}">
        <p14:creationId xmlns:p14="http://schemas.microsoft.com/office/powerpoint/2010/main" val="38242419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i="0" dirty="0">
                <a:solidFill>
                  <a:srgbClr val="5F6368"/>
                </a:solidFill>
                <a:effectLst/>
                <a:latin typeface="arial" panose="020B0604020202020204" pitchFamily="34" charset="0"/>
              </a:rPr>
              <a:t>FTP</a:t>
            </a:r>
            <a:r>
              <a:rPr lang="en-US" b="0" i="0" dirty="0">
                <a:solidFill>
                  <a:srgbClr val="4D5156"/>
                </a:solidFill>
                <a:effectLst/>
                <a:latin typeface="arial" panose="020B0604020202020204" pitchFamily="34" charset="0"/>
              </a:rPr>
              <a:t> is short for File Transfer Protocol. A protocol is a set of rules that networked computers use to talk to one another. And </a:t>
            </a:r>
            <a:r>
              <a:rPr lang="en-US" b="1" i="0" dirty="0">
                <a:solidFill>
                  <a:srgbClr val="5F6368"/>
                </a:solidFill>
                <a:effectLst/>
                <a:latin typeface="arial" panose="020B0604020202020204" pitchFamily="34" charset="0"/>
              </a:rPr>
              <a:t>FTP</a:t>
            </a:r>
            <a:r>
              <a:rPr lang="en-US" b="0" i="0" dirty="0">
                <a:solidFill>
                  <a:srgbClr val="4D5156"/>
                </a:solidFill>
                <a:effectLst/>
                <a:latin typeface="arial" panose="020B0604020202020204" pitchFamily="34" charset="0"/>
              </a:rPr>
              <a:t> is the language that computers on a TCP/IP network (such as the internet) use to transfer files to and from each other.</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a:p>
        </p:txBody>
      </p:sp>
    </p:spTree>
    <p:extLst>
      <p:ext uri="{BB962C8B-B14F-4D97-AF65-F5344CB8AC3E}">
        <p14:creationId xmlns:p14="http://schemas.microsoft.com/office/powerpoint/2010/main" val="3824046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of our devices will have some form of hardware &amp; some software to allow the user to interact with the device </a:t>
            </a:r>
          </a:p>
          <a:p>
            <a:endParaRPr lang="en-GB" dirty="0"/>
          </a:p>
          <a:p>
            <a:r>
              <a:rPr lang="en-GB" dirty="0"/>
              <a:t>Hardware are the physical bits we can see and touch</a:t>
            </a:r>
          </a:p>
          <a:p>
            <a:r>
              <a:rPr lang="en-GB" dirty="0"/>
              <a:t>Software are the programs that run on the hardware</a:t>
            </a:r>
          </a:p>
          <a:p>
            <a:r>
              <a:rPr lang="en-GB" dirty="0"/>
              <a:t>The largest piece of software on a computer system is likely to be the Operating System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234997213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screenshots show the FTP clients FileZilla &amp; </a:t>
            </a:r>
            <a:r>
              <a:rPr lang="en-GB" sz="1200" kern="1200" dirty="0" err="1">
                <a:solidFill>
                  <a:schemeClr val="tx1"/>
                </a:solidFill>
                <a:latin typeface="+mn-lt"/>
                <a:ea typeface="MS PGothic" pitchFamily="34" charset="-128"/>
                <a:cs typeface="ＭＳ Ｐゴシック" charset="0"/>
              </a:rPr>
              <a:t>CuteFTP</a:t>
            </a:r>
            <a:r>
              <a:rPr lang="en-GB" sz="1200" kern="1200" dirty="0">
                <a:solidFill>
                  <a:schemeClr val="tx1"/>
                </a:solidFill>
                <a:latin typeface="+mn-lt"/>
                <a:ea typeface="MS PGothic" pitchFamily="34" charset="-128"/>
                <a:cs typeface="ＭＳ Ｐゴシック" charset="0"/>
              </a:rPr>
              <a:t> – trainer can describe the way they act in a similar way to Windows File Explorer except instead of looking at local machine contents, they are looking at the contents of two different machines connected over the internet.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These pieces of software have vast functionality as can be seen from the drop down menus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Therefore they have a connection window showing the connection taking place and then the sending and receiving machines – along with the connection status of the transfers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85</a:t>
            </a:fld>
            <a:endParaRPr lang="en-US" altLang="en-US"/>
          </a:p>
        </p:txBody>
      </p:sp>
    </p:spTree>
    <p:extLst>
      <p:ext uri="{BB962C8B-B14F-4D97-AF65-F5344CB8AC3E}">
        <p14:creationId xmlns:p14="http://schemas.microsoft.com/office/powerpoint/2010/main" val="8490744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a:solidFill>
                  <a:srgbClr val="70757A"/>
                </a:solidFill>
                <a:effectLst/>
                <a:latin typeface="arial" panose="020B0604020202020204" pitchFamily="34" charset="0"/>
              </a:rPr>
              <a:t> </a:t>
            </a:r>
            <a:r>
              <a:rPr lang="en-US" b="1" i="0" dirty="0">
                <a:solidFill>
                  <a:srgbClr val="5F6368"/>
                </a:solidFill>
                <a:effectLst/>
                <a:latin typeface="arial" panose="020B0604020202020204" pitchFamily="34" charset="0"/>
              </a:rPr>
              <a:t>Cloud storage</a:t>
            </a:r>
            <a:r>
              <a:rPr lang="en-US" b="0" i="0" dirty="0">
                <a:solidFill>
                  <a:srgbClr val="4D5156"/>
                </a:solidFill>
                <a:effectLst/>
                <a:latin typeface="arial" panose="020B0604020202020204" pitchFamily="34" charset="0"/>
              </a:rPr>
              <a:t> involves stashing data on hardware in a remote physical location, which can be accessed from any device via the internet. Clients send files to a data server maintained by a </a:t>
            </a:r>
            <a:r>
              <a:rPr lang="en-US" b="1" i="0" dirty="0">
                <a:solidFill>
                  <a:srgbClr val="5F6368"/>
                </a:solidFill>
                <a:effectLst/>
                <a:latin typeface="arial" panose="020B0604020202020204" pitchFamily="34" charset="0"/>
              </a:rPr>
              <a:t>cloud</a:t>
            </a:r>
            <a:r>
              <a:rPr lang="en-US" b="0" i="0" dirty="0">
                <a:solidFill>
                  <a:srgbClr val="4D5156"/>
                </a:solidFill>
                <a:effectLst/>
                <a:latin typeface="arial" panose="020B0604020202020204" pitchFamily="34" charset="0"/>
              </a:rPr>
              <a:t> provider instead of (or as well as) storing it on their own hard drives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rgbClr val="4D5156"/>
              </a:solidFill>
              <a:effectLst/>
              <a:latin typeface="arial" panose="020B0604020202020204" pitchFamily="34" charset="0"/>
              <a:ea typeface="MS PGothic" pitchFamily="34" charset="-128"/>
              <a:cs typeface="ＭＳ Ｐゴシック" charset="0"/>
            </a:endParaRPr>
          </a:p>
          <a:p>
            <a:pPr algn="l" fontAlgn="base"/>
            <a:r>
              <a:rPr lang="en-US" b="0" i="0" dirty="0">
                <a:solidFill>
                  <a:srgbClr val="666666"/>
                </a:solidFill>
                <a:effectLst/>
                <a:latin typeface="Poppins"/>
              </a:rPr>
              <a:t>At its heart, cloud computing involves using the power of the internet to outsource tasks you might traditionally perform on a personal computer – anything from handling simple storage to complex development and processing – to a vast and powerful remote network of interconnected machines.</a:t>
            </a:r>
          </a:p>
          <a:p>
            <a:pPr algn="l" fontAlgn="base"/>
            <a:r>
              <a:rPr lang="en-US" b="0" i="0" dirty="0">
                <a:solidFill>
                  <a:srgbClr val="666666"/>
                </a:solidFill>
                <a:effectLst/>
                <a:latin typeface="Poppins"/>
              </a:rPr>
              <a:t>This outsourcing is handy for the casual user who is fed up of having to free up space on their hard drive or purchase new storage for all the cat/baby/food photos they can’t stop taking. It’s even better for businesses that want to use the cloud for processing and storage – because users only pay for what they use.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rgbClr val="222222"/>
              </a:solidFill>
              <a:effectLst/>
              <a:latin typeface="arial" panose="020B0604020202020204" pitchFamily="34" charset="0"/>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86</a:t>
            </a:fld>
            <a:endParaRPr lang="en-US" altLang="en-US"/>
          </a:p>
        </p:txBody>
      </p:sp>
    </p:spTree>
    <p:extLst>
      <p:ext uri="{BB962C8B-B14F-4D97-AF65-F5344CB8AC3E}">
        <p14:creationId xmlns:p14="http://schemas.microsoft.com/office/powerpoint/2010/main" val="31599698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Some examples of storage available August 2020 – figures in brackets are free capacity offering &amp; max paid for capacity. Trainer needs to get the magnitude of what is now not on the machines we are investigating – but could be in the cloud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Also have to consider that there could be a synchronisation – where it could be in both places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Example is Mega.nz – where 15GB is free &amp; 16TB is max capacity. The data is uploaded over a web browser – and then available to anyone logging in with username &amp; password. Data is encrypted on the server – and the owner (Kim </a:t>
            </a:r>
            <a:r>
              <a:rPr lang="en-GB" sz="1200" kern="1200" dirty="0" err="1">
                <a:solidFill>
                  <a:schemeClr val="tx1"/>
                </a:solidFill>
                <a:latin typeface="+mn-lt"/>
                <a:ea typeface="MS PGothic" pitchFamily="34" charset="-128"/>
                <a:cs typeface="ＭＳ Ｐゴシック" charset="0"/>
              </a:rPr>
              <a:t>DotCom</a:t>
            </a:r>
            <a:r>
              <a:rPr lang="en-GB" sz="1200" kern="1200" dirty="0">
                <a:solidFill>
                  <a:schemeClr val="tx1"/>
                </a:solidFill>
                <a:latin typeface="+mn-lt"/>
                <a:ea typeface="MS PGothic" pitchFamily="34" charset="-128"/>
                <a:cs typeface="ＭＳ Ｐゴシック" charset="0"/>
              </a:rPr>
              <a:t>) will happily hand over the data to law enforcement – in its encrypted form. </a:t>
            </a:r>
            <a:r>
              <a:rPr lang="en-GB" sz="1200" b="0" i="0" kern="1200" dirty="0">
                <a:solidFill>
                  <a:schemeClr val="tx1"/>
                </a:solidFill>
                <a:effectLst/>
                <a:latin typeface="+mn-lt"/>
                <a:ea typeface="MS PGothic" pitchFamily="34" charset="-128"/>
                <a:cs typeface="ＭＳ Ｐゴシック" charset="0"/>
              </a:rPr>
              <a:t>The encryption protocol that MEGA uses is the standard 128-bit AES encryption for your at-rest files, plus it encrypts your data while in transit using the TLS protocol, also with 128-bit AES. This means that your files are secure both while on the MEGA.nz servers and while being uploaded or downloaded, so your data is safe from man-in-the-middle attacks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87</a:t>
            </a:fld>
            <a:endParaRPr lang="en-US" altLang="en-US"/>
          </a:p>
        </p:txBody>
      </p:sp>
    </p:spTree>
    <p:extLst>
      <p:ext uri="{BB962C8B-B14F-4D97-AF65-F5344CB8AC3E}">
        <p14:creationId xmlns:p14="http://schemas.microsoft.com/office/powerpoint/2010/main" val="231410611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Mirai</a:t>
            </a:r>
            <a:r>
              <a:rPr lang="en-US" baseline="0" dirty="0"/>
              <a:t> Botnet:</a:t>
            </a:r>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latin typeface="Verdana" charset="0"/>
                <a:cs typeface="Verdana" charset="0"/>
              </a:rPr>
              <a:t>The incident (December 2016) took offline some of the most popular sites on the web, including </a:t>
            </a:r>
            <a:r>
              <a:rPr lang="en-US" sz="1200" b="1" dirty="0">
                <a:latin typeface="Verdana" charset="0"/>
                <a:cs typeface="Verdana" charset="0"/>
              </a:rPr>
              <a:t>Netflix, Twitter, Spotify, Reddit, CNN, PayPal, Pinterest and Fox News </a:t>
            </a:r>
            <a:r>
              <a:rPr lang="en-US" sz="1200" dirty="0">
                <a:latin typeface="Verdana" charset="0"/>
                <a:cs typeface="Verdana" charset="0"/>
              </a:rPr>
              <a:t>– as well as newspapers including </a:t>
            </a:r>
            <a:r>
              <a:rPr lang="en-US" sz="1200" b="1" dirty="0">
                <a:latin typeface="Verdana" charset="0"/>
                <a:cs typeface="Verdana" charset="0"/>
              </a:rPr>
              <a:t>the Guardian, the New York Times and the Wall Street Journal</a:t>
            </a:r>
            <a:r>
              <a:rPr lang="en-US" sz="1200" dirty="0">
                <a:latin typeface="Verdana" charset="0"/>
                <a:cs typeface="Verdana" charset="0"/>
              </a:rPr>
              <a:t>.</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latin typeface="Verdana" charset="0"/>
                <a:cs typeface="Verdana" charset="0"/>
              </a:rPr>
              <a:t>The cause of the outage was a </a:t>
            </a:r>
            <a:r>
              <a:rPr lang="en-US" sz="1200" b="1" dirty="0">
                <a:latin typeface="Verdana" charset="0"/>
                <a:cs typeface="Verdana" charset="0"/>
              </a:rPr>
              <a:t>distributed denial of service </a:t>
            </a:r>
            <a:r>
              <a:rPr lang="en-US" sz="1200" dirty="0">
                <a:latin typeface="Verdana" charset="0"/>
                <a:cs typeface="Verdana" charset="0"/>
              </a:rPr>
              <a:t>(DDoS) attack, in which a network of computers infected with special malware, a “botnet”, are coordinated into bombarding a server with traffic until it collapses under the strain.</a:t>
            </a:r>
          </a:p>
          <a:p>
            <a:pPr marL="0" indent="0">
              <a:spcBef>
                <a:spcPts val="600"/>
              </a:spcBef>
              <a:spcAft>
                <a:spcPts val="600"/>
              </a:spcAft>
              <a:buFont typeface="Arial" charset="0"/>
              <a:buNone/>
            </a:pPr>
            <a:endParaRPr lang="en-US" sz="1200" kern="1200" dirty="0">
              <a:solidFill>
                <a:schemeClr val="tx1"/>
              </a:solidFill>
              <a:latin typeface="+mn-lt"/>
              <a:ea typeface="MS PGothic" pitchFamily="34" charset="-128"/>
              <a:cs typeface="ＭＳ Ｐゴシック" charset="0"/>
            </a:endParaRPr>
          </a:p>
          <a:p>
            <a:pPr marL="0" indent="0">
              <a:spcBef>
                <a:spcPts val="600"/>
              </a:spcBef>
              <a:spcAft>
                <a:spcPts val="600"/>
              </a:spcAft>
              <a:buFont typeface="Arial" charset="0"/>
              <a:buNone/>
            </a:pPr>
            <a:r>
              <a:rPr lang="en-US" sz="1200" dirty="0">
                <a:latin typeface="Verdana" charset="0"/>
                <a:cs typeface="Verdana" charset="0"/>
              </a:rPr>
              <a:t>Unlike other botnets, which are typically made up of computers, the </a:t>
            </a:r>
            <a:r>
              <a:rPr lang="en-US" sz="1200" dirty="0" err="1">
                <a:latin typeface="Verdana" charset="0"/>
                <a:cs typeface="Verdana" charset="0"/>
              </a:rPr>
              <a:t>Mirai</a:t>
            </a:r>
            <a:r>
              <a:rPr lang="en-US" sz="1200" dirty="0">
                <a:latin typeface="Verdana" charset="0"/>
                <a:cs typeface="Verdana" charset="0"/>
              </a:rPr>
              <a:t> botnet was largely made up of so-called “internet of things” (IoT) devices such as digital cameras and DVR players.</a:t>
            </a:r>
          </a:p>
          <a:p>
            <a:pPr marL="0" indent="0">
              <a:spcBef>
                <a:spcPts val="600"/>
              </a:spcBef>
              <a:spcAft>
                <a:spcPts val="600"/>
              </a:spcAft>
              <a:buFont typeface="Arial" charset="0"/>
              <a:buNone/>
            </a:pPr>
            <a:endParaRPr lang="en-US" sz="1200" dirty="0">
              <a:latin typeface="Verdana" charset="0"/>
              <a:cs typeface="Verdana" charset="0"/>
            </a:endParaRPr>
          </a:p>
          <a:p>
            <a:pPr marL="0" indent="0">
              <a:spcBef>
                <a:spcPts val="600"/>
              </a:spcBef>
              <a:spcAft>
                <a:spcPts val="600"/>
              </a:spcAft>
              <a:buFont typeface="Arial" charset="0"/>
              <a:buNone/>
            </a:pPr>
            <a:r>
              <a:rPr lang="en-US" sz="1200" dirty="0">
                <a:latin typeface="Verdana" charset="0"/>
                <a:cs typeface="Verdana" charset="0"/>
              </a:rPr>
              <a:t>Because it has so many internet-connected devices to choose from, attacks from </a:t>
            </a:r>
            <a:r>
              <a:rPr lang="en-US" sz="1200" dirty="0" err="1">
                <a:latin typeface="Verdana" charset="0"/>
                <a:cs typeface="Verdana" charset="0"/>
              </a:rPr>
              <a:t>Mirai</a:t>
            </a:r>
            <a:r>
              <a:rPr lang="en-US" sz="1200" dirty="0">
                <a:latin typeface="Verdana" charset="0"/>
                <a:cs typeface="Verdana" charset="0"/>
              </a:rPr>
              <a:t> could be much larger than what most DDoS attacks could previously achieve. </a:t>
            </a:r>
          </a:p>
          <a:p>
            <a:pPr marL="0" indent="0">
              <a:spcBef>
                <a:spcPts val="600"/>
              </a:spcBef>
              <a:spcAft>
                <a:spcPts val="600"/>
              </a:spcAft>
              <a:buFont typeface="Arial" charset="0"/>
              <a:buNone/>
            </a:pPr>
            <a:endParaRPr lang="en-US" sz="1200" dirty="0">
              <a:latin typeface="Verdana" charset="0"/>
              <a:cs typeface="Verdana" charset="0"/>
            </a:endParaRPr>
          </a:p>
          <a:p>
            <a:pPr marL="0" indent="0">
              <a:spcBef>
                <a:spcPts val="600"/>
              </a:spcBef>
              <a:spcAft>
                <a:spcPts val="600"/>
              </a:spcAft>
              <a:buFont typeface="Arial" charset="0"/>
              <a:buNone/>
            </a:pPr>
            <a:r>
              <a:rPr lang="en-US" sz="1200" dirty="0">
                <a:latin typeface="Verdana" charset="0"/>
                <a:cs typeface="Verdana" charset="0"/>
              </a:rPr>
              <a:t>It was estimated that the attack had involved </a:t>
            </a:r>
            <a:r>
              <a:rPr lang="en-US" sz="1200" b="1" dirty="0">
                <a:latin typeface="Verdana" charset="0"/>
                <a:cs typeface="Verdana" charset="0"/>
              </a:rPr>
              <a:t>“100,000 malicious endpoints”</a:t>
            </a:r>
            <a:r>
              <a:rPr lang="en-US" altLang="ja-JP" sz="1200" dirty="0">
                <a:latin typeface="Verdana" charset="0"/>
                <a:cs typeface="Verdana" charset="0"/>
              </a:rPr>
              <a:t>, and there had been reports of an extraordinary attack </a:t>
            </a:r>
            <a:r>
              <a:rPr lang="en-US" altLang="ja-JP" sz="1200" b="1" dirty="0">
                <a:latin typeface="Verdana" charset="0"/>
                <a:cs typeface="Verdana" charset="0"/>
              </a:rPr>
              <a:t>strength of 1.2Tbps</a:t>
            </a:r>
            <a:r>
              <a:rPr lang="en-US" sz="1200" dirty="0">
                <a:latin typeface="Verdana" charset="0"/>
                <a:cs typeface="Verdana" charset="0"/>
              </a:rPr>
              <a:t>, roughly </a:t>
            </a:r>
            <a:r>
              <a:rPr lang="en-US" sz="1200" b="1" dirty="0">
                <a:latin typeface="Verdana" charset="0"/>
                <a:cs typeface="Verdana" charset="0"/>
              </a:rPr>
              <a:t>twice as powerful as any similar attack on record.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88</a:t>
            </a:fld>
            <a:endParaRPr lang="en-US" altLang="en-US"/>
          </a:p>
        </p:txBody>
      </p:sp>
    </p:spTree>
    <p:extLst>
      <p:ext uri="{BB962C8B-B14F-4D97-AF65-F5344CB8AC3E}">
        <p14:creationId xmlns:p14="http://schemas.microsoft.com/office/powerpoint/2010/main" val="19305877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4638" indent="-274638" algn="just"/>
            <a:r>
              <a:rPr lang="en-US" dirty="0"/>
              <a:t>An online game is a game played over some form of computer network.  This almost always means the Internet or equivalent technology, but games have always used what technology was current; modems before the Internet and hard-wired terminals before modems.  </a:t>
            </a:r>
          </a:p>
          <a:p>
            <a:pPr marL="274638" indent="-274638" algn="just"/>
            <a:r>
              <a:rPr lang="en-US" dirty="0"/>
              <a:t>The expansion of online gaming has reflected the overall expansion of computer networks from small local networks to the Internet and the growth of Internet access itself. </a:t>
            </a:r>
          </a:p>
          <a:p>
            <a:pPr marL="271463" indent="-255588" algn="just"/>
            <a:r>
              <a:rPr lang="en-US" dirty="0"/>
              <a:t>Online games can range from simple text-based games to games incorporating complex graphics and virtual worlds populated by many players simultaneously. </a:t>
            </a:r>
          </a:p>
          <a:p>
            <a:pPr marL="274638" indent="-274638" algn="just"/>
            <a:r>
              <a:rPr lang="en-US" b="1" dirty="0"/>
              <a:t>Many online games have associated online communities, making online games a from of social activity beyond single player games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89</a:t>
            </a:fld>
            <a:endParaRPr lang="en-US" altLang="en-US"/>
          </a:p>
        </p:txBody>
      </p:sp>
    </p:spTree>
    <p:extLst>
      <p:ext uri="{BB962C8B-B14F-4D97-AF65-F5344CB8AC3E}">
        <p14:creationId xmlns:p14="http://schemas.microsoft.com/office/powerpoint/2010/main" val="330283052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4638" indent="-274638" algn="just"/>
            <a:r>
              <a:rPr lang="en-US" dirty="0"/>
              <a:t>Games are FIFA 2020, The Sims 4 &amp; Call of Duty (Black Ops 4)</a:t>
            </a:r>
            <a:endParaRPr lang="en-US" b="1"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90</a:t>
            </a:fld>
            <a:endParaRPr lang="en-US" altLang="en-US"/>
          </a:p>
        </p:txBody>
      </p:sp>
    </p:spTree>
    <p:extLst>
      <p:ext uri="{BB962C8B-B14F-4D97-AF65-F5344CB8AC3E}">
        <p14:creationId xmlns:p14="http://schemas.microsoft.com/office/powerpoint/2010/main" val="222559280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term Newsgroup is somewhat of a misleading description as they tend to host discussions. They are technically different but function in a similar way to discussion forums hosted on the World Wide Web. Newsgroup servers are hosted by various organisations who agree with others that they will synchronise their information on a regular basis. This allows users to post messages to one server and be seen by a larger audience.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Been around for many years – and although considered ‘old’ in internet terms, they are definitely still up and running – and catering for the sharing requirements of many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91</a:t>
            </a:fld>
            <a:endParaRPr lang="en-US" altLang="en-US"/>
          </a:p>
        </p:txBody>
      </p:sp>
    </p:spTree>
    <p:extLst>
      <p:ext uri="{BB962C8B-B14F-4D97-AF65-F5344CB8AC3E}">
        <p14:creationId xmlns:p14="http://schemas.microsoft.com/office/powerpoint/2010/main" val="18736809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On the left is a listing of commercial newsgroups services available August 2020.</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On the right is the website of </a:t>
            </a:r>
            <a:r>
              <a:rPr lang="en-GB" sz="1200" kern="1200" dirty="0" err="1">
                <a:solidFill>
                  <a:schemeClr val="tx1"/>
                </a:solidFill>
                <a:latin typeface="+mn-lt"/>
                <a:ea typeface="MS PGothic" pitchFamily="34" charset="-128"/>
                <a:cs typeface="ＭＳ Ｐゴシック" charset="0"/>
              </a:rPr>
              <a:t>Giganews</a:t>
            </a:r>
            <a:r>
              <a:rPr lang="en-GB" sz="1200" kern="1200" dirty="0">
                <a:solidFill>
                  <a:schemeClr val="tx1"/>
                </a:solidFill>
                <a:latin typeface="+mn-lt"/>
                <a:ea typeface="MS PGothic" pitchFamily="34" charset="-128"/>
                <a:cs typeface="ＭＳ Ｐゴシック" charset="0"/>
              </a:rPr>
              <a:t> – the build more interesting in the cybercrime world when they talk about the privacy, security, etc</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92</a:t>
            </a:fld>
            <a:endParaRPr lang="en-US" altLang="en-US"/>
          </a:p>
        </p:txBody>
      </p:sp>
    </p:spTree>
    <p:extLst>
      <p:ext uri="{BB962C8B-B14F-4D97-AF65-F5344CB8AC3E}">
        <p14:creationId xmlns:p14="http://schemas.microsoft.com/office/powerpoint/2010/main" val="8266657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en-GB" dirty="0"/>
              <a:t>Instant Messaging and Social Networking have taken over as the </a:t>
            </a:r>
            <a:r>
              <a:rPr lang="en-GB" b="1" dirty="0"/>
              <a:t>communications tool of choice in recent years </a:t>
            </a:r>
            <a:r>
              <a:rPr lang="en-GB" dirty="0"/>
              <a:t>with many well known examples providing instant and user friendly access to other users throughout the world. </a:t>
            </a:r>
          </a:p>
          <a:p>
            <a:pPr>
              <a:lnSpc>
                <a:spcPct val="120000"/>
              </a:lnSpc>
            </a:pPr>
            <a:r>
              <a:rPr lang="en-GB" dirty="0"/>
              <a:t>The main feature of these sites is the ability to create a </a:t>
            </a:r>
            <a:r>
              <a:rPr lang="en-GB" b="1" dirty="0"/>
              <a:t>personal profile and share information </a:t>
            </a:r>
            <a:r>
              <a:rPr lang="en-GB" dirty="0"/>
              <a:t>about yourself and to meet new people.  It is possible to share photos music and videos. </a:t>
            </a:r>
          </a:p>
          <a:p>
            <a:pPr>
              <a:lnSpc>
                <a:spcPct val="120000"/>
              </a:lnSpc>
            </a:pPr>
            <a:r>
              <a:rPr lang="en-GB" dirty="0"/>
              <a:t>The amount of </a:t>
            </a:r>
            <a:r>
              <a:rPr lang="en-GB" b="1" dirty="0"/>
              <a:t>personal information </a:t>
            </a:r>
            <a:r>
              <a:rPr lang="en-GB" dirty="0"/>
              <a:t>that is posted by individuals can make them a </a:t>
            </a:r>
            <a:r>
              <a:rPr lang="en-GB" b="1" dirty="0"/>
              <a:t>target for criminals </a:t>
            </a:r>
            <a:r>
              <a:rPr lang="en-GB" dirty="0"/>
              <a:t>for example those involved in identity theft and those wishing to groom children. </a:t>
            </a:r>
          </a:p>
          <a:p>
            <a:pPr>
              <a:lnSpc>
                <a:spcPct val="120000"/>
              </a:lnSpc>
            </a:pPr>
            <a:r>
              <a:rPr lang="en-GB" dirty="0"/>
              <a:t>Social Networking sites are a </a:t>
            </a:r>
            <a:r>
              <a:rPr lang="en-GB" b="1" dirty="0"/>
              <a:t>very useful vehicle for law enforcement to gather information about suspects </a:t>
            </a:r>
            <a:r>
              <a:rPr lang="en-GB" dirty="0"/>
              <a:t>and illegal activities</a:t>
            </a:r>
          </a:p>
          <a:p>
            <a:pPr>
              <a:lnSpc>
                <a:spcPct val="120000"/>
              </a:lnSpc>
            </a:pPr>
            <a:endParaRPr lang="en-GB" dirty="0"/>
          </a:p>
          <a:p>
            <a:pPr>
              <a:lnSpc>
                <a:spcPct val="120000"/>
              </a:lnSpc>
            </a:pPr>
            <a:r>
              <a:rPr lang="en-GB" b="1" dirty="0"/>
              <a:t>Instant messaging </a:t>
            </a:r>
            <a:r>
              <a:rPr lang="en-GB" dirty="0"/>
              <a:t>is a form of real time direct chat between two or more individuals using shared clients. </a:t>
            </a:r>
          </a:p>
          <a:p>
            <a:pPr>
              <a:lnSpc>
                <a:spcPct val="120000"/>
              </a:lnSpc>
            </a:pPr>
            <a:r>
              <a:rPr lang="en-GB" dirty="0"/>
              <a:t>This type of chat involves contact between known person as opposed to other types of chat that allow communication between unknown persons.  Criminals are known to use instant messaging as a method of communication.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93</a:t>
            </a:fld>
            <a:endParaRPr lang="en-US" altLang="en-US"/>
          </a:p>
        </p:txBody>
      </p:sp>
    </p:spTree>
    <p:extLst>
      <p:ext uri="{BB962C8B-B14F-4D97-AF65-F5344CB8AC3E}">
        <p14:creationId xmlns:p14="http://schemas.microsoft.com/office/powerpoint/2010/main" val="35554287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en-GB" dirty="0"/>
              <a:t>Trainer should take a short time to look at the impact of this graphic – and why social media is such an important area for crime &amp; criminal investigation</a:t>
            </a:r>
          </a:p>
          <a:p>
            <a:pPr>
              <a:lnSpc>
                <a:spcPct val="120000"/>
              </a:lnSpc>
            </a:pPr>
            <a:endParaRPr lang="en-GB" dirty="0"/>
          </a:p>
          <a:p>
            <a:pPr>
              <a:lnSpc>
                <a:spcPct val="120000"/>
              </a:lnSpc>
            </a:pPr>
            <a:r>
              <a:rPr lang="en-GB" dirty="0"/>
              <a:t>The build emphasises usage &amp; growth</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94</a:t>
            </a:fld>
            <a:endParaRPr lang="en-US" altLang="en-US"/>
          </a:p>
        </p:txBody>
      </p:sp>
    </p:spTree>
    <p:extLst>
      <p:ext uri="{BB962C8B-B14F-4D97-AF65-F5344CB8AC3E}">
        <p14:creationId xmlns:p14="http://schemas.microsoft.com/office/powerpoint/2010/main" val="1404652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Impossible to break down every device in the time allowed and discuss everything – so important to try to put a context on this and describe basic principles of how a computing device 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46457686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highlights the changes in behaviours &amp; technology – scenes from Rome and a papal inauguration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And it continues to increase with speeds &amp; devices now connected to the Internet – and so social networks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95</a:t>
            </a:fld>
            <a:endParaRPr lang="en-US" altLang="en-US"/>
          </a:p>
        </p:txBody>
      </p:sp>
    </p:spTree>
    <p:extLst>
      <p:ext uri="{BB962C8B-B14F-4D97-AF65-F5344CB8AC3E}">
        <p14:creationId xmlns:p14="http://schemas.microsoft.com/office/powerpoint/2010/main" val="224970202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Typical things people put on line – which provides opportunity for law enforcement  - if they have the authority to do so &amp; can collect it properly – and it’s relevant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96</a:t>
            </a:fld>
            <a:endParaRPr lang="en-US" altLang="en-US"/>
          </a:p>
        </p:txBody>
      </p:sp>
    </p:spTree>
    <p:extLst>
      <p:ext uri="{BB962C8B-B14F-4D97-AF65-F5344CB8AC3E}">
        <p14:creationId xmlns:p14="http://schemas.microsoft.com/office/powerpoint/2010/main" val="25900419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Internet Relay Chat (IRC) is in effect a teleconferencing system that is somewhat dated but still used by criminals to communicate and exchange files. </a:t>
            </a:r>
          </a:p>
          <a:p>
            <a:r>
              <a:rPr lang="en-GB" dirty="0"/>
              <a:t>It works by a series of servers connecting to each other and sharing messages that are posted in “Channels”, which are text based, virtual meeting rooms. </a:t>
            </a:r>
          </a:p>
          <a:p>
            <a:r>
              <a:rPr lang="en-GB" dirty="0"/>
              <a:t>The discussion topics are listed and users who have an IRC client may connect to one or more channels at any time to engage in discussion with likeminded people. </a:t>
            </a:r>
          </a:p>
          <a:p>
            <a:r>
              <a:rPr lang="en-GB" dirty="0"/>
              <a:t>IRC is not the most user-friendly service on the Internet and is mostly used by those who are more experienced and potentially older users.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97</a:t>
            </a:fld>
            <a:endParaRPr lang="en-US" altLang="en-US"/>
          </a:p>
        </p:txBody>
      </p:sp>
    </p:spTree>
    <p:extLst>
      <p:ext uri="{BB962C8B-B14F-4D97-AF65-F5344CB8AC3E}">
        <p14:creationId xmlns:p14="http://schemas.microsoft.com/office/powerpoint/2010/main" val="188387399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98</a:t>
            </a:fld>
            <a:endParaRPr lang="en-US" altLang="en-US"/>
          </a:p>
        </p:txBody>
      </p:sp>
    </p:spTree>
    <p:extLst>
      <p:ext uri="{BB962C8B-B14F-4D97-AF65-F5344CB8AC3E}">
        <p14:creationId xmlns:p14="http://schemas.microsoft.com/office/powerpoint/2010/main" val="89523828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Icons are messenger, WhatsApp &amp; telegram</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should be aware of what messengers are – and their ability to perform simple text messaging – moving through into the sending &amp; receiving of images, sounds, files &amp; video – and then to video calling – which appears on the next slide as VOIP</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99</a:t>
            </a:fld>
            <a:endParaRPr lang="en-US" altLang="en-US"/>
          </a:p>
        </p:txBody>
      </p:sp>
    </p:spTree>
    <p:extLst>
      <p:ext uri="{BB962C8B-B14F-4D97-AF65-F5344CB8AC3E}">
        <p14:creationId xmlns:p14="http://schemas.microsoft.com/office/powerpoint/2010/main" val="73052449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natural extension of messengers but now being seen not just in business &amp; corporate environments but also in the home world.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Zoom -  a company no one had heard of before COVID – went from obscurity to fame overnight with the ability to connect people who couldn’t otherwise meet personally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algn="l" fontAlgn="base"/>
            <a:r>
              <a:rPr lang="en-US" b="0" i="0" dirty="0">
                <a:solidFill>
                  <a:srgbClr val="000000"/>
                </a:solidFill>
                <a:effectLst/>
                <a:latin typeface="Lato"/>
              </a:rPr>
              <a:t>Zoom is a video conferencing app, geared towards business usage. It was founded in 2011, by Eric Yuan, and launched in January 2013.</a:t>
            </a:r>
          </a:p>
          <a:p>
            <a:pPr algn="l" fontAlgn="base"/>
            <a:r>
              <a:rPr lang="en-US" b="0" i="0" dirty="0">
                <a:solidFill>
                  <a:srgbClr val="000000"/>
                </a:solidFill>
                <a:effectLst/>
                <a:latin typeface="Lato"/>
              </a:rPr>
              <a:t>While gathering considerable popularity and coming to run profitably in the following years, Zoom truly entered the public consciousness during the coronavirus pandemic of 2020. It was to Zoom that users across the world turned to stay in touch during the lockdown effected to stop the spread of the virus.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Lato"/>
              </a:rPr>
              <a:t>Why ever people chose the app, Zoom usage shot up in March 2020. Yuan stated in a blog post that over the course of that month, Zoom was seeing </a:t>
            </a:r>
            <a:r>
              <a:rPr lang="en-US" b="0" i="0" u="sng" dirty="0">
                <a:solidFill>
                  <a:srgbClr val="0087D0"/>
                </a:solidFill>
                <a:effectLst/>
                <a:latin typeface="Lato"/>
                <a:hlinkClick r:id="rId3"/>
              </a:rPr>
              <a:t>200 million daily meeting participants</a:t>
            </a:r>
            <a:r>
              <a:rPr lang="en-US" b="0" i="0" dirty="0">
                <a:solidFill>
                  <a:srgbClr val="000000"/>
                </a:solidFill>
                <a:effectLst/>
                <a:latin typeface="Lato"/>
              </a:rPr>
              <a:t> (not DAU). The following month, this figure had risen to </a:t>
            </a:r>
            <a:r>
              <a:rPr lang="en-US" b="0" i="0" u="sng" dirty="0">
                <a:solidFill>
                  <a:srgbClr val="0087D0"/>
                </a:solidFill>
                <a:effectLst/>
                <a:latin typeface="Lato"/>
                <a:hlinkClick r:id="rId4"/>
              </a:rPr>
              <a:t>300 million</a:t>
            </a:r>
            <a:r>
              <a:rPr lang="en-US" b="0" i="0" dirty="0">
                <a:solidFill>
                  <a:srgbClr val="000000"/>
                </a:solidFill>
                <a:effectLst/>
                <a:latin typeface="Lato"/>
              </a:rPr>
              <a:t>.  This compares to 10 million in December 2019</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100</a:t>
            </a:fld>
            <a:endParaRPr lang="en-US" altLang="en-US"/>
          </a:p>
        </p:txBody>
      </p:sp>
    </p:spTree>
    <p:extLst>
      <p:ext uri="{BB962C8B-B14F-4D97-AF65-F5344CB8AC3E}">
        <p14:creationId xmlns:p14="http://schemas.microsoft.com/office/powerpoint/2010/main" val="20445404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101</a:t>
            </a:fld>
            <a:endParaRPr lang="en-US" altLang="en-US"/>
          </a:p>
        </p:txBody>
      </p:sp>
    </p:spTree>
    <p:extLst>
      <p:ext uri="{BB962C8B-B14F-4D97-AF65-F5344CB8AC3E}">
        <p14:creationId xmlns:p14="http://schemas.microsoft.com/office/powerpoint/2010/main" val="295975987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103</a:t>
            </a:fld>
            <a:endParaRPr lang="en-US" altLang="en-US"/>
          </a:p>
        </p:txBody>
      </p:sp>
    </p:spTree>
    <p:extLst>
      <p:ext uri="{BB962C8B-B14F-4D97-AF65-F5344CB8AC3E}">
        <p14:creationId xmlns:p14="http://schemas.microsoft.com/office/powerpoint/2010/main" val="280413460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noProof="0" dirty="0">
                <a:solidFill>
                  <a:schemeClr val="tx1"/>
                </a:solidFill>
                <a:effectLst/>
                <a:latin typeface="+mn-lt"/>
                <a:ea typeface="MS PGothic" pitchFamily="34" charset="-128"/>
                <a:cs typeface="ＭＳ Ｐゴシック" charset="0"/>
              </a:rPr>
              <a:t>While the Internet is a place where service and information providers typically want to publish and share data with the general public, there is also a demand for more private areas accessible to a restricted group of people for exclusive purposes. Some of these areas are public places that can only be found by people who have the correct address. Take for example, the couple that want to share photographs of their wedding with their family and friends. They would not want every user of the Internet to see the photos. In this case they could upload the pictures to a cloud service and share the link to the gallery only with personal friends and family. Of course this is not a very secure way to share private data, but it is easy and since the photos would not be regarded as highly confidential this solution might be enough for most people. </a:t>
            </a:r>
            <a:endParaRPr lang="en-US" noProof="0" dirty="0"/>
          </a:p>
          <a:p>
            <a:r>
              <a:rPr lang="en-US" sz="1200" kern="1200" noProof="0" dirty="0">
                <a:solidFill>
                  <a:schemeClr val="tx1"/>
                </a:solidFill>
                <a:effectLst/>
                <a:latin typeface="+mn-lt"/>
                <a:ea typeface="MS PGothic" pitchFamily="34" charset="-128"/>
                <a:cs typeface="ＭＳ Ｐゴシック" charset="0"/>
              </a:rPr>
              <a:t>There are also other hidden areas of the Internet for which login credentials are needed. A typical bulletin board and a normal webmail account are just two examples of private areas that cannot be found by a search engine or accessed because of their login requirement. Besides the sites that are intentionally hidden from public search engines, there are also websites and databases which cannot be indexed by the search engines because their contents cannot be understood or </a:t>
            </a:r>
            <a:r>
              <a:rPr lang="en-US" sz="1200" kern="1200" noProof="0" dirty="0" err="1">
                <a:solidFill>
                  <a:schemeClr val="tx1"/>
                </a:solidFill>
                <a:effectLst/>
                <a:latin typeface="+mn-lt"/>
                <a:ea typeface="MS PGothic" pitchFamily="34" charset="-128"/>
                <a:cs typeface="ＭＳ Ｐゴシック" charset="0"/>
              </a:rPr>
              <a:t>analysed</a:t>
            </a:r>
            <a:r>
              <a:rPr lang="en-US" sz="1200" kern="1200" noProof="0" dirty="0">
                <a:solidFill>
                  <a:schemeClr val="tx1"/>
                </a:solidFill>
                <a:effectLst/>
                <a:latin typeface="+mn-lt"/>
                <a:ea typeface="MS PGothic" pitchFamily="34" charset="-128"/>
                <a:cs typeface="ＭＳ Ｐゴシック" charset="0"/>
              </a:rPr>
              <a:t> by them. </a:t>
            </a:r>
            <a:endParaRPr lang="en-US" noProof="0" dirty="0"/>
          </a:p>
          <a:p>
            <a:r>
              <a:rPr lang="en-US" sz="1200" kern="1200" noProof="0" dirty="0">
                <a:solidFill>
                  <a:schemeClr val="tx1"/>
                </a:solidFill>
                <a:effectLst/>
                <a:latin typeface="+mn-lt"/>
                <a:ea typeface="MS PGothic" pitchFamily="34" charset="-128"/>
                <a:cs typeface="ＭＳ Ｐゴシック" charset="0"/>
              </a:rPr>
              <a:t>The collective name for all those areas of the Interne that are hidden from search engines is called the “</a:t>
            </a:r>
            <a:r>
              <a:rPr lang="en-US" sz="1200" b="1" kern="1200" noProof="0" dirty="0">
                <a:solidFill>
                  <a:schemeClr val="tx1"/>
                </a:solidFill>
                <a:effectLst/>
                <a:latin typeface="+mn-lt"/>
                <a:ea typeface="MS PGothic" pitchFamily="34" charset="-128"/>
                <a:cs typeface="ＭＳ Ｐゴシック" charset="0"/>
              </a:rPr>
              <a:t>Deep Web</a:t>
            </a:r>
            <a:r>
              <a:rPr lang="en-US" sz="1200" kern="1200" noProof="0" dirty="0">
                <a:solidFill>
                  <a:schemeClr val="tx1"/>
                </a:solidFill>
                <a:effectLst/>
                <a:latin typeface="+mn-lt"/>
                <a:ea typeface="MS PGothic" pitchFamily="34" charset="-128"/>
                <a:cs typeface="ＭＳ Ｐゴシック" charset="0"/>
              </a:rPr>
              <a:t>” (other names are “Hidden Web”, “Invisible Web” or “</a:t>
            </a:r>
            <a:r>
              <a:rPr lang="en-US" sz="1200" kern="1200" noProof="0" dirty="0" err="1">
                <a:solidFill>
                  <a:schemeClr val="tx1"/>
                </a:solidFill>
                <a:effectLst/>
                <a:latin typeface="+mn-lt"/>
                <a:ea typeface="MS PGothic" pitchFamily="34" charset="-128"/>
                <a:cs typeface="ＭＳ Ｐゴシック" charset="0"/>
              </a:rPr>
              <a:t>Deepnet</a:t>
            </a:r>
            <a:r>
              <a:rPr lang="en-US" sz="1200" kern="1200" noProof="0" dirty="0">
                <a:solidFill>
                  <a:schemeClr val="tx1"/>
                </a:solidFill>
                <a:effectLst/>
                <a:latin typeface="+mn-lt"/>
                <a:ea typeface="MS PGothic" pitchFamily="34" charset="-128"/>
                <a:cs typeface="ＭＳ Ｐゴシック" charset="0"/>
              </a:rPr>
              <a:t>”).</a:t>
            </a:r>
          </a:p>
          <a:p>
            <a:r>
              <a:rPr lang="en-US" sz="1200" kern="1200" noProof="0" dirty="0">
                <a:solidFill>
                  <a:schemeClr val="tx1"/>
                </a:solidFill>
                <a:effectLst/>
                <a:latin typeface="+mn-lt"/>
                <a:ea typeface="MS PGothic" pitchFamily="34" charset="-128"/>
                <a:cs typeface="ＭＳ Ｐゴシック" charset="0"/>
              </a:rPr>
              <a:t> </a:t>
            </a:r>
            <a:endParaRPr lang="en-US"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Besides the websites, databases and documents that are not indexed by the search engines there is another layer of the Deep Web: the so-called “</a:t>
            </a:r>
            <a:r>
              <a:rPr lang="en-US" sz="1200" b="1" kern="1200" noProof="0" dirty="0">
                <a:solidFill>
                  <a:schemeClr val="tx1"/>
                </a:solidFill>
                <a:effectLst/>
                <a:latin typeface="+mn-lt"/>
                <a:ea typeface="MS PGothic" pitchFamily="34" charset="-128"/>
                <a:cs typeface="ＭＳ Ｐゴシック" charset="0"/>
              </a:rPr>
              <a:t>Darkweb</a:t>
            </a:r>
            <a:r>
              <a:rPr lang="en-US" sz="1200" kern="1200" noProof="0" dirty="0">
                <a:solidFill>
                  <a:schemeClr val="tx1"/>
                </a:solidFill>
                <a:effectLst/>
                <a:latin typeface="+mn-lt"/>
                <a:ea typeface="MS PGothic" pitchFamily="34" charset="-128"/>
                <a:cs typeface="ＭＳ Ｐゴシック" charset="0"/>
              </a:rPr>
              <a:t>”. The Dark Web, cannot be searched by the standard search engines. However, while Deep Web websites can be accessed by a normal web browser if the visitor knows the address or the login credentials this is not true for Dark Web websites.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The </a:t>
            </a:r>
            <a:r>
              <a:rPr lang="en-US" sz="1200" b="1" kern="1200" noProof="0" dirty="0">
                <a:solidFill>
                  <a:schemeClr val="tx1"/>
                </a:solidFill>
                <a:effectLst/>
                <a:latin typeface="+mn-lt"/>
                <a:ea typeface="MS PGothic" pitchFamily="34" charset="-128"/>
                <a:cs typeface="ＭＳ Ｐゴシック" charset="0"/>
              </a:rPr>
              <a:t>Dark Web</a:t>
            </a:r>
            <a:r>
              <a:rPr lang="en-US" sz="1200" b="1" kern="1200" baseline="0" noProof="0" dirty="0">
                <a:solidFill>
                  <a:schemeClr val="tx1"/>
                </a:solidFill>
                <a:effectLst/>
                <a:latin typeface="+mn-lt"/>
                <a:ea typeface="MS PGothic" pitchFamily="34" charset="-128"/>
                <a:cs typeface="ＭＳ Ｐゴシック" charset="0"/>
              </a:rPr>
              <a:t> </a:t>
            </a:r>
            <a:r>
              <a:rPr lang="en-US" sz="1200" kern="1200" baseline="0" noProof="0" dirty="0">
                <a:solidFill>
                  <a:schemeClr val="tx1"/>
                </a:solidFill>
                <a:effectLst/>
                <a:latin typeface="+mn-lt"/>
                <a:ea typeface="MS PGothic" pitchFamily="34" charset="-128"/>
                <a:cs typeface="ＭＳ Ｐゴシック" charset="0"/>
              </a:rPr>
              <a:t>is constituted from </a:t>
            </a:r>
            <a:r>
              <a:rPr lang="en-US" sz="1200" b="1" kern="1200" baseline="0" noProof="0" dirty="0">
                <a:solidFill>
                  <a:schemeClr val="tx1"/>
                </a:solidFill>
                <a:effectLst/>
                <a:latin typeface="+mn-lt"/>
                <a:ea typeface="MS PGothic" pitchFamily="34" charset="-128"/>
                <a:cs typeface="ＭＳ Ｐゴシック" charset="0"/>
              </a:rPr>
              <a:t>Dark nets </a:t>
            </a:r>
            <a:r>
              <a:rPr lang="en-US" sz="1200" b="0" kern="1200" baseline="0" noProof="0" dirty="0">
                <a:solidFill>
                  <a:schemeClr val="tx1"/>
                </a:solidFill>
                <a:effectLst/>
                <a:latin typeface="+mn-lt"/>
                <a:ea typeface="MS PGothic" pitchFamily="34" charset="-128"/>
                <a:cs typeface="ＭＳ Ｐゴシック" charset="0"/>
              </a:rPr>
              <a:t>that are small peer-to-peer networks, as well as large popular networks like Freenet, I2P and </a:t>
            </a:r>
            <a:r>
              <a:rPr lang="en-US" sz="1200" b="0" kern="1200" baseline="0" noProof="0" dirty="0" err="1">
                <a:solidFill>
                  <a:schemeClr val="tx1"/>
                </a:solidFill>
                <a:effectLst/>
                <a:latin typeface="+mn-lt"/>
                <a:ea typeface="MS PGothic" pitchFamily="34" charset="-128"/>
                <a:cs typeface="ＭＳ Ｐゴシック" charset="0"/>
              </a:rPr>
              <a:t>ToR</a:t>
            </a:r>
            <a:r>
              <a:rPr lang="en-US" sz="1200" b="0" kern="1200" baseline="0" noProof="0" dirty="0">
                <a:solidFill>
                  <a:schemeClr val="tx1"/>
                </a:solidFill>
                <a:effectLst/>
                <a:latin typeface="+mn-lt"/>
                <a:ea typeface="MS PGothic" pitchFamily="34" charset="-128"/>
                <a:cs typeface="ＭＳ Ｐゴシック" charset="0"/>
              </a:rPr>
              <a:t>.</a:t>
            </a:r>
            <a:endParaRPr lang="en-US" b="0" noProof="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104</a:t>
            </a:fld>
            <a:endParaRPr lang="en-US" altLang="en-US"/>
          </a:p>
        </p:txBody>
      </p:sp>
    </p:spTree>
    <p:extLst>
      <p:ext uri="{BB962C8B-B14F-4D97-AF65-F5344CB8AC3E}">
        <p14:creationId xmlns:p14="http://schemas.microsoft.com/office/powerpoint/2010/main" val="141579237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105</a:t>
            </a:fld>
            <a:endParaRPr lang="en-US" altLang="en-US"/>
          </a:p>
        </p:txBody>
      </p:sp>
    </p:spTree>
    <p:extLst>
      <p:ext uri="{BB962C8B-B14F-4D97-AF65-F5344CB8AC3E}">
        <p14:creationId xmlns:p14="http://schemas.microsoft.com/office/powerpoint/2010/main" val="3815097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4134530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10/02/2021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656387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10/02/2021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a:t>
            </a:fld>
            <a:r>
              <a:rPr lang="en-US" sz="1200" b="1" dirty="0">
                <a:solidFill>
                  <a:srgbClr val="FFFFFF"/>
                </a:solidFill>
                <a:latin typeface="Verdana" charset="0"/>
                <a:cs typeface="Verdana" charset="0"/>
              </a:rPr>
              <a:t> -</a:t>
            </a:r>
          </a:p>
        </p:txBody>
      </p:sp>
    </p:spTree>
    <p:extLst>
      <p:ext uri="{BB962C8B-B14F-4D97-AF65-F5344CB8AC3E}">
        <p14:creationId xmlns:p14="http://schemas.microsoft.com/office/powerpoint/2010/main" val="2680350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10/02/2021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pPr/>
              <a:t>‹#›</a:t>
            </a:fld>
            <a:endParaRPr lang="en-GB" altLang="en-US" dirty="0"/>
          </a:p>
        </p:txBody>
      </p:sp>
    </p:spTree>
    <p:extLst>
      <p:ext uri="{BB962C8B-B14F-4D97-AF65-F5344CB8AC3E}">
        <p14:creationId xmlns:p14="http://schemas.microsoft.com/office/powerpoint/2010/main" val="1568829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11730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95200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dirty="0"/>
          </a:p>
        </p:txBody>
      </p:sp>
      <p:sp>
        <p:nvSpPr>
          <p:cNvPr id="11"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i="0" baseline="0" dirty="0">
                <a:solidFill>
                  <a:srgbClr val="FFFFFF"/>
                </a:solidFill>
                <a:latin typeface="Verdana" panose="020B0604030504040204" pitchFamily="34" charset="0"/>
                <a:ea typeface="Verdana" panose="020B0604030504040204" pitchFamily="34" charset="0"/>
              </a:rPr>
              <a:t>www.coe.int/cybercrime			</a:t>
            </a:r>
          </a:p>
        </p:txBody>
      </p:sp>
      <p:sp>
        <p:nvSpPr>
          <p:cNvPr id="14" name="Slide Number Placeholder 4">
            <a:extLst>
              <a:ext uri="{FF2B5EF4-FFF2-40B4-BE49-F238E27FC236}">
                <a16:creationId xmlns:a16="http://schemas.microsoft.com/office/drawing/2014/main" id="{307588A1-E747-44DA-B866-F09C9C76894B}"/>
              </a:ext>
            </a:extLst>
          </p:cNvPr>
          <p:cNvSpPr txBox="1">
            <a:spLocks/>
          </p:cNvSpPr>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79" r:id="rId11"/>
    <p:sldLayoutId id="2147483680" r:id="rId12"/>
    <p:sldLayoutId id="214748368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100.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8" Type="http://schemas.openxmlformats.org/officeDocument/2006/relationships/image" Target="../media/image170.jpeg"/><Relationship Id="rId3" Type="http://schemas.openxmlformats.org/officeDocument/2006/relationships/image" Target="../media/image167.png"/><Relationship Id="rId7" Type="http://schemas.openxmlformats.org/officeDocument/2006/relationships/image" Target="../media/image169.png"/><Relationship Id="rId2" Type="http://schemas.openxmlformats.org/officeDocument/2006/relationships/notesSlide" Target="../notesSlides/notesSlide96.xml"/><Relationship Id="rId1" Type="http://schemas.openxmlformats.org/officeDocument/2006/relationships/slideLayout" Target="../slideLayouts/slideLayout13.xml"/><Relationship Id="rId6" Type="http://schemas.openxmlformats.org/officeDocument/2006/relationships/image" Target="../media/image164.png"/><Relationship Id="rId5" Type="http://schemas.openxmlformats.org/officeDocument/2006/relationships/image" Target="../media/image163.png"/><Relationship Id="rId4" Type="http://schemas.openxmlformats.org/officeDocument/2006/relationships/image" Target="../media/image168.png"/><Relationship Id="rId9" Type="http://schemas.openxmlformats.org/officeDocument/2006/relationships/image" Target="../media/image171.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173.gif"/><Relationship Id="rId7" Type="http://schemas.openxmlformats.org/officeDocument/2006/relationships/image" Target="../media/image177.png"/><Relationship Id="rId2" Type="http://schemas.openxmlformats.org/officeDocument/2006/relationships/notesSlide" Target="../notesSlides/notesSlide100.xml"/><Relationship Id="rId1" Type="http://schemas.openxmlformats.org/officeDocument/2006/relationships/slideLayout" Target="../slideLayouts/slideLayout13.xml"/><Relationship Id="rId6" Type="http://schemas.openxmlformats.org/officeDocument/2006/relationships/image" Target="../media/image176.jpeg"/><Relationship Id="rId5" Type="http://schemas.openxmlformats.org/officeDocument/2006/relationships/image" Target="../media/image175.png"/><Relationship Id="rId4" Type="http://schemas.openxmlformats.org/officeDocument/2006/relationships/image" Target="../media/image174.png"/></Relationships>
</file>

<file path=ppt/slides/_rels/slide107.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01.xml"/><Relationship Id="rId1" Type="http://schemas.openxmlformats.org/officeDocument/2006/relationships/slideLayout" Target="../slideLayouts/slideLayout13.xml"/><Relationship Id="rId4" Type="http://schemas.openxmlformats.org/officeDocument/2006/relationships/image" Target="../media/image179.png"/></Relationships>
</file>

<file path=ppt/slides/_rels/slide108.xml.rels><?xml version="1.0" encoding="UTF-8" standalone="yes"?>
<Relationships xmlns="http://schemas.openxmlformats.org/package/2006/relationships"><Relationship Id="rId3" Type="http://schemas.openxmlformats.org/officeDocument/2006/relationships/image" Target="../media/image180.png"/><Relationship Id="rId7" Type="http://schemas.openxmlformats.org/officeDocument/2006/relationships/image" Target="../media/image184.png"/><Relationship Id="rId2" Type="http://schemas.openxmlformats.org/officeDocument/2006/relationships/notesSlide" Target="../notesSlides/notesSlide102.xml"/><Relationship Id="rId1" Type="http://schemas.openxmlformats.org/officeDocument/2006/relationships/slideLayout" Target="../slideLayouts/slideLayout13.xml"/><Relationship Id="rId6" Type="http://schemas.openxmlformats.org/officeDocument/2006/relationships/image" Target="../media/image183.png"/><Relationship Id="rId5" Type="http://schemas.openxmlformats.org/officeDocument/2006/relationships/image" Target="../media/image182.png"/><Relationship Id="rId4" Type="http://schemas.openxmlformats.org/officeDocument/2006/relationships/image" Target="../media/image181.png"/></Relationships>
</file>

<file path=ppt/slides/_rels/slide109.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103.xml"/><Relationship Id="rId1" Type="http://schemas.openxmlformats.org/officeDocument/2006/relationships/slideLayout" Target="../slideLayouts/slideLayout13.xml"/><Relationship Id="rId6" Type="http://schemas.openxmlformats.org/officeDocument/2006/relationships/image" Target="../media/image187.png"/><Relationship Id="rId5" Type="http://schemas.openxmlformats.org/officeDocument/2006/relationships/image" Target="../media/image186.png"/><Relationship Id="rId4" Type="http://schemas.openxmlformats.org/officeDocument/2006/relationships/image" Target="../media/image18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105.xml"/><Relationship Id="rId1" Type="http://schemas.openxmlformats.org/officeDocument/2006/relationships/slideLayout" Target="../slideLayouts/slideLayout13.xml"/><Relationship Id="rId4" Type="http://schemas.openxmlformats.org/officeDocument/2006/relationships/image" Target="../media/image189.png"/></Relationships>
</file>

<file path=ppt/slides/_rels/slide112.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06.xml"/><Relationship Id="rId1" Type="http://schemas.openxmlformats.org/officeDocument/2006/relationships/slideLayout" Target="../slideLayouts/slideLayout13.xml"/><Relationship Id="rId5" Type="http://schemas.openxmlformats.org/officeDocument/2006/relationships/image" Target="../media/image192.png"/><Relationship Id="rId4" Type="http://schemas.openxmlformats.org/officeDocument/2006/relationships/image" Target="../media/image191.png"/></Relationships>
</file>

<file path=ppt/slides/_rels/slide113.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3.png"/><Relationship Id="rId7" Type="http://schemas.openxmlformats.org/officeDocument/2006/relationships/image" Target="../media/image197.png"/><Relationship Id="rId2" Type="http://schemas.openxmlformats.org/officeDocument/2006/relationships/notesSlide" Target="../notesSlides/notesSlide107.xml"/><Relationship Id="rId1" Type="http://schemas.openxmlformats.org/officeDocument/2006/relationships/slideLayout" Target="../slideLayouts/slideLayout13.xml"/><Relationship Id="rId6" Type="http://schemas.openxmlformats.org/officeDocument/2006/relationships/image" Target="../media/image196.png"/><Relationship Id="rId11" Type="http://schemas.openxmlformats.org/officeDocument/2006/relationships/image" Target="../media/image201.png"/><Relationship Id="rId5" Type="http://schemas.openxmlformats.org/officeDocument/2006/relationships/image" Target="../media/image195.png"/><Relationship Id="rId10" Type="http://schemas.openxmlformats.org/officeDocument/2006/relationships/image" Target="../media/image200.png"/><Relationship Id="rId4" Type="http://schemas.openxmlformats.org/officeDocument/2006/relationships/image" Target="../media/image194.png"/><Relationship Id="rId9" Type="http://schemas.openxmlformats.org/officeDocument/2006/relationships/image" Target="../media/image199.png"/></Relationships>
</file>

<file path=ppt/slides/_rels/slide114.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8" Type="http://schemas.openxmlformats.org/officeDocument/2006/relationships/image" Target="../media/image208.png"/><Relationship Id="rId3" Type="http://schemas.openxmlformats.org/officeDocument/2006/relationships/image" Target="../media/image203.jpeg"/><Relationship Id="rId7" Type="http://schemas.openxmlformats.org/officeDocument/2006/relationships/image" Target="../media/image207.png"/><Relationship Id="rId2" Type="http://schemas.openxmlformats.org/officeDocument/2006/relationships/notesSlide" Target="../notesSlides/notesSlide109.xml"/><Relationship Id="rId1" Type="http://schemas.openxmlformats.org/officeDocument/2006/relationships/slideLayout" Target="../slideLayouts/slideLayout13.xml"/><Relationship Id="rId6" Type="http://schemas.openxmlformats.org/officeDocument/2006/relationships/image" Target="../media/image206.png"/><Relationship Id="rId5" Type="http://schemas.openxmlformats.org/officeDocument/2006/relationships/image" Target="../media/image205.png"/><Relationship Id="rId4" Type="http://schemas.openxmlformats.org/officeDocument/2006/relationships/image" Target="../media/image204.jpeg"/><Relationship Id="rId9" Type="http://schemas.openxmlformats.org/officeDocument/2006/relationships/image" Target="../media/image209.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3.jpe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8.jpe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2.JP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35.jpe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38.jpg"/><Relationship Id="rId4" Type="http://schemas.openxmlformats.org/officeDocument/2006/relationships/image" Target="../media/image37.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45.jpeg"/><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8.tiff"/><Relationship Id="rId7"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49.jpeg"/></Relationships>
</file>

<file path=ppt/slides/_rels/slide2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tiff"/><Relationship Id="rId7"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1.png"/><Relationship Id="rId7" Type="http://schemas.openxmlformats.org/officeDocument/2006/relationships/image" Target="../media/image71.jpe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jpeg"/></Relationships>
</file>

<file path=ppt/slides/_rels/slide31.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73.png"/><Relationship Id="rId7" Type="http://schemas.openxmlformats.org/officeDocument/2006/relationships/image" Target="../media/image77.jpe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 Id="rId9" Type="http://schemas.openxmlformats.org/officeDocument/2006/relationships/image" Target="../media/image79.jpeg"/></Relationships>
</file>

<file path=ppt/slides/_rels/slide3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webm"/><Relationship Id="rId1" Type="http://schemas.microsoft.com/office/2007/relationships/media" Target="../media/media1.webm"/><Relationship Id="rId5" Type="http://schemas.openxmlformats.org/officeDocument/2006/relationships/image" Target="../media/image84.png"/><Relationship Id="rId4"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85.tif"/><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88.png"/><Relationship Id="rId5" Type="http://schemas.openxmlformats.org/officeDocument/2006/relationships/image" Target="../media/image87.tif"/><Relationship Id="rId4" Type="http://schemas.openxmlformats.org/officeDocument/2006/relationships/image" Target="../media/image86.png"/></Relationships>
</file>

<file path=ppt/slides/_rels/slide3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9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9.xml"/><Relationship Id="rId1" Type="http://schemas.openxmlformats.org/officeDocument/2006/relationships/slideLayout" Target="../slideLayouts/slideLayout13.xml"/><Relationship Id="rId5" Type="http://schemas.openxmlformats.org/officeDocument/2006/relationships/image" Target="../media/image93.jpeg"/><Relationship Id="rId4" Type="http://schemas.openxmlformats.org/officeDocument/2006/relationships/image" Target="../media/image92.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hyperlink" Target="https://aws.amazon.com/es/route53/what-is-dns/"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101.jpeg"/></Relationships>
</file>

<file path=ppt/slides/_rels/slide58.xml.rels><?xml version="1.0" encoding="UTF-8" standalone="yes"?>
<Relationships xmlns="http://schemas.openxmlformats.org/package/2006/relationships"><Relationship Id="rId8" Type="http://schemas.openxmlformats.org/officeDocument/2006/relationships/image" Target="../media/image107.jpeg"/><Relationship Id="rId3" Type="http://schemas.openxmlformats.org/officeDocument/2006/relationships/image" Target="../media/image102.jpeg"/><Relationship Id="rId7" Type="http://schemas.openxmlformats.org/officeDocument/2006/relationships/image" Target="../media/image106.png"/><Relationship Id="rId2" Type="http://schemas.openxmlformats.org/officeDocument/2006/relationships/notesSlide" Target="../notesSlides/notesSlide55.xml"/><Relationship Id="rId1" Type="http://schemas.openxmlformats.org/officeDocument/2006/relationships/slideLayout" Target="../slideLayouts/slideLayout13.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jpeg"/><Relationship Id="rId9" Type="http://schemas.openxmlformats.org/officeDocument/2006/relationships/image" Target="../media/image108.png"/></Relationships>
</file>

<file path=ppt/slides/_rels/slide5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58.xml"/><Relationship Id="rId1" Type="http://schemas.openxmlformats.org/officeDocument/2006/relationships/slideLayout" Target="../slideLayouts/slideLayout13.xml"/><Relationship Id="rId5" Type="http://schemas.openxmlformats.org/officeDocument/2006/relationships/image" Target="../media/image113.png"/><Relationship Id="rId4" Type="http://schemas.openxmlformats.org/officeDocument/2006/relationships/image" Target="../media/image112.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61.xml"/><Relationship Id="rId1" Type="http://schemas.openxmlformats.org/officeDocument/2006/relationships/slideLayout" Target="../slideLayouts/slideLayout13.xml"/><Relationship Id="rId4" Type="http://schemas.openxmlformats.org/officeDocument/2006/relationships/image" Target="../media/image116.png"/></Relationships>
</file>

<file path=ppt/slides/_rels/slide6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62.xml"/><Relationship Id="rId1" Type="http://schemas.openxmlformats.org/officeDocument/2006/relationships/slideLayout" Target="../slideLayouts/slideLayout13.xml"/><Relationship Id="rId5" Type="http://schemas.openxmlformats.org/officeDocument/2006/relationships/image" Target="../media/image116.png"/><Relationship Id="rId4" Type="http://schemas.openxmlformats.org/officeDocument/2006/relationships/image" Target="../media/image118.png"/></Relationships>
</file>

<file path=ppt/slides/_rels/slide6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120.png"/></Relationships>
</file>

<file path=ppt/slides/_rels/slide6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64.xml"/><Relationship Id="rId1" Type="http://schemas.openxmlformats.org/officeDocument/2006/relationships/slideLayout" Target="../slideLayouts/slideLayout13.xml"/><Relationship Id="rId4" Type="http://schemas.openxmlformats.org/officeDocument/2006/relationships/image" Target="../media/image122.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67.xml"/><Relationship Id="rId1" Type="http://schemas.openxmlformats.org/officeDocument/2006/relationships/slideLayout" Target="../slideLayouts/slideLayout13.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jpe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hyperlink" Target="http://www.sitename.com/" TargetMode="External"/><Relationship Id="rId2" Type="http://schemas.openxmlformats.org/officeDocument/2006/relationships/notesSlide" Target="../notesSlides/notesSlide69.xml"/><Relationship Id="rId1" Type="http://schemas.openxmlformats.org/officeDocument/2006/relationships/slideLayout" Target="../slideLayouts/slideLayout13.xml"/><Relationship Id="rId4" Type="http://schemas.openxmlformats.org/officeDocument/2006/relationships/hyperlink" Target="http://www.sitename.com/about.html"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130.png"/></Relationships>
</file>

<file path=ppt/slides/_rels/slide7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73.xml"/><Relationship Id="rId1" Type="http://schemas.openxmlformats.org/officeDocument/2006/relationships/slideLayout" Target="../slideLayouts/slideLayout13.xml"/><Relationship Id="rId4" Type="http://schemas.openxmlformats.org/officeDocument/2006/relationships/image" Target="../media/image134.png"/></Relationships>
</file>

<file path=ppt/slides/_rels/slide79.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74.xml"/><Relationship Id="rId1" Type="http://schemas.openxmlformats.org/officeDocument/2006/relationships/slideLayout" Target="../slideLayouts/slideLayout13.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75.xml"/><Relationship Id="rId1" Type="http://schemas.openxmlformats.org/officeDocument/2006/relationships/slideLayout" Target="../slideLayouts/slideLayout13.xml"/><Relationship Id="rId4" Type="http://schemas.openxmlformats.org/officeDocument/2006/relationships/image" Target="../media/image138.png"/></Relationships>
</file>

<file path=ppt/slides/_rels/slide8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80.xml"/><Relationship Id="rId1" Type="http://schemas.openxmlformats.org/officeDocument/2006/relationships/slideLayout" Target="../slideLayouts/slideLayout13.xml"/><Relationship Id="rId4" Type="http://schemas.openxmlformats.org/officeDocument/2006/relationships/image" Target="../media/image143.png"/></Relationships>
</file>

<file path=ppt/slides/_rels/slide86.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85.xml"/><Relationship Id="rId1" Type="http://schemas.openxmlformats.org/officeDocument/2006/relationships/slideLayout" Target="../slideLayouts/slideLayout13.xml"/><Relationship Id="rId5" Type="http://schemas.openxmlformats.org/officeDocument/2006/relationships/image" Target="../media/image149.jpeg"/><Relationship Id="rId4" Type="http://schemas.openxmlformats.org/officeDocument/2006/relationships/image" Target="../media/image148.jpeg"/></Relationships>
</file>

<file path=ppt/slides/_rels/slide91.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87.xml"/><Relationship Id="rId1" Type="http://schemas.openxmlformats.org/officeDocument/2006/relationships/slideLayout" Target="../slideLayouts/slideLayout13.xml"/><Relationship Id="rId5" Type="http://schemas.openxmlformats.org/officeDocument/2006/relationships/image" Target="../media/image152.png"/><Relationship Id="rId4" Type="http://schemas.openxmlformats.org/officeDocument/2006/relationships/image" Target="../media/image151.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89.xml"/><Relationship Id="rId1" Type="http://schemas.openxmlformats.org/officeDocument/2006/relationships/slideLayout" Target="../slideLayouts/slideLayout13.xml"/><Relationship Id="rId4" Type="http://schemas.openxmlformats.org/officeDocument/2006/relationships/image" Target="../media/image154.png"/></Relationships>
</file>

<file path=ppt/slides/_rels/slide95.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90.xml"/><Relationship Id="rId1" Type="http://schemas.openxmlformats.org/officeDocument/2006/relationships/slideLayout" Target="../slideLayouts/slideLayout13.xml"/><Relationship Id="rId4" Type="http://schemas.openxmlformats.org/officeDocument/2006/relationships/image" Target="../media/image156.png"/></Relationships>
</file>

<file path=ppt/slides/_rels/slide96.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91.xml"/><Relationship Id="rId1" Type="http://schemas.openxmlformats.org/officeDocument/2006/relationships/slideLayout" Target="../slideLayouts/slideLayout13.xml"/><Relationship Id="rId6" Type="http://schemas.openxmlformats.org/officeDocument/2006/relationships/image" Target="../media/image160.jpeg"/><Relationship Id="rId5" Type="http://schemas.openxmlformats.org/officeDocument/2006/relationships/image" Target="../media/image159.jpeg"/><Relationship Id="rId4" Type="http://schemas.openxmlformats.org/officeDocument/2006/relationships/image" Target="../media/image158.jpeg"/></Relationships>
</file>

<file path=ppt/slides/_rels/slide97.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94.xml"/><Relationship Id="rId1" Type="http://schemas.openxmlformats.org/officeDocument/2006/relationships/slideLayout" Target="../slideLayouts/slideLayout13.xml"/><Relationship Id="rId5" Type="http://schemas.openxmlformats.org/officeDocument/2006/relationships/image" Target="../media/image165.png"/><Relationship Id="rId4" Type="http://schemas.openxmlformats.org/officeDocument/2006/relationships/image" Target="../media/image16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72256" y="1909738"/>
            <a:ext cx="8599487" cy="4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a:spcBef>
                <a:spcPct val="0"/>
              </a:spcBef>
              <a:buNone/>
            </a:pPr>
            <a:r>
              <a:rPr lang="en-GB" altLang="en-US" sz="3600" b="1" dirty="0">
                <a:latin typeface="+mn-lt"/>
              </a:rPr>
              <a:t>Session 1.4</a:t>
            </a:r>
          </a:p>
          <a:p>
            <a:pPr algn="ctr">
              <a:spcBef>
                <a:spcPct val="0"/>
              </a:spcBef>
              <a:buNone/>
            </a:pPr>
            <a:r>
              <a:rPr lang="en-GB" altLang="en-US" sz="3600" b="1" dirty="0">
                <a:latin typeface="+mn-lt"/>
              </a:rPr>
              <a:t>Notions de base sur </a:t>
            </a:r>
            <a:r>
              <a:rPr lang="en-GB" altLang="en-US" sz="3600" b="1" dirty="0" err="1">
                <a:latin typeface="+mn-lt"/>
              </a:rPr>
              <a:t>l'ordinateur</a:t>
            </a:r>
            <a:r>
              <a:rPr lang="en-GB" altLang="en-US" sz="3600" b="1" dirty="0">
                <a:latin typeface="+mn-lt"/>
              </a:rPr>
              <a:t> et </a:t>
            </a:r>
            <a:r>
              <a:rPr lang="en-GB" altLang="en-US" sz="3600" b="1" dirty="0" err="1">
                <a:latin typeface="+mn-lt"/>
              </a:rPr>
              <a:t>l'Internet</a:t>
            </a:r>
            <a:endParaRPr lang="en-GB" altLang="en-US" sz="3600" b="1" dirty="0">
              <a:latin typeface="+mn-lt"/>
            </a:endParaRPr>
          </a:p>
          <a:p>
            <a:pPr algn="ctr">
              <a:spcBef>
                <a:spcPct val="0"/>
              </a:spcBef>
              <a:buNone/>
            </a:pPr>
            <a:endParaRPr lang="en-GB" altLang="en-US" sz="3600" b="1" dirty="0">
              <a:latin typeface="+mn-lt"/>
            </a:endParaRPr>
          </a:p>
          <a:p>
            <a:pPr algn="ctr">
              <a:spcBef>
                <a:spcPct val="0"/>
              </a:spcBef>
              <a:buNone/>
            </a:pPr>
            <a:r>
              <a:rPr lang="en-GB" altLang="en-US" sz="2000" b="1" dirty="0" err="1">
                <a:latin typeface="+mn-lt"/>
              </a:rPr>
              <a:t>Xxxxx</a:t>
            </a:r>
            <a:r>
              <a:rPr lang="en-GB" altLang="en-US" sz="2000" b="1" dirty="0">
                <a:latin typeface="+mn-lt"/>
              </a:rPr>
              <a:t> XXXXXXXX</a:t>
            </a:r>
          </a:p>
          <a:p>
            <a:pPr algn="ctr">
              <a:spcBef>
                <a:spcPct val="0"/>
              </a:spcBef>
              <a:buNone/>
            </a:pPr>
            <a:endParaRPr lang="en-GB" altLang="en-US" sz="2000" b="1" dirty="0">
              <a:latin typeface="+mn-lt"/>
            </a:endParaRPr>
          </a:p>
          <a:p>
            <a:pPr algn="ctr">
              <a:spcBef>
                <a:spcPct val="0"/>
              </a:spcBef>
              <a:buNone/>
            </a:pPr>
            <a:r>
              <a:rPr lang="en-GB" altLang="en-US" sz="2000" b="1" dirty="0">
                <a:latin typeface="+mn-lt"/>
              </a:rPr>
              <a:t>Conseil de </a:t>
            </a:r>
            <a:r>
              <a:rPr lang="en-GB" altLang="en-US" sz="2000" b="1" dirty="0" err="1">
                <a:latin typeface="+mn-lt"/>
              </a:rPr>
              <a:t>l'Europe</a:t>
            </a:r>
            <a:endParaRPr lang="en-GB" altLang="en-US" sz="2000" b="1" dirty="0">
              <a:latin typeface="+mn-lt"/>
            </a:endParaRPr>
          </a:p>
          <a:p>
            <a:pPr algn="ctr">
              <a:spcBef>
                <a:spcPct val="0"/>
              </a:spcBef>
              <a:buNone/>
            </a:pPr>
            <a:endParaRPr lang="en-GB" altLang="en-US" sz="2000" b="1" dirty="0">
              <a:latin typeface="+mn-lt"/>
            </a:endParaRPr>
          </a:p>
          <a:p>
            <a:pPr algn="ctr">
              <a:spcBef>
                <a:spcPct val="0"/>
              </a:spcBef>
              <a:buNone/>
            </a:pPr>
            <a:r>
              <a:rPr lang="en-GB" altLang="en-US" sz="2000" b="1" dirty="0">
                <a:latin typeface="+mn-lt"/>
              </a:rPr>
              <a:t>e-mail</a:t>
            </a:r>
          </a:p>
          <a:p>
            <a:pPr algn="ctr">
              <a:spcBef>
                <a:spcPct val="0"/>
              </a:spcBef>
              <a:buNone/>
            </a:pPr>
            <a:endParaRPr lang="en-GB" altLang="en-US" sz="2000" b="1" dirty="0">
              <a:latin typeface="+mn-lt"/>
            </a:endParaRPr>
          </a:p>
          <a:p>
            <a:pPr algn="ctr">
              <a:spcBef>
                <a:spcPct val="0"/>
              </a:spcBef>
              <a:buNone/>
            </a:pPr>
            <a:r>
              <a:rPr lang="en-GB" altLang="en-US" sz="2000" b="1" dirty="0">
                <a:latin typeface="+mn-lt"/>
              </a:rPr>
              <a:t>DD </a:t>
            </a:r>
            <a:r>
              <a:rPr lang="en-GB" altLang="en-US" sz="2000" b="1" dirty="0" err="1">
                <a:latin typeface="+mn-lt"/>
              </a:rPr>
              <a:t>Mois</a:t>
            </a:r>
            <a:r>
              <a:rPr lang="en-GB" altLang="en-US" sz="2000" b="1" dirty="0">
                <a:latin typeface="+mn-lt"/>
              </a:rPr>
              <a:t>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b="1" dirty="0">
                <a:latin typeface="+mn-lt"/>
              </a:rPr>
              <a:t>Introductory Judicial Training Course on Cybercrime and Electronic Evidence</a:t>
            </a:r>
          </a:p>
          <a:p>
            <a:pPr algn="ctr">
              <a:spcBef>
                <a:spcPct val="0"/>
              </a:spcBef>
              <a:buNone/>
            </a:pPr>
            <a:r>
              <a:rPr lang="en-GB" altLang="en-US" sz="1600" i="1" dirty="0" err="1">
                <a:latin typeface="+mn-lt"/>
              </a:rPr>
              <a:t>Cours</a:t>
            </a:r>
            <a:r>
              <a:rPr lang="en-GB" altLang="en-US" sz="1600" i="1" dirty="0">
                <a:latin typeface="+mn-lt"/>
              </a:rPr>
              <a:t> </a:t>
            </a:r>
            <a:r>
              <a:rPr lang="en-GB" altLang="en-US" sz="1600" i="1" dirty="0" err="1">
                <a:latin typeface="+mn-lt"/>
              </a:rPr>
              <a:t>introductif</a:t>
            </a:r>
            <a:r>
              <a:rPr lang="en-GB" altLang="en-US" sz="1600" i="1" dirty="0">
                <a:latin typeface="+mn-lt"/>
              </a:rPr>
              <a:t> de formation </a:t>
            </a:r>
            <a:r>
              <a:rPr lang="en-GB" altLang="en-US" sz="1600" i="1" dirty="0" err="1">
                <a:latin typeface="+mn-lt"/>
              </a:rPr>
              <a:t>judiciaire</a:t>
            </a:r>
            <a:r>
              <a:rPr lang="en-GB" altLang="en-US" sz="1600" i="1" dirty="0">
                <a:latin typeface="+mn-lt"/>
              </a:rPr>
              <a:t> sur la </a:t>
            </a:r>
            <a:r>
              <a:rPr lang="en-GB" altLang="en-US" sz="1600" i="1" dirty="0" err="1">
                <a:latin typeface="+mn-lt"/>
              </a:rPr>
              <a:t>cybercriminalité</a:t>
            </a:r>
            <a:r>
              <a:rPr lang="en-GB" altLang="en-US" sz="1600" i="1" dirty="0">
                <a:latin typeface="+mn-lt"/>
              </a:rPr>
              <a:t> et les </a:t>
            </a:r>
            <a:r>
              <a:rPr lang="en-GB" altLang="en-US" sz="1600" i="1" dirty="0" err="1">
                <a:latin typeface="+mn-lt"/>
              </a:rPr>
              <a:t>preuves</a:t>
            </a:r>
            <a:r>
              <a:rPr lang="en-GB" altLang="en-US" sz="1600" i="1" dirty="0">
                <a:latin typeface="+mn-lt"/>
              </a:rPr>
              <a:t> </a:t>
            </a:r>
            <a:r>
              <a:rPr lang="en-GB" altLang="en-US" sz="1600" i="1" dirty="0" err="1">
                <a:latin typeface="+mn-lt"/>
              </a:rPr>
              <a:t>électroniques</a:t>
            </a:r>
            <a:endParaRPr lang="en-GB" altLang="en-US" sz="1600" i="1" dirty="0">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Caisse</a:t>
            </a:r>
            <a:r>
              <a:rPr lang="en-GB" sz="3200" dirty="0">
                <a:solidFill>
                  <a:schemeClr val="bg1"/>
                </a:solidFill>
                <a:latin typeface="Verdana" charset="0"/>
                <a:cs typeface="Verdana" charset="0"/>
              </a:rPr>
              <a:t>/</a:t>
            </a:r>
            <a:r>
              <a:rPr lang="en-GB" sz="3200" dirty="0" err="1">
                <a:solidFill>
                  <a:schemeClr val="bg1"/>
                </a:solidFill>
                <a:latin typeface="Verdana" charset="0"/>
                <a:cs typeface="Verdana" charset="0"/>
              </a:rPr>
              <a:t>logement</a:t>
            </a:r>
            <a:endParaRPr lang="en-GB" sz="2000" dirty="0">
              <a:solidFill>
                <a:schemeClr val="bg1"/>
              </a:solidFill>
              <a:latin typeface="Verdana" charset="0"/>
              <a:cs typeface="Verdana" charset="0"/>
            </a:endParaRPr>
          </a:p>
        </p:txBody>
      </p:sp>
      <p:sp>
        <p:nvSpPr>
          <p:cNvPr id="7" name="Rounded Rectangle 3">
            <a:extLst>
              <a:ext uri="{FF2B5EF4-FFF2-40B4-BE49-F238E27FC236}">
                <a16:creationId xmlns:a16="http://schemas.microsoft.com/office/drawing/2014/main" id="{F6ABBBDB-3207-47D2-ACBF-BAFAB05568E3}"/>
              </a:ext>
            </a:extLst>
          </p:cNvPr>
          <p:cNvSpPr/>
          <p:nvPr/>
        </p:nvSpPr>
        <p:spPr>
          <a:xfrm>
            <a:off x="6085638" y="4178104"/>
            <a:ext cx="2950411" cy="17711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Related image">
            <a:extLst>
              <a:ext uri="{FF2B5EF4-FFF2-40B4-BE49-F238E27FC236}">
                <a16:creationId xmlns:a16="http://schemas.microsoft.com/office/drawing/2014/main" id="{B979B053-7F1B-4C20-B9C3-D77C8B46A8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7382" y="1438742"/>
            <a:ext cx="2533090" cy="2428600"/>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4" descr="Image result for mobile">
            <a:extLst>
              <a:ext uri="{FF2B5EF4-FFF2-40B4-BE49-F238E27FC236}">
                <a16:creationId xmlns:a16="http://schemas.microsoft.com/office/drawing/2014/main" id="{4120E0DD-5C93-4FE1-99A0-C02F294B2B0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051" r="23696"/>
          <a:stretch/>
        </p:blipFill>
        <p:spPr bwMode="auto">
          <a:xfrm>
            <a:off x="6257106" y="4436165"/>
            <a:ext cx="799354" cy="1217215"/>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6" descr="Image result for mobile">
            <a:extLst>
              <a:ext uri="{FF2B5EF4-FFF2-40B4-BE49-F238E27FC236}">
                <a16:creationId xmlns:a16="http://schemas.microsoft.com/office/drawing/2014/main" id="{7EF691F6-6322-4115-AB87-646C21A4B5B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3470" r="18528"/>
          <a:stretch/>
        </p:blipFill>
        <p:spPr bwMode="auto">
          <a:xfrm>
            <a:off x="7090359" y="4405568"/>
            <a:ext cx="720080" cy="1241478"/>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8" descr="Image result for laptop">
            <a:extLst>
              <a:ext uri="{FF2B5EF4-FFF2-40B4-BE49-F238E27FC236}">
                <a16:creationId xmlns:a16="http://schemas.microsoft.com/office/drawing/2014/main" id="{D7276499-D673-40F7-937B-C34B8A50F84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88534" y="4465151"/>
            <a:ext cx="1282192" cy="119893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26151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VOIP – </a:t>
            </a:r>
            <a:r>
              <a:rPr lang="en-GB" sz="3200" dirty="0" err="1">
                <a:solidFill>
                  <a:schemeClr val="bg1"/>
                </a:solidFill>
                <a:latin typeface="Verdana" charset="0"/>
                <a:cs typeface="Verdana" charset="0"/>
              </a:rPr>
              <a:t>Voix</a:t>
            </a:r>
            <a:r>
              <a:rPr lang="en-GB" sz="3200" dirty="0">
                <a:solidFill>
                  <a:schemeClr val="bg1"/>
                </a:solidFill>
                <a:latin typeface="Verdana" charset="0"/>
                <a:cs typeface="Verdana" charset="0"/>
              </a:rPr>
              <a:t> sur 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141"/>
            <a:ext cx="8642350" cy="3455987"/>
          </a:xfrm>
        </p:spPr>
        <p:txBody>
          <a:bodyPr/>
          <a:lstStyle/>
          <a:p>
            <a:pPr marL="0" indent="0" algn="just">
              <a:buNone/>
            </a:pPr>
            <a:r>
              <a:rPr lang="en-GB" dirty="0" err="1"/>
              <a:t>Possibilité</a:t>
            </a:r>
            <a:r>
              <a:rPr lang="en-GB" dirty="0"/>
              <a:t> de passer des </a:t>
            </a:r>
            <a:r>
              <a:rPr lang="en-GB" dirty="0" err="1"/>
              <a:t>appels</a:t>
            </a:r>
            <a:r>
              <a:rPr lang="en-GB" dirty="0"/>
              <a:t> </a:t>
            </a:r>
            <a:r>
              <a:rPr lang="en-GB" dirty="0" err="1"/>
              <a:t>téléphoniques</a:t>
            </a:r>
            <a:r>
              <a:rPr lang="en-GB" dirty="0"/>
              <a:t> sur </a:t>
            </a:r>
            <a:r>
              <a:rPr lang="en-GB" dirty="0" err="1"/>
              <a:t>l'internet</a:t>
            </a:r>
            <a:r>
              <a:rPr lang="en-GB" dirty="0"/>
              <a:t> - très </a:t>
            </a:r>
            <a:r>
              <a:rPr lang="en-GB" dirty="0" err="1"/>
              <a:t>probablement</a:t>
            </a:r>
            <a:r>
              <a:rPr lang="en-GB" dirty="0"/>
              <a:t> </a:t>
            </a:r>
            <a:r>
              <a:rPr lang="en-GB" dirty="0" err="1"/>
              <a:t>cryptés</a:t>
            </a:r>
            <a:endParaRPr lang="en-GB" dirty="0"/>
          </a:p>
          <a:p>
            <a:pPr algn="just"/>
            <a:r>
              <a:rPr lang="en-GB" dirty="0" err="1"/>
              <a:t>Crée</a:t>
            </a:r>
            <a:r>
              <a:rPr lang="en-GB" dirty="0"/>
              <a:t> un canal de communication </a:t>
            </a:r>
            <a:r>
              <a:rPr lang="en-GB" dirty="0" err="1"/>
              <a:t>en</a:t>
            </a:r>
            <a:r>
              <a:rPr lang="en-GB" dirty="0"/>
              <a:t> temps </a:t>
            </a:r>
            <a:r>
              <a:rPr lang="en-GB" dirty="0" err="1"/>
              <a:t>réel</a:t>
            </a:r>
            <a:r>
              <a:rPr lang="en-GB" dirty="0"/>
              <a:t> - sans frais </a:t>
            </a:r>
            <a:r>
              <a:rPr lang="en-GB" dirty="0" err="1"/>
              <a:t>autres</a:t>
            </a:r>
            <a:r>
              <a:rPr lang="en-GB" dirty="0"/>
              <a:t> que le matériel</a:t>
            </a:r>
          </a:p>
          <a:p>
            <a:pPr algn="just"/>
            <a:r>
              <a:rPr lang="en-GB" dirty="0" err="1"/>
              <a:t>Conçu</a:t>
            </a:r>
            <a:r>
              <a:rPr lang="en-GB" dirty="0"/>
              <a:t> pour la première </a:t>
            </a:r>
            <a:r>
              <a:rPr lang="en-GB" dirty="0" err="1"/>
              <a:t>fois</a:t>
            </a:r>
            <a:r>
              <a:rPr lang="en-GB" dirty="0"/>
              <a:t> </a:t>
            </a:r>
            <a:r>
              <a:rPr lang="en-GB" dirty="0" err="1"/>
              <a:t>en</a:t>
            </a:r>
            <a:r>
              <a:rPr lang="en-GB" dirty="0"/>
              <a:t> 1973 - </a:t>
            </a:r>
            <a:r>
              <a:rPr lang="en-GB" dirty="0" err="1"/>
              <a:t>devenu</a:t>
            </a:r>
            <a:r>
              <a:rPr lang="en-GB" dirty="0"/>
              <a:t> </a:t>
            </a:r>
            <a:r>
              <a:rPr lang="en-GB" dirty="0" err="1"/>
              <a:t>réalité</a:t>
            </a:r>
            <a:r>
              <a:rPr lang="en-GB" dirty="0"/>
              <a:t> </a:t>
            </a:r>
            <a:r>
              <a:rPr lang="en-GB" dirty="0" err="1"/>
              <a:t>en</a:t>
            </a:r>
            <a:r>
              <a:rPr lang="en-GB" dirty="0"/>
              <a:t> 1996</a:t>
            </a:r>
          </a:p>
          <a:p>
            <a:pPr algn="just"/>
            <a:r>
              <a:rPr lang="en-GB" dirty="0"/>
              <a:t>Populaire surtout </a:t>
            </a:r>
            <a:r>
              <a:rPr lang="en-GB" dirty="0" err="1"/>
              <a:t>là</a:t>
            </a:r>
            <a:r>
              <a:rPr lang="en-GB" dirty="0"/>
              <a:t> </a:t>
            </a:r>
            <a:r>
              <a:rPr lang="en-GB" dirty="0" err="1"/>
              <a:t>où</a:t>
            </a:r>
            <a:r>
              <a:rPr lang="en-GB" dirty="0"/>
              <a:t> la </a:t>
            </a:r>
            <a:r>
              <a:rPr lang="en-GB" dirty="0" err="1"/>
              <a:t>vitesse</a:t>
            </a:r>
            <a:r>
              <a:rPr lang="en-GB" dirty="0"/>
              <a:t> de </a:t>
            </a:r>
            <a:r>
              <a:rPr lang="en-GB" dirty="0" err="1"/>
              <a:t>l'internet</a:t>
            </a:r>
            <a:r>
              <a:rPr lang="en-GB" dirty="0"/>
              <a:t> est bonne</a:t>
            </a:r>
          </a:p>
          <a:p>
            <a:pPr algn="just"/>
            <a:endParaRPr lang="en-GB" dirty="0"/>
          </a:p>
        </p:txBody>
      </p:sp>
      <p:pic>
        <p:nvPicPr>
          <p:cNvPr id="8" name="Picture 2">
            <a:extLst>
              <a:ext uri="{FF2B5EF4-FFF2-40B4-BE49-F238E27FC236}">
                <a16:creationId xmlns:a16="http://schemas.microsoft.com/office/drawing/2014/main" id="{65835C29-AC2F-40BD-B505-57DFA0843E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4581128"/>
            <a:ext cx="6667500" cy="1885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6629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VOIP – </a:t>
            </a:r>
            <a:r>
              <a:rPr lang="en-GB" sz="3200" dirty="0" err="1">
                <a:solidFill>
                  <a:schemeClr val="bg1"/>
                </a:solidFill>
                <a:latin typeface="Verdana" charset="0"/>
                <a:cs typeface="Verdana" charset="0"/>
              </a:rPr>
              <a:t>Voix</a:t>
            </a:r>
            <a:r>
              <a:rPr lang="en-GB" sz="3200" dirty="0">
                <a:solidFill>
                  <a:schemeClr val="bg1"/>
                </a:solidFill>
                <a:latin typeface="Verdana" charset="0"/>
                <a:cs typeface="Verdana" charset="0"/>
              </a:rPr>
              <a:t> sur IP</a:t>
            </a:r>
            <a:endParaRPr lang="en-GB" sz="2000" dirty="0">
              <a:solidFill>
                <a:schemeClr val="bg1"/>
              </a:solidFill>
              <a:latin typeface="Verdana" charset="0"/>
              <a:cs typeface="Verdana" charset="0"/>
            </a:endParaRPr>
          </a:p>
        </p:txBody>
      </p:sp>
      <p:pic>
        <p:nvPicPr>
          <p:cNvPr id="5124" name="Picture 4" descr="upload.wikimedia.org/wikipedia/commons/thumb/2/...">
            <a:extLst>
              <a:ext uri="{FF2B5EF4-FFF2-40B4-BE49-F238E27FC236}">
                <a16:creationId xmlns:a16="http://schemas.microsoft.com/office/drawing/2014/main" id="{7E73D4B7-AB1B-42D7-84C5-748B32C509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498" y="1340768"/>
            <a:ext cx="1907704" cy="11240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E2F2C615-F89A-4169-90BB-06166F1A88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2081" y="1184417"/>
            <a:ext cx="1907704" cy="284285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Messenger – Text and Video Chat for Free - Apps on Google Play">
            <a:extLst>
              <a:ext uri="{FF2B5EF4-FFF2-40B4-BE49-F238E27FC236}">
                <a16:creationId xmlns:a16="http://schemas.microsoft.com/office/drawing/2014/main" id="{1226D53A-6083-4570-9475-499B4ED8FC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194" y="2605844"/>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WhatsApp - Wikipedia">
            <a:extLst>
              <a:ext uri="{FF2B5EF4-FFF2-40B4-BE49-F238E27FC236}">
                <a16:creationId xmlns:a16="http://schemas.microsoft.com/office/drawing/2014/main" id="{3D1197CC-4346-4842-9A5F-3C0ADFD96E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294" y="439314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BF0797DA-E6C7-4D84-A311-171E35EED76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0096" y="1536580"/>
            <a:ext cx="2843808" cy="1033349"/>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a16="http://schemas.microsoft.com/office/drawing/2014/main" id="{948F2E81-CBE5-475A-BE52-91C6AD54606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78606" y="2731733"/>
            <a:ext cx="3263197" cy="17947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BB130AC-6F8D-4040-BEB9-16CD8704DEA6}"/>
              </a:ext>
            </a:extLst>
          </p:cNvPr>
          <p:cNvPicPr>
            <a:picLocks noChangeAspect="1"/>
          </p:cNvPicPr>
          <p:nvPr/>
        </p:nvPicPr>
        <p:blipFill>
          <a:blip r:embed="rId9"/>
          <a:stretch>
            <a:fillRect/>
          </a:stretch>
        </p:blipFill>
        <p:spPr>
          <a:xfrm>
            <a:off x="5993904" y="4095394"/>
            <a:ext cx="2983433" cy="2214918"/>
          </a:xfrm>
          <a:prstGeom prst="rect">
            <a:avLst/>
          </a:prstGeom>
          <a:ln>
            <a:solidFill>
              <a:schemeClr val="accent1"/>
            </a:solidFill>
          </a:ln>
        </p:spPr>
      </p:pic>
    </p:spTree>
    <p:extLst>
      <p:ext uri="{BB962C8B-B14F-4D97-AF65-F5344CB8AC3E}">
        <p14:creationId xmlns:p14="http://schemas.microsoft.com/office/powerpoint/2010/main" val="293686012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Le web </a:t>
            </a:r>
            <a:r>
              <a:rPr lang="en-GB" dirty="0" err="1"/>
              <a:t>profond</a:t>
            </a:r>
            <a:r>
              <a:rPr lang="en-GB" dirty="0"/>
              <a:t>, </a:t>
            </a:r>
            <a:r>
              <a:rPr lang="en-GB" dirty="0" err="1"/>
              <a:t>l'anonymat</a:t>
            </a:r>
            <a:r>
              <a:rPr lang="en-GB" dirty="0"/>
              <a:t> et la toile invisible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Notions </a:t>
            </a:r>
            <a:r>
              <a:rPr lang="en-GB" dirty="0" err="1"/>
              <a:t>d'informatique</a:t>
            </a:r>
            <a:r>
              <a:rPr lang="en-GB" dirty="0"/>
              <a:t> et </a:t>
            </a:r>
            <a:r>
              <a:rPr lang="en-GB" dirty="0" err="1"/>
              <a:t>d'Internet</a:t>
            </a:r>
            <a:endParaRPr lang="en-GB" dirty="0"/>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5</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2919201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Le Web </a:t>
            </a:r>
            <a:r>
              <a:rPr lang="en-GB" sz="3200" dirty="0" err="1">
                <a:solidFill>
                  <a:schemeClr val="bg1"/>
                </a:solidFill>
                <a:latin typeface="Verdana" charset="0"/>
                <a:cs typeface="Verdana" charset="0"/>
              </a:rPr>
              <a:t>Profond</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5130" y="1127125"/>
            <a:ext cx="2736850" cy="5183187"/>
          </a:xfrm>
        </p:spPr>
        <p:txBody>
          <a:bodyPr/>
          <a:lstStyle/>
          <a:p>
            <a:pPr marL="0" indent="0">
              <a:buNone/>
            </a:pPr>
            <a:r>
              <a:rPr lang="en-GB" dirty="0"/>
              <a:t>Des </a:t>
            </a:r>
            <a:r>
              <a:rPr lang="en-GB" dirty="0" err="1"/>
              <a:t>graphiques</a:t>
            </a:r>
            <a:r>
              <a:rPr lang="en-GB" dirty="0"/>
              <a:t> </a:t>
            </a:r>
            <a:r>
              <a:rPr lang="en-GB" dirty="0" err="1"/>
              <a:t>comme</a:t>
            </a:r>
            <a:r>
              <a:rPr lang="en-GB" dirty="0"/>
              <a:t> </a:t>
            </a:r>
            <a:r>
              <a:rPr lang="en-GB" dirty="0" err="1"/>
              <a:t>celui</a:t>
            </a:r>
            <a:r>
              <a:rPr lang="en-GB" dirty="0"/>
              <a:t>-ci </a:t>
            </a:r>
            <a:r>
              <a:rPr lang="en-GB" dirty="0" err="1"/>
              <a:t>sont</a:t>
            </a:r>
            <a:r>
              <a:rPr lang="en-GB" dirty="0"/>
              <a:t> </a:t>
            </a:r>
            <a:r>
              <a:rPr lang="en-GB" dirty="0" err="1"/>
              <a:t>fréquemment</a:t>
            </a:r>
            <a:r>
              <a:rPr lang="en-GB" dirty="0"/>
              <a:t> </a:t>
            </a:r>
            <a:r>
              <a:rPr lang="en-GB" dirty="0" err="1"/>
              <a:t>utilisés</a:t>
            </a:r>
            <a:r>
              <a:rPr lang="en-GB" dirty="0"/>
              <a:t> pour </a:t>
            </a:r>
            <a:r>
              <a:rPr lang="en-GB" dirty="0" err="1"/>
              <a:t>illustrer</a:t>
            </a:r>
            <a:r>
              <a:rPr lang="en-GB" dirty="0"/>
              <a:t> la </a:t>
            </a:r>
            <a:r>
              <a:rPr lang="en-GB" dirty="0" err="1"/>
              <a:t>partie</a:t>
            </a:r>
            <a:r>
              <a:rPr lang="en-GB" dirty="0"/>
              <a:t> de </a:t>
            </a:r>
            <a:r>
              <a:rPr lang="en-GB" dirty="0" err="1"/>
              <a:t>l'internet</a:t>
            </a:r>
            <a:endParaRPr lang="en-GB" dirty="0"/>
          </a:p>
          <a:p>
            <a:pPr marL="0" indent="0">
              <a:buNone/>
            </a:pPr>
            <a:r>
              <a:rPr lang="en-GB" dirty="0"/>
              <a:t>Les </a:t>
            </a:r>
            <a:r>
              <a:rPr lang="en-GB" dirty="0" err="1"/>
              <a:t>chiffres</a:t>
            </a:r>
            <a:r>
              <a:rPr lang="en-GB" dirty="0"/>
              <a:t> </a:t>
            </a:r>
            <a:r>
              <a:rPr lang="en-GB" dirty="0" err="1"/>
              <a:t>sont</a:t>
            </a:r>
            <a:r>
              <a:rPr lang="en-GB" dirty="0"/>
              <a:t> des estimations - </a:t>
            </a:r>
            <a:r>
              <a:rPr lang="en-GB" dirty="0" err="1"/>
              <a:t>mais</a:t>
            </a:r>
            <a:r>
              <a:rPr lang="en-GB" dirty="0"/>
              <a:t> </a:t>
            </a:r>
            <a:r>
              <a:rPr lang="en-GB" dirty="0" err="1"/>
              <a:t>ils</a:t>
            </a:r>
            <a:r>
              <a:rPr lang="en-GB" dirty="0"/>
              <a:t> </a:t>
            </a:r>
            <a:r>
              <a:rPr lang="en-GB" dirty="0" err="1"/>
              <a:t>sont</a:t>
            </a:r>
            <a:r>
              <a:rPr lang="en-GB" dirty="0"/>
              <a:t> </a:t>
            </a:r>
            <a:r>
              <a:rPr lang="en-GB" dirty="0" err="1"/>
              <a:t>assez</a:t>
            </a:r>
            <a:r>
              <a:rPr lang="en-GB" dirty="0"/>
              <a:t> </a:t>
            </a:r>
            <a:r>
              <a:rPr lang="en-GB" dirty="0" err="1"/>
              <a:t>proches</a:t>
            </a:r>
            <a:r>
              <a:rPr lang="en-GB" dirty="0"/>
              <a:t> ! </a:t>
            </a:r>
          </a:p>
        </p:txBody>
      </p:sp>
      <p:pic>
        <p:nvPicPr>
          <p:cNvPr id="6146" name="Picture 2">
            <a:extLst>
              <a:ext uri="{FF2B5EF4-FFF2-40B4-BE49-F238E27FC236}">
                <a16:creationId xmlns:a16="http://schemas.microsoft.com/office/drawing/2014/main" id="{EAFEBCCA-97B2-4992-AA79-15B7BCB82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6260" y="1143719"/>
            <a:ext cx="5905500" cy="53244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62F1C13-2706-47C5-83F4-EC31E90AAB62}"/>
              </a:ext>
            </a:extLst>
          </p:cNvPr>
          <p:cNvSpPr txBox="1"/>
          <p:nvPr/>
        </p:nvSpPr>
        <p:spPr>
          <a:xfrm>
            <a:off x="6463774" y="1340582"/>
            <a:ext cx="2515096" cy="1015663"/>
          </a:xfrm>
          <a:prstGeom prst="rect">
            <a:avLst/>
          </a:prstGeom>
          <a:solidFill>
            <a:srgbClr val="F08A34"/>
          </a:solidFill>
        </p:spPr>
        <p:txBody>
          <a:bodyPr wrap="square" rtlCol="0">
            <a:spAutoFit/>
          </a:bodyPr>
          <a:lstStyle/>
          <a:p>
            <a:pPr algn="ctr"/>
            <a:r>
              <a:rPr lang="en-GB" sz="2000" dirty="0" err="1">
                <a:solidFill>
                  <a:schemeClr val="bg1"/>
                </a:solidFill>
                <a:latin typeface="+mj-lt"/>
              </a:rPr>
              <a:t>Possibilité</a:t>
            </a:r>
            <a:r>
              <a:rPr lang="en-GB" sz="2000" dirty="0">
                <a:solidFill>
                  <a:schemeClr val="bg1"/>
                </a:solidFill>
                <a:latin typeface="+mj-lt"/>
              </a:rPr>
              <a:t> de recherche et de lien de page </a:t>
            </a:r>
            <a:r>
              <a:rPr lang="en-GB" sz="2000" dirty="0" err="1">
                <a:solidFill>
                  <a:schemeClr val="bg1"/>
                </a:solidFill>
                <a:latin typeface="+mj-lt"/>
              </a:rPr>
              <a:t>à</a:t>
            </a:r>
            <a:r>
              <a:rPr lang="en-GB" sz="2000" dirty="0">
                <a:solidFill>
                  <a:schemeClr val="bg1"/>
                </a:solidFill>
                <a:latin typeface="+mj-lt"/>
              </a:rPr>
              <a:t> page</a:t>
            </a:r>
          </a:p>
        </p:txBody>
      </p:sp>
      <p:sp>
        <p:nvSpPr>
          <p:cNvPr id="13" name="TextBox 12">
            <a:extLst>
              <a:ext uri="{FF2B5EF4-FFF2-40B4-BE49-F238E27FC236}">
                <a16:creationId xmlns:a16="http://schemas.microsoft.com/office/drawing/2014/main" id="{F5203859-7460-4E33-9E6B-696BCE8C570F}"/>
              </a:ext>
            </a:extLst>
          </p:cNvPr>
          <p:cNvSpPr txBox="1"/>
          <p:nvPr/>
        </p:nvSpPr>
        <p:spPr>
          <a:xfrm>
            <a:off x="6453460" y="2535489"/>
            <a:ext cx="2535724" cy="2677656"/>
          </a:xfrm>
          <a:prstGeom prst="rect">
            <a:avLst/>
          </a:prstGeom>
          <a:solidFill>
            <a:srgbClr val="BDD8F3"/>
          </a:solidFill>
        </p:spPr>
        <p:txBody>
          <a:bodyPr wrap="square" rtlCol="0">
            <a:spAutoFit/>
          </a:bodyPr>
          <a:lstStyle/>
          <a:p>
            <a:pPr algn="ctr"/>
            <a:r>
              <a:rPr lang="en-GB" sz="2000" dirty="0">
                <a:solidFill>
                  <a:schemeClr val="tx1">
                    <a:lumMod val="65000"/>
                    <a:lumOff val="35000"/>
                  </a:schemeClr>
                </a:solidFill>
                <a:latin typeface="+mj-lt"/>
              </a:rPr>
              <a:t>Les pages ne </a:t>
            </a:r>
            <a:r>
              <a:rPr lang="en-GB" sz="2000" dirty="0" err="1">
                <a:solidFill>
                  <a:schemeClr val="tx1">
                    <a:lumMod val="65000"/>
                    <a:lumOff val="35000"/>
                  </a:schemeClr>
                </a:solidFill>
                <a:latin typeface="+mj-lt"/>
              </a:rPr>
              <a:t>sont</a:t>
            </a:r>
            <a:r>
              <a:rPr lang="en-GB" sz="2000" dirty="0">
                <a:solidFill>
                  <a:schemeClr val="tx1">
                    <a:lumMod val="65000"/>
                    <a:lumOff val="35000"/>
                  </a:schemeClr>
                </a:solidFill>
                <a:latin typeface="+mj-lt"/>
              </a:rPr>
              <a:t> pas </a:t>
            </a:r>
            <a:r>
              <a:rPr lang="en-GB" sz="2000" dirty="0" err="1">
                <a:solidFill>
                  <a:schemeClr val="tx1">
                    <a:lumMod val="65000"/>
                    <a:lumOff val="35000"/>
                  </a:schemeClr>
                </a:solidFill>
                <a:latin typeface="+mj-lt"/>
              </a:rPr>
              <a:t>liées</a:t>
            </a:r>
            <a:r>
              <a:rPr lang="en-GB" sz="2000" dirty="0">
                <a:solidFill>
                  <a:schemeClr val="tx1">
                    <a:lumMod val="65000"/>
                    <a:lumOff val="35000"/>
                  </a:schemeClr>
                </a:solidFill>
                <a:latin typeface="+mj-lt"/>
              </a:rPr>
              <a:t> et </a:t>
            </a:r>
            <a:r>
              <a:rPr lang="en-GB" sz="2000" dirty="0" err="1">
                <a:solidFill>
                  <a:schemeClr val="tx1">
                    <a:lumMod val="65000"/>
                    <a:lumOff val="35000"/>
                  </a:schemeClr>
                </a:solidFill>
                <a:latin typeface="+mj-lt"/>
              </a:rPr>
              <a:t>nécessitent</a:t>
            </a:r>
            <a:r>
              <a:rPr lang="en-GB" sz="2000" dirty="0">
                <a:solidFill>
                  <a:schemeClr val="tx1">
                    <a:lumMod val="65000"/>
                    <a:lumOff val="35000"/>
                  </a:schemeClr>
                </a:solidFill>
                <a:latin typeface="+mj-lt"/>
              </a:rPr>
              <a:t> des URL </a:t>
            </a:r>
            <a:r>
              <a:rPr lang="en-GB" sz="2000" dirty="0" err="1">
                <a:solidFill>
                  <a:schemeClr val="tx1">
                    <a:lumMod val="65000"/>
                    <a:lumOff val="35000"/>
                  </a:schemeClr>
                </a:solidFill>
                <a:latin typeface="+mj-lt"/>
              </a:rPr>
              <a:t>exactes</a:t>
            </a:r>
            <a:r>
              <a:rPr lang="en-GB" sz="2000" dirty="0">
                <a:solidFill>
                  <a:schemeClr val="tx1">
                    <a:lumMod val="65000"/>
                    <a:lumOff val="35000"/>
                  </a:schemeClr>
                </a:solidFill>
                <a:latin typeface="+mj-lt"/>
              </a:rPr>
              <a:t> pour </a:t>
            </a:r>
            <a:r>
              <a:rPr lang="en-GB" sz="2000" dirty="0" err="1">
                <a:solidFill>
                  <a:schemeClr val="tx1">
                    <a:lumMod val="65000"/>
                    <a:lumOff val="35000"/>
                  </a:schemeClr>
                </a:solidFill>
                <a:latin typeface="+mj-lt"/>
              </a:rPr>
              <a:t>être</a:t>
            </a:r>
            <a:r>
              <a:rPr lang="en-GB" sz="2000" dirty="0">
                <a:solidFill>
                  <a:schemeClr val="tx1">
                    <a:lumMod val="65000"/>
                    <a:lumOff val="35000"/>
                  </a:schemeClr>
                </a:solidFill>
                <a:latin typeface="+mj-lt"/>
              </a:rPr>
              <a:t> </a:t>
            </a:r>
            <a:r>
              <a:rPr lang="en-GB" sz="2000" dirty="0" err="1">
                <a:solidFill>
                  <a:schemeClr val="tx1">
                    <a:lumMod val="65000"/>
                    <a:lumOff val="35000"/>
                  </a:schemeClr>
                </a:solidFill>
                <a:latin typeface="+mj-lt"/>
              </a:rPr>
              <a:t>accessibles</a:t>
            </a:r>
            <a:r>
              <a:rPr lang="en-GB" sz="2000" dirty="0">
                <a:solidFill>
                  <a:schemeClr val="tx1">
                    <a:lumMod val="65000"/>
                    <a:lumOff val="35000"/>
                  </a:schemeClr>
                </a:solidFill>
                <a:latin typeface="+mj-lt"/>
              </a:rPr>
              <a:t> -</a:t>
            </a:r>
          </a:p>
          <a:p>
            <a:pPr algn="ctr"/>
            <a:r>
              <a:rPr lang="en-GB" sz="2000" dirty="0" err="1">
                <a:solidFill>
                  <a:schemeClr val="tx1">
                    <a:lumMod val="65000"/>
                    <a:lumOff val="35000"/>
                  </a:schemeClr>
                </a:solidFill>
                <a:latin typeface="+mj-lt"/>
              </a:rPr>
              <a:t>ou</a:t>
            </a:r>
            <a:r>
              <a:rPr lang="en-GB" sz="2000" dirty="0">
                <a:solidFill>
                  <a:schemeClr val="tx1">
                    <a:lumMod val="65000"/>
                    <a:lumOff val="35000"/>
                  </a:schemeClr>
                </a:solidFill>
                <a:latin typeface="+mj-lt"/>
              </a:rPr>
              <a:t> des </a:t>
            </a:r>
            <a:r>
              <a:rPr lang="en-GB" sz="2000" dirty="0" err="1">
                <a:solidFill>
                  <a:schemeClr val="tx1">
                    <a:lumMod val="65000"/>
                    <a:lumOff val="35000"/>
                  </a:schemeClr>
                </a:solidFill>
                <a:latin typeface="+mj-lt"/>
              </a:rPr>
              <a:t>noms</a:t>
            </a:r>
            <a:r>
              <a:rPr lang="en-GB" sz="2000" dirty="0">
                <a:solidFill>
                  <a:schemeClr val="tx1">
                    <a:lumMod val="65000"/>
                    <a:lumOff val="35000"/>
                  </a:schemeClr>
                </a:solidFill>
                <a:latin typeface="+mj-lt"/>
              </a:rPr>
              <a:t> </a:t>
            </a:r>
            <a:r>
              <a:rPr lang="en-GB" sz="2000" dirty="0" err="1">
                <a:solidFill>
                  <a:schemeClr val="tx1">
                    <a:lumMod val="65000"/>
                    <a:lumOff val="35000"/>
                  </a:schemeClr>
                </a:solidFill>
                <a:latin typeface="+mj-lt"/>
              </a:rPr>
              <a:t>d'utilisateur</a:t>
            </a:r>
            <a:r>
              <a:rPr lang="en-GB" sz="2000" dirty="0">
                <a:solidFill>
                  <a:schemeClr val="tx1">
                    <a:lumMod val="65000"/>
                    <a:lumOff val="35000"/>
                  </a:schemeClr>
                </a:solidFill>
                <a:latin typeface="+mj-lt"/>
              </a:rPr>
              <a:t> et des mots de passe </a:t>
            </a:r>
            <a:r>
              <a:rPr lang="en-GB" sz="2400" dirty="0">
                <a:solidFill>
                  <a:schemeClr val="tx1">
                    <a:lumMod val="65000"/>
                    <a:lumOff val="35000"/>
                  </a:schemeClr>
                </a:solidFill>
                <a:latin typeface="+mj-lt"/>
              </a:rPr>
              <a:t>avec </a:t>
            </a:r>
            <a:r>
              <a:rPr lang="en-GB" sz="2400" dirty="0" err="1">
                <a:solidFill>
                  <a:schemeClr val="tx1">
                    <a:lumMod val="65000"/>
                    <a:lumOff val="35000"/>
                  </a:schemeClr>
                </a:solidFill>
                <a:latin typeface="+mj-lt"/>
              </a:rPr>
              <a:t>authentification</a:t>
            </a:r>
            <a:r>
              <a:rPr lang="en-GB" sz="2400" dirty="0">
                <a:solidFill>
                  <a:schemeClr val="tx1">
                    <a:lumMod val="65000"/>
                    <a:lumOff val="35000"/>
                  </a:schemeClr>
                </a:solidFill>
                <a:latin typeface="+mj-lt"/>
              </a:rPr>
              <a:t> </a:t>
            </a:r>
          </a:p>
        </p:txBody>
      </p:sp>
      <p:sp>
        <p:nvSpPr>
          <p:cNvPr id="14" name="TextBox 13">
            <a:extLst>
              <a:ext uri="{FF2B5EF4-FFF2-40B4-BE49-F238E27FC236}">
                <a16:creationId xmlns:a16="http://schemas.microsoft.com/office/drawing/2014/main" id="{D83DFBD0-6BFD-461F-8DE5-C5440FDC6171}"/>
              </a:ext>
            </a:extLst>
          </p:cNvPr>
          <p:cNvSpPr txBox="1"/>
          <p:nvPr/>
        </p:nvSpPr>
        <p:spPr>
          <a:xfrm>
            <a:off x="6440884" y="5425171"/>
            <a:ext cx="2537986" cy="1015663"/>
          </a:xfrm>
          <a:prstGeom prst="rect">
            <a:avLst/>
          </a:prstGeom>
          <a:solidFill>
            <a:sysClr val="windowText" lastClr="000000">
              <a:lumMod val="65000"/>
              <a:lumOff val="35000"/>
            </a:sysClr>
          </a:solidFill>
        </p:spPr>
        <p:txBody>
          <a:bodyPr wrap="square" rtlCol="0">
            <a:spAutoFit/>
          </a:bodyPr>
          <a:lstStyle/>
          <a:p>
            <a:pPr lvl="0" algn="ctr" defTabSz="914400">
              <a:defRPr/>
            </a:pPr>
            <a:r>
              <a:rPr lang="en-GB" sz="2000" kern="0" dirty="0" err="1">
                <a:solidFill>
                  <a:prstClr val="white"/>
                </a:solidFill>
                <a:ea typeface="ＭＳ Ｐゴシック" pitchFamily="-107" charset="-128"/>
              </a:rPr>
              <a:t>Besoin</a:t>
            </a:r>
            <a:r>
              <a:rPr lang="en-GB" sz="2000" kern="0" dirty="0">
                <a:solidFill>
                  <a:prstClr val="white"/>
                </a:solidFill>
                <a:ea typeface="ＭＳ Ｐゴシック" pitchFamily="-107" charset="-128"/>
              </a:rPr>
              <a:t> d'un </a:t>
            </a:r>
            <a:r>
              <a:rPr lang="en-GB" sz="2000" kern="0" dirty="0" err="1">
                <a:solidFill>
                  <a:prstClr val="white"/>
                </a:solidFill>
                <a:ea typeface="ＭＳ Ｐゴシック" pitchFamily="-107" charset="-128"/>
              </a:rPr>
              <a:t>logiciel</a:t>
            </a:r>
            <a:r>
              <a:rPr lang="en-GB" sz="2000" kern="0" dirty="0">
                <a:solidFill>
                  <a:prstClr val="white"/>
                </a:solidFill>
                <a:ea typeface="ＭＳ Ｐゴシック" pitchFamily="-107" charset="-128"/>
              </a:rPr>
              <a:t> sur </a:t>
            </a:r>
            <a:r>
              <a:rPr lang="en-GB" sz="2000" kern="0" dirty="0" err="1">
                <a:solidFill>
                  <a:prstClr val="white"/>
                </a:solidFill>
                <a:ea typeface="ＭＳ Ｐゴシック" pitchFamily="-107" charset="-128"/>
              </a:rPr>
              <a:t>mesure</a:t>
            </a:r>
            <a:r>
              <a:rPr lang="en-GB" sz="2000" kern="0" dirty="0">
                <a:solidFill>
                  <a:prstClr val="white"/>
                </a:solidFill>
                <a:ea typeface="ＭＳ Ｐゴシック" pitchFamily="-107" charset="-128"/>
              </a:rPr>
              <a:t> pour </a:t>
            </a:r>
            <a:r>
              <a:rPr lang="en-GB" sz="2000" kern="0" dirty="0" err="1">
                <a:solidFill>
                  <a:prstClr val="white"/>
                </a:solidFill>
                <a:ea typeface="ＭＳ Ｐゴシック" pitchFamily="-107" charset="-128"/>
              </a:rPr>
              <a:t>accéder</a:t>
            </a:r>
            <a:endParaRPr kumimoji="0" lang="en-GB" sz="20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357778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Anonymat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normAutofit lnSpcReduction="10000"/>
          </a:bodyPr>
          <a:lstStyle/>
          <a:p>
            <a:pPr marL="0" indent="0">
              <a:buNone/>
            </a:pPr>
            <a:r>
              <a:rPr lang="en-GB" dirty="0"/>
              <a:t>Il </a:t>
            </a:r>
            <a:r>
              <a:rPr lang="en-GB" dirty="0" err="1"/>
              <a:t>existe</a:t>
            </a:r>
            <a:r>
              <a:rPr lang="en-GB" dirty="0"/>
              <a:t> de </a:t>
            </a:r>
            <a:r>
              <a:rPr lang="en-GB" dirty="0" err="1"/>
              <a:t>nombreuses</a:t>
            </a:r>
            <a:r>
              <a:rPr lang="en-GB" dirty="0"/>
              <a:t> </a:t>
            </a:r>
            <a:r>
              <a:rPr lang="en-GB" dirty="0" err="1"/>
              <a:t>ressources</a:t>
            </a:r>
            <a:r>
              <a:rPr lang="en-GB" dirty="0"/>
              <a:t> </a:t>
            </a:r>
            <a:r>
              <a:rPr lang="en-GB" dirty="0" err="1"/>
              <a:t>en</a:t>
            </a:r>
            <a:r>
              <a:rPr lang="en-GB" dirty="0"/>
              <a:t> matière </a:t>
            </a:r>
            <a:r>
              <a:rPr lang="en-GB" dirty="0" err="1"/>
              <a:t>d'anonymat</a:t>
            </a:r>
            <a:endParaRPr lang="en-GB" dirty="0"/>
          </a:p>
          <a:p>
            <a:pPr marL="0" indent="0">
              <a:buNone/>
            </a:pPr>
            <a:r>
              <a:rPr lang="en-GB" dirty="0" err="1"/>
              <a:t>Pourquoi</a:t>
            </a:r>
            <a:r>
              <a:rPr lang="en-GB" dirty="0"/>
              <a:t> ?</a:t>
            </a:r>
          </a:p>
          <a:p>
            <a:r>
              <a:rPr lang="en-GB" dirty="0" err="1"/>
              <a:t>Certaines</a:t>
            </a:r>
            <a:r>
              <a:rPr lang="en-GB" dirty="0"/>
              <a:t> </a:t>
            </a:r>
            <a:r>
              <a:rPr lang="en-GB" dirty="0" err="1"/>
              <a:t>personnes</a:t>
            </a:r>
            <a:r>
              <a:rPr lang="en-GB" dirty="0"/>
              <a:t> </a:t>
            </a:r>
            <a:r>
              <a:rPr lang="en-GB" dirty="0" err="1"/>
              <a:t>ont</a:t>
            </a:r>
            <a:r>
              <a:rPr lang="en-GB" dirty="0"/>
              <a:t> </a:t>
            </a:r>
            <a:r>
              <a:rPr lang="en-GB" dirty="0" err="1"/>
              <a:t>une</a:t>
            </a:r>
            <a:r>
              <a:rPr lang="en-GB" dirty="0"/>
              <a:t> </a:t>
            </a:r>
            <a:r>
              <a:rPr lang="en-GB" dirty="0" err="1"/>
              <a:t>envie</a:t>
            </a:r>
            <a:r>
              <a:rPr lang="en-GB" dirty="0"/>
              <a:t> de ne pas </a:t>
            </a:r>
            <a:r>
              <a:rPr lang="en-GB" dirty="0" err="1"/>
              <a:t>être</a:t>
            </a:r>
            <a:r>
              <a:rPr lang="en-GB" dirty="0"/>
              <a:t> </a:t>
            </a:r>
            <a:r>
              <a:rPr lang="en-GB" dirty="0" err="1"/>
              <a:t>traçables</a:t>
            </a:r>
            <a:endParaRPr lang="en-GB" dirty="0"/>
          </a:p>
          <a:p>
            <a:pPr lvl="1"/>
            <a:r>
              <a:rPr lang="en-GB" dirty="0" err="1"/>
              <a:t>Ils</a:t>
            </a:r>
            <a:r>
              <a:rPr lang="en-GB" dirty="0"/>
              <a:t> </a:t>
            </a:r>
            <a:r>
              <a:rPr lang="en-GB" dirty="0" err="1"/>
              <a:t>peuvent</a:t>
            </a:r>
            <a:r>
              <a:rPr lang="en-GB" dirty="0"/>
              <a:t> </a:t>
            </a:r>
            <a:r>
              <a:rPr lang="en-GB" dirty="0" err="1"/>
              <a:t>craindre</a:t>
            </a:r>
            <a:r>
              <a:rPr lang="en-GB" dirty="0"/>
              <a:t> des </a:t>
            </a:r>
            <a:r>
              <a:rPr lang="en-GB" dirty="0" err="1"/>
              <a:t>représailles</a:t>
            </a:r>
            <a:r>
              <a:rPr lang="en-GB" dirty="0"/>
              <a:t>/identification</a:t>
            </a:r>
          </a:p>
          <a:p>
            <a:pPr lvl="1"/>
            <a:r>
              <a:rPr lang="en-GB" dirty="0"/>
              <a:t>Peut </a:t>
            </a:r>
            <a:r>
              <a:rPr lang="en-GB" dirty="0" err="1"/>
              <a:t>avoir</a:t>
            </a:r>
            <a:r>
              <a:rPr lang="en-GB" dirty="0"/>
              <a:t> </a:t>
            </a:r>
            <a:r>
              <a:rPr lang="en-GB" dirty="0" err="1"/>
              <a:t>été</a:t>
            </a:r>
            <a:r>
              <a:rPr lang="en-GB" dirty="0"/>
              <a:t> </a:t>
            </a:r>
            <a:r>
              <a:rPr lang="en-GB" dirty="0" err="1"/>
              <a:t>bloqué</a:t>
            </a:r>
            <a:r>
              <a:rPr lang="en-GB" dirty="0"/>
              <a:t> et </a:t>
            </a:r>
            <a:r>
              <a:rPr lang="en-GB" dirty="0" err="1"/>
              <a:t>souhaite</a:t>
            </a:r>
            <a:r>
              <a:rPr lang="en-GB" dirty="0"/>
              <a:t> </a:t>
            </a:r>
            <a:r>
              <a:rPr lang="en-GB" dirty="0" err="1"/>
              <a:t>une</a:t>
            </a:r>
            <a:r>
              <a:rPr lang="en-GB" dirty="0"/>
              <a:t> solution de </a:t>
            </a:r>
            <a:r>
              <a:rPr lang="en-GB" dirty="0" err="1"/>
              <a:t>contournement</a:t>
            </a:r>
            <a:endParaRPr lang="en-GB" dirty="0"/>
          </a:p>
          <a:p>
            <a:pPr lvl="1"/>
            <a:r>
              <a:rPr lang="en-GB" dirty="0" err="1"/>
              <a:t>Ils</a:t>
            </a:r>
            <a:r>
              <a:rPr lang="en-GB" dirty="0"/>
              <a:t> font peut-</a:t>
            </a:r>
            <a:r>
              <a:rPr lang="en-GB" dirty="0" err="1"/>
              <a:t>être</a:t>
            </a:r>
            <a:r>
              <a:rPr lang="en-GB" dirty="0"/>
              <a:t> </a:t>
            </a:r>
            <a:r>
              <a:rPr lang="en-GB" dirty="0" err="1"/>
              <a:t>quelque</a:t>
            </a:r>
            <a:r>
              <a:rPr lang="en-GB" dirty="0"/>
              <a:t> chose </a:t>
            </a:r>
            <a:r>
              <a:rPr lang="en-GB" dirty="0" err="1"/>
              <a:t>d'illégal</a:t>
            </a:r>
            <a:endParaRPr lang="en-GB" dirty="0"/>
          </a:p>
          <a:p>
            <a:pPr marL="0" indent="0" algn="ctr">
              <a:buNone/>
            </a:pPr>
            <a:r>
              <a:rPr lang="en-GB" dirty="0"/>
              <a:t>Applications</a:t>
            </a:r>
          </a:p>
          <a:p>
            <a:pPr marL="0" indent="0" algn="ctr">
              <a:buNone/>
            </a:pPr>
            <a:r>
              <a:rPr lang="en-GB" dirty="0"/>
              <a:t>Proxies et VPN</a:t>
            </a:r>
          </a:p>
          <a:p>
            <a:pPr marL="0" indent="0" algn="ctr">
              <a:buNone/>
            </a:pPr>
            <a:r>
              <a:rPr lang="en-GB" dirty="0" err="1"/>
              <a:t>Navigateurs</a:t>
            </a:r>
            <a:r>
              <a:rPr lang="en-GB" dirty="0"/>
              <a:t> TOR (</a:t>
            </a:r>
            <a:r>
              <a:rPr lang="en-GB" dirty="0" err="1"/>
              <a:t>ou</a:t>
            </a:r>
            <a:r>
              <a:rPr lang="en-GB" dirty="0"/>
              <a:t> </a:t>
            </a:r>
            <a:r>
              <a:rPr lang="en-GB" dirty="0" err="1"/>
              <a:t>similaires</a:t>
            </a:r>
            <a:r>
              <a:rPr lang="en-GB" dirty="0"/>
              <a:t>)</a:t>
            </a:r>
          </a:p>
        </p:txBody>
      </p:sp>
    </p:spTree>
    <p:extLst>
      <p:ext uri="{BB962C8B-B14F-4D97-AF65-F5344CB8AC3E}">
        <p14:creationId xmlns:p14="http://schemas.microsoft.com/office/powerpoint/2010/main" val="315247384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Programmes/sites </a:t>
            </a:r>
            <a:r>
              <a:rPr lang="en-GB" sz="3200" dirty="0" err="1">
                <a:solidFill>
                  <a:schemeClr val="bg1"/>
                </a:solidFill>
                <a:latin typeface="Verdana" charset="0"/>
                <a:cs typeface="Verdana" charset="0"/>
              </a:rPr>
              <a:t>d'anonymat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28725"/>
            <a:ext cx="8642350" cy="5183187"/>
          </a:xfrm>
        </p:spPr>
        <p:txBody>
          <a:bodyPr/>
          <a:lstStyle/>
          <a:p>
            <a:pPr marL="0" indent="0">
              <a:buNone/>
            </a:pPr>
            <a:r>
              <a:rPr lang="en-GB" dirty="0"/>
              <a:t>Programmes </a:t>
            </a:r>
            <a:r>
              <a:rPr lang="en-GB" dirty="0" err="1"/>
              <a:t>d'anonymat</a:t>
            </a:r>
            <a:r>
              <a:rPr lang="en-GB" dirty="0"/>
              <a:t> des </a:t>
            </a:r>
            <a:r>
              <a:rPr lang="en-GB" dirty="0" err="1"/>
              <a:t>navigateurs</a:t>
            </a:r>
            <a:r>
              <a:rPr lang="en-GB" dirty="0"/>
              <a:t> et des </a:t>
            </a:r>
            <a:r>
              <a:rPr lang="en-GB" dirty="0" err="1"/>
              <a:t>courriers</a:t>
            </a:r>
            <a:endParaRPr lang="en-GB" dirty="0"/>
          </a:p>
        </p:txBody>
      </p:sp>
      <p:pic>
        <p:nvPicPr>
          <p:cNvPr id="3074" name="Picture 2" descr="Cotse.Net Privacy Service -- Your Shield from the Internet">
            <a:extLst>
              <a:ext uri="{FF2B5EF4-FFF2-40B4-BE49-F238E27FC236}">
                <a16:creationId xmlns:a16="http://schemas.microsoft.com/office/drawing/2014/main" id="{F7E96203-43A4-4868-AD2D-6D114FFB28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060848"/>
            <a:ext cx="361480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5A017C7-1E96-4874-BCF3-2FAB75FCEA6D}"/>
              </a:ext>
            </a:extLst>
          </p:cNvPr>
          <p:cNvPicPr>
            <a:picLocks noChangeAspect="1"/>
          </p:cNvPicPr>
          <p:nvPr/>
        </p:nvPicPr>
        <p:blipFill>
          <a:blip r:embed="rId4"/>
          <a:stretch>
            <a:fillRect/>
          </a:stretch>
        </p:blipFill>
        <p:spPr>
          <a:xfrm>
            <a:off x="588962" y="3435846"/>
            <a:ext cx="3727597" cy="1010593"/>
          </a:xfrm>
          <a:prstGeom prst="rect">
            <a:avLst/>
          </a:prstGeom>
        </p:spPr>
      </p:pic>
      <p:pic>
        <p:nvPicPr>
          <p:cNvPr id="3076" name="Picture 4" descr="✉ Guerrilla Mail - Disposable Temporary E-Mail Address">
            <a:extLst>
              <a:ext uri="{FF2B5EF4-FFF2-40B4-BE49-F238E27FC236}">
                <a16:creationId xmlns:a16="http://schemas.microsoft.com/office/drawing/2014/main" id="{DC4ECA6C-0E16-4516-8454-30289A5221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4977208"/>
            <a:ext cx="476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024D3487-1EF9-46E7-8F5E-B7F041CF3E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168" y="2060848"/>
            <a:ext cx="1624491" cy="162449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127333C-6917-4201-8AE3-CACAC50F247D}"/>
              </a:ext>
            </a:extLst>
          </p:cNvPr>
          <p:cNvPicPr>
            <a:picLocks noChangeAspect="1"/>
          </p:cNvPicPr>
          <p:nvPr/>
        </p:nvPicPr>
        <p:blipFill>
          <a:blip r:embed="rId7"/>
          <a:stretch>
            <a:fillRect/>
          </a:stretch>
        </p:blipFill>
        <p:spPr>
          <a:xfrm>
            <a:off x="5705215" y="4116146"/>
            <a:ext cx="2907185" cy="1010593"/>
          </a:xfrm>
          <a:prstGeom prst="rect">
            <a:avLst/>
          </a:prstGeom>
        </p:spPr>
      </p:pic>
    </p:spTree>
    <p:extLst>
      <p:ext uri="{BB962C8B-B14F-4D97-AF65-F5344CB8AC3E}">
        <p14:creationId xmlns:p14="http://schemas.microsoft.com/office/powerpoint/2010/main" val="177824166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Proxy v VPN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41498"/>
            <a:ext cx="8642350" cy="3032197"/>
          </a:xfrm>
        </p:spPr>
        <p:txBody>
          <a:bodyPr>
            <a:normAutofit fontScale="47500" lnSpcReduction="20000"/>
          </a:bodyPr>
          <a:lstStyle/>
          <a:p>
            <a:pPr marL="0" indent="0">
              <a:buNone/>
            </a:pPr>
            <a:r>
              <a:rPr lang="en-GB" sz="5900" dirty="0"/>
              <a:t>Le proxy agit </a:t>
            </a:r>
            <a:r>
              <a:rPr lang="en-GB" sz="5900" dirty="0" err="1"/>
              <a:t>comme</a:t>
            </a:r>
            <a:r>
              <a:rPr lang="en-GB" sz="5900" dirty="0"/>
              <a:t> </a:t>
            </a:r>
            <a:r>
              <a:rPr lang="en-GB" sz="5900" dirty="0" err="1"/>
              <a:t>une</a:t>
            </a:r>
            <a:r>
              <a:rPr lang="en-GB" sz="5900" dirty="0"/>
              <a:t> "</a:t>
            </a:r>
            <a:r>
              <a:rPr lang="en-GB" sz="5900" dirty="0" err="1"/>
              <a:t>passerelle</a:t>
            </a:r>
            <a:r>
              <a:rPr lang="en-GB" sz="5900" dirty="0"/>
              <a:t>" </a:t>
            </a:r>
            <a:r>
              <a:rPr lang="en-GB" sz="5900" dirty="0" err="1"/>
              <a:t>vers</a:t>
            </a:r>
            <a:r>
              <a:rPr lang="en-GB" sz="5900" dirty="0"/>
              <a:t> </a:t>
            </a:r>
            <a:r>
              <a:rPr lang="en-GB" sz="5900" dirty="0" err="1"/>
              <a:t>une</a:t>
            </a:r>
            <a:r>
              <a:rPr lang="en-GB" sz="5900" dirty="0"/>
              <a:t> </a:t>
            </a:r>
            <a:r>
              <a:rPr lang="en-GB" sz="5900" dirty="0" err="1"/>
              <a:t>ressource</a:t>
            </a:r>
            <a:r>
              <a:rPr lang="en-GB" sz="5900" dirty="0"/>
              <a:t> basée sur le web</a:t>
            </a:r>
          </a:p>
          <a:p>
            <a:pPr marL="0" indent="0">
              <a:buNone/>
            </a:pPr>
            <a:endParaRPr lang="en-GB" dirty="0"/>
          </a:p>
          <a:p>
            <a:pPr marL="0" indent="0">
              <a:buNone/>
            </a:pPr>
            <a:endParaRPr lang="en-GB" dirty="0"/>
          </a:p>
          <a:p>
            <a:pPr marL="0" indent="0">
              <a:buNone/>
            </a:pPr>
            <a:endParaRPr lang="en-GB" sz="4300" dirty="0"/>
          </a:p>
          <a:p>
            <a:pPr marL="0" indent="0">
              <a:buNone/>
            </a:pPr>
            <a:endParaRPr lang="en-GB" sz="4300" dirty="0"/>
          </a:p>
          <a:p>
            <a:pPr marL="0" indent="0">
              <a:buNone/>
            </a:pPr>
            <a:endParaRPr lang="en-GB" sz="4300" dirty="0"/>
          </a:p>
          <a:p>
            <a:pPr marL="0" indent="0">
              <a:buNone/>
            </a:pPr>
            <a:r>
              <a:rPr lang="en-GB" sz="6000" dirty="0"/>
              <a:t>Le VPN </a:t>
            </a:r>
            <a:r>
              <a:rPr lang="en-GB" sz="6000" dirty="0" err="1"/>
              <a:t>crée</a:t>
            </a:r>
            <a:r>
              <a:rPr lang="en-GB" sz="6000" dirty="0"/>
              <a:t> un tunnel </a:t>
            </a:r>
            <a:r>
              <a:rPr lang="en-GB" sz="6000" dirty="0" err="1"/>
              <a:t>sécurisé</a:t>
            </a:r>
            <a:r>
              <a:rPr lang="en-GB" sz="6000" dirty="0"/>
              <a:t> pour </a:t>
            </a:r>
            <a:r>
              <a:rPr lang="en-GB" sz="6000" dirty="0" err="1"/>
              <a:t>toutes</a:t>
            </a:r>
            <a:r>
              <a:rPr lang="en-GB" sz="6000" dirty="0"/>
              <a:t> les communications</a:t>
            </a:r>
          </a:p>
        </p:txBody>
      </p:sp>
      <p:pic>
        <p:nvPicPr>
          <p:cNvPr id="7170" name="Picture 2">
            <a:extLst>
              <a:ext uri="{FF2B5EF4-FFF2-40B4-BE49-F238E27FC236}">
                <a16:creationId xmlns:a16="http://schemas.microsoft.com/office/drawing/2014/main" id="{F2EA4D9F-A952-472A-8C5A-E58B965FDE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523" b="17523"/>
          <a:stretch/>
        </p:blipFill>
        <p:spPr bwMode="auto">
          <a:xfrm>
            <a:off x="1904093" y="1717443"/>
            <a:ext cx="5090716" cy="167529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6E919026-FAC7-464A-AFF7-9F7857EB6A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0649" y="4173695"/>
            <a:ext cx="4217604" cy="210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46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VPN</a:t>
            </a:r>
            <a:endParaRPr lang="en-GB" sz="2000" dirty="0">
              <a:solidFill>
                <a:schemeClr val="bg1"/>
              </a:solidFill>
              <a:latin typeface="Verdana" charset="0"/>
              <a:cs typeface="Verdana" charset="0"/>
            </a:endParaRPr>
          </a:p>
        </p:txBody>
      </p:sp>
      <p:pic>
        <p:nvPicPr>
          <p:cNvPr id="13" name="Content Placeholder 3">
            <a:extLst>
              <a:ext uri="{FF2B5EF4-FFF2-40B4-BE49-F238E27FC236}">
                <a16:creationId xmlns:a16="http://schemas.microsoft.com/office/drawing/2014/main" id="{EA317309-7F04-4CD4-9BA2-25F0CCF40322}"/>
              </a:ext>
            </a:extLst>
          </p:cNvPr>
          <p:cNvPicPr>
            <a:picLocks noGrp="1" noChangeAspect="1"/>
          </p:cNvPicPr>
          <p:nvPr>
            <p:ph idx="4294967295"/>
          </p:nvPr>
        </p:nvPicPr>
        <p:blipFill>
          <a:blip r:embed="rId3"/>
          <a:stretch>
            <a:fillRect/>
          </a:stretch>
        </p:blipFill>
        <p:spPr>
          <a:xfrm>
            <a:off x="345511" y="1625522"/>
            <a:ext cx="4068763" cy="1081088"/>
          </a:xfrm>
          <a:prstGeom prst="rect">
            <a:avLst/>
          </a:prstGeom>
        </p:spPr>
      </p:pic>
      <p:pic>
        <p:nvPicPr>
          <p:cNvPr id="14" name="Picture 13">
            <a:extLst>
              <a:ext uri="{FF2B5EF4-FFF2-40B4-BE49-F238E27FC236}">
                <a16:creationId xmlns:a16="http://schemas.microsoft.com/office/drawing/2014/main" id="{00BA7087-3F63-4ABD-B9E3-EFDC2C03CAC4}"/>
              </a:ext>
            </a:extLst>
          </p:cNvPr>
          <p:cNvPicPr>
            <a:picLocks noChangeAspect="1"/>
          </p:cNvPicPr>
          <p:nvPr/>
        </p:nvPicPr>
        <p:blipFill>
          <a:blip r:embed="rId4"/>
          <a:stretch>
            <a:fillRect/>
          </a:stretch>
        </p:blipFill>
        <p:spPr>
          <a:xfrm>
            <a:off x="5520022" y="1404422"/>
            <a:ext cx="2731168" cy="2549923"/>
          </a:xfrm>
          <a:prstGeom prst="rect">
            <a:avLst/>
          </a:prstGeom>
          <a:ln>
            <a:solidFill>
              <a:srgbClr val="0070C0"/>
            </a:solidFill>
          </a:ln>
        </p:spPr>
      </p:pic>
      <p:pic>
        <p:nvPicPr>
          <p:cNvPr id="15" name="Picture 14">
            <a:extLst>
              <a:ext uri="{FF2B5EF4-FFF2-40B4-BE49-F238E27FC236}">
                <a16:creationId xmlns:a16="http://schemas.microsoft.com/office/drawing/2014/main" id="{CA7E583D-8A59-40E9-A5DC-FD2B869DD462}"/>
              </a:ext>
            </a:extLst>
          </p:cNvPr>
          <p:cNvPicPr>
            <a:picLocks noChangeAspect="1"/>
          </p:cNvPicPr>
          <p:nvPr/>
        </p:nvPicPr>
        <p:blipFill>
          <a:blip r:embed="rId5"/>
          <a:stretch>
            <a:fillRect/>
          </a:stretch>
        </p:blipFill>
        <p:spPr>
          <a:xfrm>
            <a:off x="336122" y="2956519"/>
            <a:ext cx="3594013" cy="1417357"/>
          </a:xfrm>
          <a:prstGeom prst="rect">
            <a:avLst/>
          </a:prstGeom>
        </p:spPr>
      </p:pic>
      <p:pic>
        <p:nvPicPr>
          <p:cNvPr id="16" name="Picture 15">
            <a:extLst>
              <a:ext uri="{FF2B5EF4-FFF2-40B4-BE49-F238E27FC236}">
                <a16:creationId xmlns:a16="http://schemas.microsoft.com/office/drawing/2014/main" id="{A39FF8DC-986E-40B3-B473-A3C53741735C}"/>
              </a:ext>
            </a:extLst>
          </p:cNvPr>
          <p:cNvPicPr>
            <a:picLocks noChangeAspect="1"/>
          </p:cNvPicPr>
          <p:nvPr/>
        </p:nvPicPr>
        <p:blipFill>
          <a:blip r:embed="rId6"/>
          <a:stretch>
            <a:fillRect/>
          </a:stretch>
        </p:blipFill>
        <p:spPr>
          <a:xfrm>
            <a:off x="345511" y="4670950"/>
            <a:ext cx="4021337" cy="1417357"/>
          </a:xfrm>
          <a:prstGeom prst="rect">
            <a:avLst/>
          </a:prstGeom>
        </p:spPr>
      </p:pic>
      <p:pic>
        <p:nvPicPr>
          <p:cNvPr id="17" name="Picture 2" descr="https://cdn.mos.cms.futurecdn.net/foLVF7SWCiPHASSPEd28Bn.png">
            <a:extLst>
              <a:ext uri="{FF2B5EF4-FFF2-40B4-BE49-F238E27FC236}">
                <a16:creationId xmlns:a16="http://schemas.microsoft.com/office/drawing/2014/main" id="{D06B8E0D-8659-4365-A371-BFD3D2A8269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80606" y="4077072"/>
            <a:ext cx="3810000" cy="2549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048555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Green Tick Vector Images (over 6,000)">
            <a:extLst>
              <a:ext uri="{FF2B5EF4-FFF2-40B4-BE49-F238E27FC236}">
                <a16:creationId xmlns:a16="http://schemas.microsoft.com/office/drawing/2014/main" id="{00D6AE92-0249-4556-8FDA-3E486E22BEF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944836" y="2217275"/>
            <a:ext cx="754956" cy="5760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VPN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06375" y="1212959"/>
            <a:ext cx="2393950" cy="5183187"/>
          </a:xfrm>
        </p:spPr>
        <p:txBody>
          <a:bodyPr/>
          <a:lstStyle/>
          <a:p>
            <a:pPr marL="0" indent="0">
              <a:buNone/>
            </a:pPr>
            <a:r>
              <a:rPr lang="en-GB" sz="3200" dirty="0" err="1"/>
              <a:t>Légal</a:t>
            </a:r>
            <a:endParaRPr lang="en-GB" sz="3200" dirty="0"/>
          </a:p>
          <a:p>
            <a:pPr marL="0" indent="0">
              <a:buNone/>
            </a:pPr>
            <a:r>
              <a:rPr lang="en-GB" sz="3200" dirty="0"/>
              <a:t>Secure </a:t>
            </a:r>
          </a:p>
          <a:p>
            <a:pPr marL="0" indent="0">
              <a:buNone/>
            </a:pPr>
            <a:r>
              <a:rPr lang="en-GB" sz="3200" dirty="0"/>
              <a:t>Locations</a:t>
            </a:r>
          </a:p>
          <a:p>
            <a:pPr marL="0" indent="0">
              <a:buNone/>
            </a:pPr>
            <a:r>
              <a:rPr lang="en-GB" sz="3200" dirty="0"/>
              <a:t>Vitesse </a:t>
            </a:r>
          </a:p>
          <a:p>
            <a:pPr marL="0" indent="0">
              <a:buNone/>
            </a:pPr>
            <a:endParaRPr lang="en-GB" dirty="0"/>
          </a:p>
        </p:txBody>
      </p:sp>
      <p:pic>
        <p:nvPicPr>
          <p:cNvPr id="8" name="Picture 7">
            <a:extLst>
              <a:ext uri="{FF2B5EF4-FFF2-40B4-BE49-F238E27FC236}">
                <a16:creationId xmlns:a16="http://schemas.microsoft.com/office/drawing/2014/main" id="{63F62B37-06CB-4F62-9D37-AE298FB50A35}"/>
              </a:ext>
            </a:extLst>
          </p:cNvPr>
          <p:cNvPicPr>
            <a:picLocks noChangeAspect="1"/>
          </p:cNvPicPr>
          <p:nvPr/>
        </p:nvPicPr>
        <p:blipFill>
          <a:blip r:embed="rId4"/>
          <a:stretch>
            <a:fillRect/>
          </a:stretch>
        </p:blipFill>
        <p:spPr>
          <a:xfrm>
            <a:off x="6918134" y="2636912"/>
            <a:ext cx="2111020" cy="2627337"/>
          </a:xfrm>
          <a:prstGeom prst="rect">
            <a:avLst/>
          </a:prstGeom>
        </p:spPr>
      </p:pic>
      <p:pic>
        <p:nvPicPr>
          <p:cNvPr id="4" name="Picture 3">
            <a:extLst>
              <a:ext uri="{FF2B5EF4-FFF2-40B4-BE49-F238E27FC236}">
                <a16:creationId xmlns:a16="http://schemas.microsoft.com/office/drawing/2014/main" id="{11A946A2-7941-4287-AA8D-5E78E1136FCE}"/>
              </a:ext>
            </a:extLst>
          </p:cNvPr>
          <p:cNvPicPr>
            <a:picLocks noChangeAspect="1"/>
          </p:cNvPicPr>
          <p:nvPr/>
        </p:nvPicPr>
        <p:blipFill>
          <a:blip r:embed="rId5"/>
          <a:stretch>
            <a:fillRect/>
          </a:stretch>
        </p:blipFill>
        <p:spPr>
          <a:xfrm>
            <a:off x="2645070" y="1212959"/>
            <a:ext cx="4136390" cy="5183334"/>
          </a:xfrm>
          <a:prstGeom prst="rect">
            <a:avLst/>
          </a:prstGeom>
          <a:ln>
            <a:solidFill>
              <a:schemeClr val="accent1"/>
            </a:solidFill>
          </a:ln>
        </p:spPr>
      </p:pic>
      <p:pic>
        <p:nvPicPr>
          <p:cNvPr id="13" name="Picture 2" descr="Green Tick Vector Images (over 6,000)">
            <a:extLst>
              <a:ext uri="{FF2B5EF4-FFF2-40B4-BE49-F238E27FC236}">
                <a16:creationId xmlns:a16="http://schemas.microsoft.com/office/drawing/2014/main" id="{29930C5C-E7EA-4C19-8D84-7A91AF11DDE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735544" y="1052513"/>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Green Tick Vector Images (over 6,000)">
            <a:extLst>
              <a:ext uri="{FF2B5EF4-FFF2-40B4-BE49-F238E27FC236}">
                <a16:creationId xmlns:a16="http://schemas.microsoft.com/office/drawing/2014/main" id="{D4AFD45E-9B89-402F-BEA9-37DD66AA2BD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735544" y="1628577"/>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ed Cross Clipart | i2Clipart - Royalty Free Public Domain Clipart">
            <a:extLst>
              <a:ext uri="{FF2B5EF4-FFF2-40B4-BE49-F238E27FC236}">
                <a16:creationId xmlns:a16="http://schemas.microsoft.com/office/drawing/2014/main" id="{112481BF-CE70-4EEE-B289-CE2E657D09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5696" y="2952453"/>
            <a:ext cx="541528" cy="465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91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4821887-4EE6-4284-83CE-6883486000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3865" y="2864236"/>
            <a:ext cx="2116764" cy="1650462"/>
          </a:xfrm>
          <a:prstGeom prst="rect">
            <a:avLst/>
          </a:prstGeom>
          <a:noFill/>
          <a:ln w="9525">
            <a:no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Alimentation </a:t>
            </a:r>
            <a:r>
              <a:rPr lang="en-GB" sz="3200" dirty="0" err="1">
                <a:solidFill>
                  <a:schemeClr val="bg1"/>
                </a:solidFill>
                <a:latin typeface="Verdana" charset="0"/>
                <a:cs typeface="Verdana" charset="0"/>
              </a:rPr>
              <a:t>électrique</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2" descr="http://upload.wikimedia.org/wikipedia/commons/thumb/6/62/PSU-Open1.jpg/1024px-PSU-Open1.jpg">
            <a:extLst>
              <a:ext uri="{FF2B5EF4-FFF2-40B4-BE49-F238E27FC236}">
                <a16:creationId xmlns:a16="http://schemas.microsoft.com/office/drawing/2014/main" id="{B9D23691-1A29-418C-A34B-FEC9082ADC8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72493" y="1270001"/>
            <a:ext cx="1841767" cy="1696080"/>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pic>
        <p:nvPicPr>
          <p:cNvPr id="1026" name="Picture 2" descr="Amazon.com: Samsung EB-BG530CBU EB-BG530CBZ Replacement Battery ...">
            <a:extLst>
              <a:ext uri="{FF2B5EF4-FFF2-40B4-BE49-F238E27FC236}">
                <a16:creationId xmlns:a16="http://schemas.microsoft.com/office/drawing/2014/main" id="{6C46D78C-4490-41BF-B2E3-B5AC4514A2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3626" y="4342847"/>
            <a:ext cx="1355185" cy="12366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orcy 41-1294: 41-1294 Replacement Cordless Phone Battery | Dorcy">
            <a:extLst>
              <a:ext uri="{FF2B5EF4-FFF2-40B4-BE49-F238E27FC236}">
                <a16:creationId xmlns:a16="http://schemas.microsoft.com/office/drawing/2014/main" id="{BAE7977C-854C-496C-BD8C-6958853305A3}"/>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263" t="20236" r="8000" b="19657"/>
          <a:stretch/>
        </p:blipFill>
        <p:spPr bwMode="auto">
          <a:xfrm>
            <a:off x="7588811" y="5450595"/>
            <a:ext cx="1355185" cy="928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1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Le Web invisible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normAutofit lnSpcReduction="10000"/>
          </a:bodyPr>
          <a:lstStyle/>
          <a:p>
            <a:pPr marL="0" indent="0">
              <a:buNone/>
            </a:pPr>
            <a:r>
              <a:rPr lang="en-GB" dirty="0" err="1"/>
              <a:t>Histoire</a:t>
            </a:r>
            <a:r>
              <a:rPr lang="en-GB" dirty="0"/>
              <a:t> </a:t>
            </a:r>
            <a:r>
              <a:rPr lang="en-GB" dirty="0" err="1"/>
              <a:t>en</a:t>
            </a:r>
            <a:r>
              <a:rPr lang="en-GB" dirty="0"/>
              <a:t> </a:t>
            </a:r>
            <a:r>
              <a:rPr lang="en-GB" dirty="0" err="1"/>
              <a:t>bref</a:t>
            </a:r>
            <a:endParaRPr lang="en-GB" dirty="0"/>
          </a:p>
          <a:p>
            <a:pPr marL="0" indent="0">
              <a:buNone/>
            </a:pPr>
            <a:r>
              <a:rPr lang="en-GB" dirty="0"/>
              <a:t>2000 - </a:t>
            </a:r>
            <a:r>
              <a:rPr lang="en-GB" dirty="0" err="1"/>
              <a:t>Libération</a:t>
            </a:r>
            <a:r>
              <a:rPr lang="en-GB" dirty="0"/>
              <a:t> de Freenet</a:t>
            </a:r>
          </a:p>
          <a:p>
            <a:pPr marL="0" indent="0">
              <a:buNone/>
            </a:pPr>
            <a:r>
              <a:rPr lang="en-GB" dirty="0"/>
              <a:t>2002 - La marine </a:t>
            </a:r>
            <a:r>
              <a:rPr lang="en-GB" dirty="0" err="1"/>
              <a:t>américaine</a:t>
            </a:r>
            <a:r>
              <a:rPr lang="en-GB" dirty="0"/>
              <a:t> </a:t>
            </a:r>
            <a:r>
              <a:rPr lang="en-GB" dirty="0" err="1"/>
              <a:t>publie</a:t>
            </a:r>
            <a:r>
              <a:rPr lang="en-GB" dirty="0"/>
              <a:t> son </a:t>
            </a:r>
            <a:r>
              <a:rPr lang="en-GB" dirty="0" err="1"/>
              <a:t>mandat</a:t>
            </a:r>
            <a:endParaRPr lang="en-GB" dirty="0"/>
          </a:p>
          <a:p>
            <a:pPr marL="0" indent="0">
              <a:buNone/>
            </a:pPr>
            <a:r>
              <a:rPr lang="en-GB" dirty="0"/>
              <a:t>2009 - Satoshi Nakamoto </a:t>
            </a:r>
            <a:r>
              <a:rPr lang="en-GB" dirty="0" err="1"/>
              <a:t>exploite</a:t>
            </a:r>
            <a:r>
              <a:rPr lang="en-GB" dirty="0"/>
              <a:t> la première mine de bitcoin</a:t>
            </a:r>
          </a:p>
          <a:p>
            <a:pPr marL="0" indent="0">
              <a:buNone/>
            </a:pPr>
            <a:r>
              <a:rPr lang="en-GB" dirty="0"/>
              <a:t>(mars 2009 = 0,003 $ - 17 </a:t>
            </a:r>
            <a:r>
              <a:rPr lang="en-GB" dirty="0" err="1"/>
              <a:t>décembre</a:t>
            </a:r>
            <a:r>
              <a:rPr lang="en-GB" dirty="0"/>
              <a:t> 2017 = 19 783 $)</a:t>
            </a:r>
          </a:p>
          <a:p>
            <a:pPr marL="0" indent="0">
              <a:buNone/>
            </a:pPr>
            <a:r>
              <a:rPr lang="en-GB" dirty="0"/>
              <a:t>2011 - Début de la route de la </a:t>
            </a:r>
            <a:r>
              <a:rPr lang="en-GB" dirty="0" err="1"/>
              <a:t>soie</a:t>
            </a:r>
            <a:endParaRPr lang="en-GB" dirty="0"/>
          </a:p>
          <a:p>
            <a:pPr marL="0" indent="0">
              <a:buNone/>
            </a:pPr>
            <a:r>
              <a:rPr lang="en-GB" dirty="0"/>
              <a:t>2013 - Le FBI </a:t>
            </a:r>
            <a:r>
              <a:rPr lang="en-GB" dirty="0" err="1"/>
              <a:t>arrête</a:t>
            </a:r>
            <a:r>
              <a:rPr lang="en-GB" dirty="0"/>
              <a:t> le </a:t>
            </a:r>
            <a:r>
              <a:rPr lang="en-GB" dirty="0" err="1"/>
              <a:t>redoutable</a:t>
            </a:r>
            <a:r>
              <a:rPr lang="en-GB" dirty="0"/>
              <a:t> pirate Roberts (Ross Ulbricht) - propriétaire de Silk Road</a:t>
            </a:r>
          </a:p>
          <a:p>
            <a:pPr marL="0" indent="0">
              <a:buNone/>
            </a:pPr>
            <a:r>
              <a:rPr lang="en-GB" dirty="0"/>
              <a:t>2019 - Les </a:t>
            </a:r>
            <a:r>
              <a:rPr lang="en-GB" dirty="0" err="1"/>
              <a:t>chiffres</a:t>
            </a:r>
            <a:r>
              <a:rPr lang="en-GB" dirty="0"/>
              <a:t> </a:t>
            </a:r>
            <a:r>
              <a:rPr lang="en-GB" dirty="0" err="1"/>
              <a:t>suggèrent</a:t>
            </a:r>
            <a:r>
              <a:rPr lang="en-GB" dirty="0"/>
              <a:t> des </a:t>
            </a:r>
            <a:r>
              <a:rPr lang="en-GB" dirty="0" err="1"/>
              <a:t>échanges</a:t>
            </a:r>
            <a:r>
              <a:rPr lang="en-GB" dirty="0"/>
              <a:t> d'un milliard de dollars</a:t>
            </a:r>
          </a:p>
        </p:txBody>
      </p:sp>
    </p:spTree>
    <p:extLst>
      <p:ext uri="{BB962C8B-B14F-4D97-AF65-F5344CB8AC3E}">
        <p14:creationId xmlns:p14="http://schemas.microsoft.com/office/powerpoint/2010/main" val="383296790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TOR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9682" y="1132544"/>
            <a:ext cx="5122863" cy="5183187"/>
          </a:xfrm>
        </p:spPr>
        <p:txBody>
          <a:bodyPr>
            <a:normAutofit/>
          </a:bodyPr>
          <a:lstStyle/>
          <a:p>
            <a:pPr marL="0" indent="0">
              <a:buNone/>
            </a:pPr>
            <a:r>
              <a:rPr lang="en-GB" dirty="0"/>
              <a:t>TOR - Le </a:t>
            </a:r>
            <a:r>
              <a:rPr lang="en-GB" dirty="0" err="1"/>
              <a:t>routeur</a:t>
            </a:r>
            <a:r>
              <a:rPr lang="en-GB" dirty="0"/>
              <a:t> </a:t>
            </a:r>
            <a:r>
              <a:rPr lang="en-GB" dirty="0" err="1"/>
              <a:t>d'oignons</a:t>
            </a:r>
            <a:endParaRPr lang="en-GB" dirty="0"/>
          </a:p>
          <a:p>
            <a:r>
              <a:rPr lang="en-GB" dirty="0"/>
              <a:t>c.65.000 URL </a:t>
            </a:r>
            <a:r>
              <a:rPr lang="en-GB" dirty="0" err="1"/>
              <a:t>uniques</a:t>
            </a:r>
            <a:endParaRPr lang="en-GB" dirty="0"/>
          </a:p>
          <a:p>
            <a:pPr marL="457200" lvl="1" indent="0">
              <a:buNone/>
            </a:pPr>
            <a:r>
              <a:rPr lang="en-GB" dirty="0" err="1"/>
              <a:t>Terminer</a:t>
            </a:r>
            <a:r>
              <a:rPr lang="en-GB" dirty="0"/>
              <a:t> par "</a:t>
            </a:r>
            <a:r>
              <a:rPr lang="en-GB" dirty="0" err="1"/>
              <a:t>oignon</a:t>
            </a:r>
            <a:r>
              <a:rPr lang="en-GB" dirty="0"/>
              <a:t>".</a:t>
            </a:r>
          </a:p>
          <a:p>
            <a:r>
              <a:rPr lang="en-GB" dirty="0"/>
              <a:t>Beaucoup </a:t>
            </a:r>
            <a:r>
              <a:rPr lang="en-GB" dirty="0" err="1"/>
              <a:t>sont</a:t>
            </a:r>
            <a:r>
              <a:rPr lang="en-GB" dirty="0"/>
              <a:t> </a:t>
            </a:r>
            <a:r>
              <a:rPr lang="en-GB" dirty="0" err="1"/>
              <a:t>légales</a:t>
            </a:r>
            <a:r>
              <a:rPr lang="en-GB" dirty="0"/>
              <a:t> - beaucoup ne le </a:t>
            </a:r>
            <a:r>
              <a:rPr lang="en-GB" dirty="0" err="1"/>
              <a:t>sont</a:t>
            </a:r>
            <a:r>
              <a:rPr lang="en-GB" dirty="0"/>
              <a:t> pas !</a:t>
            </a:r>
          </a:p>
          <a:p>
            <a:pPr lvl="1"/>
            <a:r>
              <a:rPr lang="en-GB" dirty="0"/>
              <a:t>Vie </a:t>
            </a:r>
            <a:r>
              <a:rPr lang="en-GB" dirty="0" err="1"/>
              <a:t>privée</a:t>
            </a:r>
            <a:r>
              <a:rPr lang="en-GB" dirty="0"/>
              <a:t> et protection</a:t>
            </a:r>
          </a:p>
          <a:p>
            <a:pPr lvl="1"/>
            <a:r>
              <a:rPr lang="en-GB" dirty="0"/>
              <a:t>Les </a:t>
            </a:r>
            <a:r>
              <a:rPr lang="en-GB" dirty="0" err="1"/>
              <a:t>marchés</a:t>
            </a:r>
            <a:r>
              <a:rPr lang="en-GB" dirty="0"/>
              <a:t> souterrains</a:t>
            </a:r>
          </a:p>
          <a:p>
            <a:pPr lvl="1"/>
            <a:r>
              <a:rPr lang="en-GB" dirty="0"/>
              <a:t>Drogues, </a:t>
            </a:r>
            <a:r>
              <a:rPr lang="en-GB" dirty="0" err="1"/>
              <a:t>armes</a:t>
            </a:r>
            <a:r>
              <a:rPr lang="en-GB" dirty="0"/>
              <a:t>, services, </a:t>
            </a:r>
            <a:r>
              <a:rPr lang="en-GB" dirty="0" err="1"/>
              <a:t>identités</a:t>
            </a:r>
            <a:r>
              <a:rPr lang="en-GB" dirty="0"/>
              <a:t> </a:t>
            </a:r>
            <a:r>
              <a:rPr lang="en-GB" dirty="0" err="1"/>
              <a:t>volées</a:t>
            </a:r>
            <a:r>
              <a:rPr lang="en-GB" dirty="0"/>
              <a:t>, </a:t>
            </a:r>
            <a:r>
              <a:rPr lang="en-GB" dirty="0" err="1"/>
              <a:t>pornographie</a:t>
            </a:r>
            <a:r>
              <a:rPr lang="en-GB" dirty="0"/>
              <a:t>, </a:t>
            </a:r>
            <a:r>
              <a:rPr lang="en-GB" dirty="0" err="1"/>
              <a:t>pédophilie</a:t>
            </a:r>
            <a:endParaRPr lang="en-GB" dirty="0"/>
          </a:p>
          <a:p>
            <a:pPr lvl="1"/>
            <a:r>
              <a:rPr lang="en-GB" dirty="0" err="1"/>
              <a:t>Cryptocurrences</a:t>
            </a:r>
            <a:endParaRPr lang="en-GB" dirty="0"/>
          </a:p>
          <a:p>
            <a:pPr marL="0" indent="0">
              <a:buNone/>
            </a:pPr>
            <a:endParaRPr lang="en-GB" dirty="0"/>
          </a:p>
        </p:txBody>
      </p:sp>
      <p:pic>
        <p:nvPicPr>
          <p:cNvPr id="4" name="Picture 3">
            <a:extLst>
              <a:ext uri="{FF2B5EF4-FFF2-40B4-BE49-F238E27FC236}">
                <a16:creationId xmlns:a16="http://schemas.microsoft.com/office/drawing/2014/main" id="{597E027B-9DE6-464F-830B-65025EBA9A38}"/>
              </a:ext>
            </a:extLst>
          </p:cNvPr>
          <p:cNvPicPr>
            <a:picLocks noChangeAspect="1"/>
          </p:cNvPicPr>
          <p:nvPr/>
        </p:nvPicPr>
        <p:blipFill>
          <a:blip r:embed="rId3"/>
          <a:stretch>
            <a:fillRect/>
          </a:stretch>
        </p:blipFill>
        <p:spPr>
          <a:xfrm>
            <a:off x="5625405" y="1234565"/>
            <a:ext cx="3267075" cy="2124075"/>
          </a:xfrm>
          <a:prstGeom prst="rect">
            <a:avLst/>
          </a:prstGeom>
        </p:spPr>
      </p:pic>
      <p:sp>
        <p:nvSpPr>
          <p:cNvPr id="3" name="TextBox 2">
            <a:extLst>
              <a:ext uri="{FF2B5EF4-FFF2-40B4-BE49-F238E27FC236}">
                <a16:creationId xmlns:a16="http://schemas.microsoft.com/office/drawing/2014/main" id="{5054C482-E81C-45DF-874B-DBF4E2652E16}"/>
              </a:ext>
            </a:extLst>
          </p:cNvPr>
          <p:cNvSpPr txBox="1"/>
          <p:nvPr/>
        </p:nvSpPr>
        <p:spPr>
          <a:xfrm>
            <a:off x="5876925" y="3361688"/>
            <a:ext cx="3267075" cy="276999"/>
          </a:xfrm>
          <a:prstGeom prst="rect">
            <a:avLst/>
          </a:prstGeom>
          <a:noFill/>
        </p:spPr>
        <p:txBody>
          <a:bodyPr wrap="square" rtlCol="0">
            <a:spAutoFit/>
          </a:bodyPr>
          <a:lstStyle/>
          <a:p>
            <a:r>
              <a:rPr lang="en-GB" sz="1200" dirty="0"/>
              <a:t>Truth about the Dark Web – Kumar &amp; Rosenbach</a:t>
            </a:r>
          </a:p>
        </p:txBody>
      </p:sp>
      <p:pic>
        <p:nvPicPr>
          <p:cNvPr id="5" name="Picture 4">
            <a:extLst>
              <a:ext uri="{FF2B5EF4-FFF2-40B4-BE49-F238E27FC236}">
                <a16:creationId xmlns:a16="http://schemas.microsoft.com/office/drawing/2014/main" id="{4E3A65F2-DC9A-4D55-B30A-D466645BFCA3}"/>
              </a:ext>
            </a:extLst>
          </p:cNvPr>
          <p:cNvPicPr>
            <a:picLocks noChangeAspect="1"/>
          </p:cNvPicPr>
          <p:nvPr/>
        </p:nvPicPr>
        <p:blipFill>
          <a:blip r:embed="rId4"/>
          <a:stretch>
            <a:fillRect/>
          </a:stretch>
        </p:blipFill>
        <p:spPr>
          <a:xfrm>
            <a:off x="5224327" y="3710321"/>
            <a:ext cx="3612908" cy="2806170"/>
          </a:xfrm>
          <a:prstGeom prst="rect">
            <a:avLst/>
          </a:prstGeom>
        </p:spPr>
      </p:pic>
    </p:spTree>
    <p:extLst>
      <p:ext uri="{BB962C8B-B14F-4D97-AF65-F5344CB8AC3E}">
        <p14:creationId xmlns:p14="http://schemas.microsoft.com/office/powerpoint/2010/main" val="267080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FBB9B32-260D-4740-A933-A9BFCAFBC6E1}"/>
              </a:ext>
            </a:extLst>
          </p:cNvPr>
          <p:cNvPicPr>
            <a:picLocks noChangeAspect="1"/>
          </p:cNvPicPr>
          <p:nvPr/>
        </p:nvPicPr>
        <p:blipFill>
          <a:blip r:embed="rId3"/>
          <a:stretch>
            <a:fillRect/>
          </a:stretch>
        </p:blipFill>
        <p:spPr>
          <a:xfrm>
            <a:off x="5519474" y="4351842"/>
            <a:ext cx="3390900" cy="2133600"/>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TOR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3626" y="1167205"/>
            <a:ext cx="5905500" cy="5183187"/>
          </a:xfrm>
        </p:spPr>
        <p:txBody>
          <a:bodyPr/>
          <a:lstStyle/>
          <a:p>
            <a:pPr marL="0" indent="0">
              <a:buNone/>
            </a:pPr>
            <a:r>
              <a:rPr lang="en-GB" dirty="0" err="1"/>
              <a:t>Pourquoi</a:t>
            </a:r>
            <a:r>
              <a:rPr lang="en-GB" dirty="0"/>
              <a:t> </a:t>
            </a:r>
            <a:r>
              <a:rPr lang="en-GB" dirty="0" err="1"/>
              <a:t>l'appelle</a:t>
            </a:r>
            <a:r>
              <a:rPr lang="en-GB" dirty="0"/>
              <a:t>-t-on "le </a:t>
            </a:r>
            <a:r>
              <a:rPr lang="en-GB" dirty="0" err="1"/>
              <a:t>routeur</a:t>
            </a:r>
            <a:r>
              <a:rPr lang="en-GB" dirty="0"/>
              <a:t> </a:t>
            </a:r>
            <a:r>
              <a:rPr lang="en-GB" dirty="0" err="1"/>
              <a:t>d'oignons</a:t>
            </a:r>
            <a:r>
              <a:rPr lang="en-GB" dirty="0"/>
              <a:t>" ?</a:t>
            </a:r>
          </a:p>
        </p:txBody>
      </p:sp>
      <p:pic>
        <p:nvPicPr>
          <p:cNvPr id="13" name="Picture 2" descr="attrib:wikipedia">
            <a:extLst>
              <a:ext uri="{FF2B5EF4-FFF2-40B4-BE49-F238E27FC236}">
                <a16:creationId xmlns:a16="http://schemas.microsoft.com/office/drawing/2014/main" id="{C81179B8-F549-4DF1-ADFB-D8BC082101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6215" y="1639162"/>
            <a:ext cx="4305409" cy="28308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E1EC189-E1A1-489F-9864-76336EFB77EF}"/>
              </a:ext>
            </a:extLst>
          </p:cNvPr>
          <p:cNvSpPr txBox="1"/>
          <p:nvPr/>
        </p:nvSpPr>
        <p:spPr bwMode="auto">
          <a:xfrm>
            <a:off x="5859070" y="5108373"/>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en-GB" sz="2400" b="0" i="0" u="none" strike="noStrike" kern="0" cap="none" spc="0" normalizeH="0" baseline="0" noProof="0" dirty="0">
                <a:ln>
                  <a:noFill/>
                </a:ln>
                <a:solidFill>
                  <a:srgbClr val="FF0000"/>
                </a:solidFill>
                <a:effectLst/>
                <a:uLnTx/>
                <a:uFillTx/>
                <a:latin typeface="+mj-lt"/>
                <a:ea typeface="+mn-ea"/>
                <a:cs typeface="+mn-cs"/>
              </a:rPr>
              <a:t>A</a:t>
            </a:r>
          </a:p>
        </p:txBody>
      </p:sp>
      <p:sp>
        <p:nvSpPr>
          <p:cNvPr id="16" name="TextBox 15">
            <a:extLst>
              <a:ext uri="{FF2B5EF4-FFF2-40B4-BE49-F238E27FC236}">
                <a16:creationId xmlns:a16="http://schemas.microsoft.com/office/drawing/2014/main" id="{7EBC5F33-2DEF-4FD9-9B8D-71888A11E5A6}"/>
              </a:ext>
            </a:extLst>
          </p:cNvPr>
          <p:cNvSpPr txBox="1"/>
          <p:nvPr/>
        </p:nvSpPr>
        <p:spPr bwMode="auto">
          <a:xfrm>
            <a:off x="5855223" y="5445224"/>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en-GB" sz="2400" kern="0" dirty="0">
                <a:solidFill>
                  <a:srgbClr val="FF0000"/>
                </a:solidFill>
                <a:latin typeface="+mj-lt"/>
              </a:rPr>
              <a:t>B</a:t>
            </a:r>
            <a:endParaRPr kumimoji="0" lang="en-GB" sz="2400" b="0" i="0" u="none" strike="noStrike" kern="0" cap="none" spc="0" normalizeH="0" baseline="0" noProof="0" dirty="0">
              <a:ln>
                <a:noFill/>
              </a:ln>
              <a:solidFill>
                <a:srgbClr val="FF0000"/>
              </a:solidFill>
              <a:effectLst/>
              <a:uLnTx/>
              <a:uFillTx/>
              <a:latin typeface="+mj-lt"/>
            </a:endParaRPr>
          </a:p>
        </p:txBody>
      </p:sp>
      <p:sp>
        <p:nvSpPr>
          <p:cNvPr id="17" name="TextBox 16">
            <a:extLst>
              <a:ext uri="{FF2B5EF4-FFF2-40B4-BE49-F238E27FC236}">
                <a16:creationId xmlns:a16="http://schemas.microsoft.com/office/drawing/2014/main" id="{E9C66FC3-17C0-470E-B38E-8ABAFF5013FD}"/>
              </a:ext>
            </a:extLst>
          </p:cNvPr>
          <p:cNvSpPr txBox="1"/>
          <p:nvPr/>
        </p:nvSpPr>
        <p:spPr bwMode="auto">
          <a:xfrm>
            <a:off x="5859070" y="5766860"/>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en-GB" sz="2400" kern="0" dirty="0">
                <a:solidFill>
                  <a:srgbClr val="FF0000"/>
                </a:solidFill>
                <a:latin typeface="+mj-lt"/>
              </a:rPr>
              <a:t>C</a:t>
            </a:r>
            <a:endParaRPr kumimoji="0" lang="en-GB" sz="2400" b="0" i="0" u="none" strike="noStrike" kern="0" cap="none" spc="0" normalizeH="0" baseline="0" noProof="0" dirty="0">
              <a:ln>
                <a:noFill/>
              </a:ln>
              <a:solidFill>
                <a:srgbClr val="FF0000"/>
              </a:solidFill>
              <a:effectLst/>
              <a:uLnTx/>
              <a:uFillTx/>
              <a:latin typeface="+mj-lt"/>
            </a:endParaRPr>
          </a:p>
        </p:txBody>
      </p:sp>
      <p:pic>
        <p:nvPicPr>
          <p:cNvPr id="18" name="Picture 17">
            <a:extLst>
              <a:ext uri="{FF2B5EF4-FFF2-40B4-BE49-F238E27FC236}">
                <a16:creationId xmlns:a16="http://schemas.microsoft.com/office/drawing/2014/main" id="{A2BE32E9-3D04-4DC1-94DD-896BEB891274}"/>
              </a:ext>
            </a:extLst>
          </p:cNvPr>
          <p:cNvPicPr>
            <a:picLocks noChangeAspect="1"/>
          </p:cNvPicPr>
          <p:nvPr/>
        </p:nvPicPr>
        <p:blipFill>
          <a:blip r:embed="rId5"/>
          <a:stretch>
            <a:fillRect/>
          </a:stretch>
        </p:blipFill>
        <p:spPr>
          <a:xfrm>
            <a:off x="548328" y="2859805"/>
            <a:ext cx="4126623" cy="2487391"/>
          </a:xfrm>
          <a:prstGeom prst="rect">
            <a:avLst/>
          </a:prstGeom>
          <a:ln>
            <a:solidFill>
              <a:srgbClr val="0070C0"/>
            </a:solidFill>
          </a:ln>
        </p:spPr>
      </p:pic>
    </p:spTree>
    <p:extLst>
      <p:ext uri="{BB962C8B-B14F-4D97-AF65-F5344CB8AC3E}">
        <p14:creationId xmlns:p14="http://schemas.microsoft.com/office/powerpoint/2010/main" val="425664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Cryptomonnaies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en-GB" dirty="0" err="1"/>
              <a:t>L'histoire</a:t>
            </a:r>
            <a:r>
              <a:rPr lang="en-GB" dirty="0"/>
              <a:t> des bitcoins</a:t>
            </a:r>
          </a:p>
          <a:p>
            <a:pPr marL="0" indent="0">
              <a:buNone/>
            </a:pPr>
            <a:r>
              <a:rPr lang="en-GB" dirty="0"/>
              <a:t>2009 - Satoshi Nakamoto </a:t>
            </a:r>
            <a:r>
              <a:rPr lang="en-GB" dirty="0" err="1"/>
              <a:t>exploite</a:t>
            </a:r>
            <a:r>
              <a:rPr lang="en-GB" dirty="0"/>
              <a:t> la première mine de bitcoin</a:t>
            </a:r>
          </a:p>
        </p:txBody>
      </p:sp>
      <p:pic>
        <p:nvPicPr>
          <p:cNvPr id="3" name="Picture 2">
            <a:extLst>
              <a:ext uri="{FF2B5EF4-FFF2-40B4-BE49-F238E27FC236}">
                <a16:creationId xmlns:a16="http://schemas.microsoft.com/office/drawing/2014/main" id="{1C3BC859-5D57-442F-B4CC-AE17A7B83BB9}"/>
              </a:ext>
            </a:extLst>
          </p:cNvPr>
          <p:cNvPicPr>
            <a:picLocks noChangeAspect="1"/>
          </p:cNvPicPr>
          <p:nvPr/>
        </p:nvPicPr>
        <p:blipFill rotWithShape="1">
          <a:blip r:embed="rId3"/>
          <a:srcRect b="21788"/>
          <a:stretch/>
        </p:blipFill>
        <p:spPr>
          <a:xfrm>
            <a:off x="114359" y="2381554"/>
            <a:ext cx="6329667" cy="2127566"/>
          </a:xfrm>
          <a:prstGeom prst="rect">
            <a:avLst/>
          </a:prstGeom>
          <a:ln>
            <a:solidFill>
              <a:schemeClr val="accent1"/>
            </a:solidFill>
          </a:ln>
        </p:spPr>
      </p:pic>
      <p:pic>
        <p:nvPicPr>
          <p:cNvPr id="8" name="Picture 2" descr="Image result for bitcoin">
            <a:extLst>
              <a:ext uri="{FF2B5EF4-FFF2-40B4-BE49-F238E27FC236}">
                <a16:creationId xmlns:a16="http://schemas.microsoft.com/office/drawing/2014/main" id="{941F7ECF-4215-4BFA-BB82-5D357A756E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4179" y="2440928"/>
            <a:ext cx="100965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a:extLst>
              <a:ext uri="{FF2B5EF4-FFF2-40B4-BE49-F238E27FC236}">
                <a16:creationId xmlns:a16="http://schemas.microsoft.com/office/drawing/2014/main" id="{343F6A7E-68AF-4070-8334-9E1DB9A47A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5680" y="2686065"/>
            <a:ext cx="10668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Related image">
            <a:extLst>
              <a:ext uri="{FF2B5EF4-FFF2-40B4-BE49-F238E27FC236}">
                <a16:creationId xmlns:a16="http://schemas.microsoft.com/office/drawing/2014/main" id="{BC0D52BA-07A3-4543-8EC8-918055A0F9E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14100" y="3522809"/>
            <a:ext cx="1143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Related image">
            <a:extLst>
              <a:ext uri="{FF2B5EF4-FFF2-40B4-BE49-F238E27FC236}">
                <a16:creationId xmlns:a16="http://schemas.microsoft.com/office/drawing/2014/main" id="{64CD7126-E5CA-41FA-B114-C7EA66AD19C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25680" y="3805161"/>
            <a:ext cx="1028700" cy="10287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Image result for dash icon">
            <a:extLst>
              <a:ext uri="{FF2B5EF4-FFF2-40B4-BE49-F238E27FC236}">
                <a16:creationId xmlns:a16="http://schemas.microsoft.com/office/drawing/2014/main" id="{E591B8EB-3C08-46C1-A451-F9442A08B32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47450" y="4766762"/>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Image result for ripple icon">
            <a:extLst>
              <a:ext uri="{FF2B5EF4-FFF2-40B4-BE49-F238E27FC236}">
                <a16:creationId xmlns:a16="http://schemas.microsoft.com/office/drawing/2014/main" id="{050CBD27-4E3B-440E-8140-D2FA08FFE0E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20930" y="493760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Related image">
            <a:extLst>
              <a:ext uri="{FF2B5EF4-FFF2-40B4-BE49-F238E27FC236}">
                <a16:creationId xmlns:a16="http://schemas.microsoft.com/office/drawing/2014/main" id="{76617041-99C0-487F-B572-C465EEBA9FE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79489" y="5663275"/>
            <a:ext cx="888521" cy="8529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3CC0589-E393-4D59-9A96-10150913778E}"/>
              </a:ext>
            </a:extLst>
          </p:cNvPr>
          <p:cNvPicPr>
            <a:picLocks noChangeAspect="1"/>
          </p:cNvPicPr>
          <p:nvPr/>
        </p:nvPicPr>
        <p:blipFill>
          <a:blip r:embed="rId11"/>
          <a:stretch>
            <a:fillRect/>
          </a:stretch>
        </p:blipFill>
        <p:spPr>
          <a:xfrm>
            <a:off x="208003" y="4766762"/>
            <a:ext cx="6192677" cy="1291364"/>
          </a:xfrm>
          <a:prstGeom prst="rect">
            <a:avLst/>
          </a:prstGeom>
        </p:spPr>
      </p:pic>
    </p:spTree>
    <p:extLst>
      <p:ext uri="{BB962C8B-B14F-4D97-AF65-F5344CB8AC3E}">
        <p14:creationId xmlns:p14="http://schemas.microsoft.com/office/powerpoint/2010/main" val="255145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Cryptomonnaies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en-GB" dirty="0" err="1"/>
              <a:t>Caractéristiques</a:t>
            </a:r>
            <a:r>
              <a:rPr lang="en-GB" dirty="0"/>
              <a:t> de la </a:t>
            </a:r>
            <a:r>
              <a:rPr lang="en-GB" dirty="0" err="1"/>
              <a:t>cryptomonnaie</a:t>
            </a:r>
            <a:r>
              <a:rPr lang="en-GB" dirty="0"/>
              <a:t> </a:t>
            </a:r>
          </a:p>
          <a:p>
            <a:pPr lvl="1"/>
            <a:r>
              <a:rPr lang="en-GB" dirty="0" err="1"/>
              <a:t>Globale</a:t>
            </a:r>
            <a:r>
              <a:rPr lang="en-GB" dirty="0"/>
              <a:t> - sans </a:t>
            </a:r>
            <a:r>
              <a:rPr lang="en-GB" dirty="0" err="1"/>
              <a:t>frontières</a:t>
            </a:r>
            <a:endParaRPr lang="en-GB" dirty="0"/>
          </a:p>
          <a:p>
            <a:pPr lvl="1"/>
            <a:r>
              <a:rPr lang="en-GB" dirty="0" err="1"/>
              <a:t>Décentralisé</a:t>
            </a:r>
            <a:r>
              <a:rPr lang="en-GB" dirty="0"/>
              <a:t> - pas de </a:t>
            </a:r>
            <a:r>
              <a:rPr lang="en-GB" dirty="0" err="1"/>
              <a:t>contrôle</a:t>
            </a:r>
            <a:endParaRPr lang="en-GB" dirty="0"/>
          </a:p>
          <a:p>
            <a:pPr lvl="1"/>
            <a:r>
              <a:rPr lang="en-GB" dirty="0"/>
              <a:t>Volatile - peut </a:t>
            </a:r>
            <a:r>
              <a:rPr lang="en-GB" dirty="0" err="1"/>
              <a:t>fluctuer</a:t>
            </a:r>
            <a:r>
              <a:rPr lang="en-GB" dirty="0"/>
              <a:t> </a:t>
            </a:r>
            <a:r>
              <a:rPr lang="en-GB" dirty="0" err="1"/>
              <a:t>fortement</a:t>
            </a:r>
            <a:endParaRPr lang="en-GB" dirty="0"/>
          </a:p>
          <a:p>
            <a:pPr lvl="1"/>
            <a:r>
              <a:rPr lang="en-GB" dirty="0" err="1"/>
              <a:t>Sécurisé</a:t>
            </a:r>
            <a:r>
              <a:rPr lang="en-GB" dirty="0"/>
              <a:t> - "</a:t>
            </a:r>
            <a:r>
              <a:rPr lang="en-GB" dirty="0" err="1"/>
              <a:t>Clé</a:t>
            </a:r>
            <a:r>
              <a:rPr lang="en-GB" dirty="0"/>
              <a:t> </a:t>
            </a:r>
            <a:r>
              <a:rPr lang="en-GB" dirty="0" err="1"/>
              <a:t>privée</a:t>
            </a:r>
            <a:endParaRPr lang="en-GB" dirty="0"/>
          </a:p>
          <a:p>
            <a:pPr lvl="1"/>
            <a:r>
              <a:rPr lang="en-GB" dirty="0"/>
              <a:t>Anonyme</a:t>
            </a:r>
          </a:p>
          <a:p>
            <a:pPr lvl="1"/>
            <a:r>
              <a:rPr lang="en-GB" dirty="0" err="1"/>
              <a:t>Créé</a:t>
            </a:r>
            <a:r>
              <a:rPr lang="en-GB" dirty="0"/>
              <a:t> par </a:t>
            </a:r>
            <a:r>
              <a:rPr lang="en-GB" dirty="0" err="1"/>
              <a:t>l'industrie</a:t>
            </a:r>
            <a:r>
              <a:rPr lang="en-GB" dirty="0"/>
              <a:t> </a:t>
            </a:r>
            <a:r>
              <a:rPr lang="en-GB" dirty="0" err="1"/>
              <a:t>minière</a:t>
            </a:r>
            <a:endParaRPr lang="en-GB" dirty="0"/>
          </a:p>
        </p:txBody>
      </p:sp>
      <p:sp>
        <p:nvSpPr>
          <p:cNvPr id="19" name="Content Placeholder 1">
            <a:extLst>
              <a:ext uri="{FF2B5EF4-FFF2-40B4-BE49-F238E27FC236}">
                <a16:creationId xmlns:a16="http://schemas.microsoft.com/office/drawing/2014/main" id="{0036D9B1-BA0A-4061-A16C-F0BC5C4CC1D3}"/>
              </a:ext>
            </a:extLst>
          </p:cNvPr>
          <p:cNvSpPr txBox="1">
            <a:spLocks/>
          </p:cNvSpPr>
          <p:nvPr/>
        </p:nvSpPr>
        <p:spPr bwMode="auto">
          <a:xfrm>
            <a:off x="4643313" y="3071750"/>
            <a:ext cx="4536504" cy="518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r>
              <a:rPr lang="en-GB" sz="2400" dirty="0"/>
              <a:t>Transparent (Blockchain)</a:t>
            </a:r>
          </a:p>
          <a:p>
            <a:pPr marL="457200" indent="-457200"/>
            <a:r>
              <a:rPr lang="en-GB" sz="2400" dirty="0"/>
              <a:t>Des frais de transaction </a:t>
            </a:r>
            <a:r>
              <a:rPr lang="en-GB" sz="2400" dirty="0" err="1"/>
              <a:t>peu</a:t>
            </a:r>
            <a:r>
              <a:rPr lang="en-GB" sz="2400" dirty="0"/>
              <a:t> </a:t>
            </a:r>
            <a:r>
              <a:rPr lang="en-GB" sz="2400" dirty="0" err="1"/>
              <a:t>élevés</a:t>
            </a:r>
            <a:endParaRPr lang="en-GB" sz="2400" dirty="0"/>
          </a:p>
          <a:p>
            <a:pPr marL="457200" indent="-457200"/>
            <a:r>
              <a:rPr lang="en-GB" sz="2400" dirty="0" err="1"/>
              <a:t>Transfert</a:t>
            </a:r>
            <a:r>
              <a:rPr lang="en-GB" sz="2400" dirty="0"/>
              <a:t> </a:t>
            </a:r>
            <a:r>
              <a:rPr lang="en-GB" sz="2400" dirty="0" err="1"/>
              <a:t>rapide</a:t>
            </a:r>
            <a:endParaRPr lang="en-GB" sz="2400" dirty="0"/>
          </a:p>
          <a:p>
            <a:pPr marL="457200" indent="-457200"/>
            <a:r>
              <a:rPr lang="en-GB" sz="2400" dirty="0" err="1"/>
              <a:t>Irréversible</a:t>
            </a:r>
            <a:endParaRPr lang="en-GB" sz="2400" dirty="0"/>
          </a:p>
          <a:p>
            <a:pPr marL="457200" indent="-457200"/>
            <a:r>
              <a:rPr lang="en-GB" sz="2400" dirty="0"/>
              <a:t>Pas de </a:t>
            </a:r>
            <a:r>
              <a:rPr lang="en-GB" sz="2400" dirty="0" err="1"/>
              <a:t>cours</a:t>
            </a:r>
            <a:r>
              <a:rPr lang="en-GB" sz="2400" dirty="0"/>
              <a:t> </a:t>
            </a:r>
            <a:r>
              <a:rPr lang="en-GB" sz="2400" dirty="0" err="1"/>
              <a:t>légal</a:t>
            </a:r>
            <a:endParaRPr lang="en-GB" sz="2400" dirty="0"/>
          </a:p>
          <a:p>
            <a:pPr marL="457200" indent="-457200"/>
            <a:r>
              <a:rPr lang="en-GB" sz="2400" dirty="0" err="1"/>
              <a:t>Conservé</a:t>
            </a:r>
            <a:r>
              <a:rPr lang="en-GB" sz="2400" dirty="0"/>
              <a:t> dans un "</a:t>
            </a:r>
            <a:r>
              <a:rPr lang="en-GB" sz="2400" dirty="0" err="1"/>
              <a:t>portefeuille</a:t>
            </a:r>
            <a:r>
              <a:rPr lang="en-GB" sz="2400" dirty="0"/>
              <a:t>".</a:t>
            </a:r>
          </a:p>
        </p:txBody>
      </p:sp>
      <p:sp>
        <p:nvSpPr>
          <p:cNvPr id="5" name="TextBox 4">
            <a:extLst>
              <a:ext uri="{FF2B5EF4-FFF2-40B4-BE49-F238E27FC236}">
                <a16:creationId xmlns:a16="http://schemas.microsoft.com/office/drawing/2014/main" id="{A1643E23-8045-46CB-B116-896FDF2ACA4F}"/>
              </a:ext>
            </a:extLst>
          </p:cNvPr>
          <p:cNvSpPr txBox="1"/>
          <p:nvPr/>
        </p:nvSpPr>
        <p:spPr>
          <a:xfrm>
            <a:off x="179512" y="4878587"/>
            <a:ext cx="4392488" cy="1569660"/>
          </a:xfrm>
          <a:prstGeom prst="rect">
            <a:avLst/>
          </a:prstGeom>
          <a:noFill/>
        </p:spPr>
        <p:txBody>
          <a:bodyPr wrap="square" rtlCol="0">
            <a:spAutoFit/>
          </a:bodyPr>
          <a:lstStyle/>
          <a:p>
            <a:pPr marL="342900" indent="-342900">
              <a:buAutoNum type="arabicPeriod"/>
            </a:pPr>
            <a:r>
              <a:rPr lang="en-GB" sz="3200" b="1" dirty="0">
                <a:solidFill>
                  <a:srgbClr val="FF0000"/>
                </a:solidFill>
              </a:rPr>
              <a:t>Un </a:t>
            </a:r>
            <a:r>
              <a:rPr lang="en-GB" sz="3200" b="1" dirty="0" err="1">
                <a:solidFill>
                  <a:srgbClr val="FF0000"/>
                </a:solidFill>
              </a:rPr>
              <a:t>moyen</a:t>
            </a:r>
            <a:r>
              <a:rPr lang="en-GB" sz="3200" b="1" dirty="0">
                <a:solidFill>
                  <a:srgbClr val="FF0000"/>
                </a:solidFill>
              </a:rPr>
              <a:t> </a:t>
            </a:r>
            <a:r>
              <a:rPr lang="en-GB" sz="3200" b="1" dirty="0" err="1">
                <a:solidFill>
                  <a:srgbClr val="FF0000"/>
                </a:solidFill>
              </a:rPr>
              <a:t>d'échange</a:t>
            </a:r>
            <a:endParaRPr lang="en-GB" sz="3200" b="1" dirty="0">
              <a:solidFill>
                <a:srgbClr val="FF0000"/>
              </a:solidFill>
            </a:endParaRPr>
          </a:p>
          <a:p>
            <a:pPr marL="342900" indent="-342900">
              <a:buAutoNum type="arabicPeriod"/>
            </a:pPr>
            <a:r>
              <a:rPr lang="en-GB" sz="3200" b="1" dirty="0">
                <a:solidFill>
                  <a:srgbClr val="FF0000"/>
                </a:solidFill>
              </a:rPr>
              <a:t>Une </a:t>
            </a:r>
            <a:r>
              <a:rPr lang="en-GB" sz="3200" b="1" dirty="0" err="1">
                <a:solidFill>
                  <a:srgbClr val="FF0000"/>
                </a:solidFill>
              </a:rPr>
              <a:t>unité</a:t>
            </a:r>
            <a:r>
              <a:rPr lang="en-GB" sz="3200" b="1" dirty="0">
                <a:solidFill>
                  <a:srgbClr val="FF0000"/>
                </a:solidFill>
              </a:rPr>
              <a:t> de </a:t>
            </a:r>
            <a:r>
              <a:rPr lang="en-GB" sz="3200" b="1" dirty="0" err="1">
                <a:solidFill>
                  <a:srgbClr val="FF0000"/>
                </a:solidFill>
              </a:rPr>
              <a:t>compte</a:t>
            </a:r>
            <a:endParaRPr lang="en-GB" sz="3200" b="1" dirty="0">
              <a:solidFill>
                <a:srgbClr val="FF0000"/>
              </a:solidFill>
            </a:endParaRPr>
          </a:p>
          <a:p>
            <a:pPr marL="342900" indent="-342900">
              <a:buAutoNum type="arabicPeriod"/>
            </a:pPr>
            <a:r>
              <a:rPr lang="en-GB" sz="3200" b="1" dirty="0">
                <a:solidFill>
                  <a:srgbClr val="FF0000"/>
                </a:solidFill>
              </a:rPr>
              <a:t>Une </a:t>
            </a:r>
            <a:r>
              <a:rPr lang="en-GB" sz="3200" b="1" dirty="0" err="1">
                <a:solidFill>
                  <a:srgbClr val="FF0000"/>
                </a:solidFill>
              </a:rPr>
              <a:t>réserve</a:t>
            </a:r>
            <a:r>
              <a:rPr lang="en-GB" sz="3200" b="1" dirty="0">
                <a:solidFill>
                  <a:srgbClr val="FF0000"/>
                </a:solidFill>
              </a:rPr>
              <a:t> de </a:t>
            </a:r>
            <a:r>
              <a:rPr lang="en-GB" sz="3200" b="1" dirty="0" err="1">
                <a:solidFill>
                  <a:srgbClr val="FF0000"/>
                </a:solidFill>
              </a:rPr>
              <a:t>valeur</a:t>
            </a:r>
            <a:endParaRPr lang="en-GB" sz="3200" b="1" dirty="0">
              <a:solidFill>
                <a:srgbClr val="FF0000"/>
              </a:solidFill>
              <a:latin typeface="+mn-lt"/>
            </a:endParaRPr>
          </a:p>
        </p:txBody>
      </p:sp>
      <p:pic>
        <p:nvPicPr>
          <p:cNvPr id="6" name="Picture 5">
            <a:extLst>
              <a:ext uri="{FF2B5EF4-FFF2-40B4-BE49-F238E27FC236}">
                <a16:creationId xmlns:a16="http://schemas.microsoft.com/office/drawing/2014/main" id="{3071C6B1-75F7-458D-92D9-EF62D29C7FD1}"/>
              </a:ext>
            </a:extLst>
          </p:cNvPr>
          <p:cNvPicPr>
            <a:picLocks noChangeAspect="1"/>
          </p:cNvPicPr>
          <p:nvPr/>
        </p:nvPicPr>
        <p:blipFill>
          <a:blip r:embed="rId3"/>
          <a:stretch>
            <a:fillRect/>
          </a:stretch>
        </p:blipFill>
        <p:spPr>
          <a:xfrm>
            <a:off x="5364088" y="2059208"/>
            <a:ext cx="3342351" cy="655363"/>
          </a:xfrm>
          <a:prstGeom prst="rect">
            <a:avLst/>
          </a:prstGeom>
          <a:ln>
            <a:solidFill>
              <a:schemeClr val="accent1"/>
            </a:solidFill>
          </a:ln>
        </p:spPr>
      </p:pic>
    </p:spTree>
    <p:extLst>
      <p:ext uri="{BB962C8B-B14F-4D97-AF65-F5344CB8AC3E}">
        <p14:creationId xmlns:p14="http://schemas.microsoft.com/office/powerpoint/2010/main" val="16065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Marketplaces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6535" y="1165451"/>
            <a:ext cx="4465638" cy="5183187"/>
          </a:xfrm>
        </p:spPr>
        <p:txBody>
          <a:bodyPr/>
          <a:lstStyle/>
          <a:p>
            <a:pPr marL="0" indent="0">
              <a:buNone/>
            </a:pPr>
            <a:r>
              <a:rPr lang="en-GB" dirty="0" err="1"/>
              <a:t>Histoire</a:t>
            </a:r>
            <a:r>
              <a:rPr lang="en-GB" dirty="0"/>
              <a:t> du </a:t>
            </a:r>
            <a:r>
              <a:rPr lang="en-GB" dirty="0" err="1"/>
              <a:t>marché</a:t>
            </a:r>
            <a:endParaRPr lang="en-GB" dirty="0"/>
          </a:p>
          <a:p>
            <a:pPr marL="457200" lvl="1" indent="0">
              <a:buNone/>
            </a:pPr>
            <a:r>
              <a:rPr lang="en-GB" dirty="0"/>
              <a:t>2011 - Début de la route de la </a:t>
            </a:r>
            <a:r>
              <a:rPr lang="en-GB" dirty="0" err="1"/>
              <a:t>soie</a:t>
            </a:r>
            <a:endParaRPr lang="en-GB" dirty="0"/>
          </a:p>
          <a:p>
            <a:pPr marL="457200" lvl="1" indent="0">
              <a:buNone/>
            </a:pPr>
            <a:r>
              <a:rPr lang="en-GB" dirty="0"/>
              <a:t>Les places de </a:t>
            </a:r>
            <a:r>
              <a:rPr lang="en-GB" dirty="0" err="1"/>
              <a:t>marché</a:t>
            </a:r>
            <a:r>
              <a:rPr lang="en-GB" dirty="0"/>
              <a:t> </a:t>
            </a:r>
            <a:r>
              <a:rPr lang="en-GB" dirty="0" err="1"/>
              <a:t>vont</a:t>
            </a:r>
            <a:r>
              <a:rPr lang="en-GB" dirty="0"/>
              <a:t> et </a:t>
            </a:r>
            <a:r>
              <a:rPr lang="en-GB" dirty="0" err="1"/>
              <a:t>viennent</a:t>
            </a:r>
            <a:r>
              <a:rPr lang="en-GB" dirty="0"/>
              <a:t> !</a:t>
            </a:r>
          </a:p>
        </p:txBody>
      </p:sp>
      <p:pic>
        <p:nvPicPr>
          <p:cNvPr id="2054" name="Picture 6">
            <a:extLst>
              <a:ext uri="{FF2B5EF4-FFF2-40B4-BE49-F238E27FC236}">
                <a16:creationId xmlns:a16="http://schemas.microsoft.com/office/drawing/2014/main" id="{15348F0C-4989-44D6-9F9B-096B3F8EB2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104" y="3425056"/>
            <a:ext cx="4021171" cy="267798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F87EA643-79FD-4B06-9FEF-370C7BD2ECD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347" t="2453" r="16138" b="5764"/>
          <a:stretch/>
        </p:blipFill>
        <p:spPr bwMode="auto">
          <a:xfrm>
            <a:off x="862806" y="3427328"/>
            <a:ext cx="2807765" cy="26779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8164609-0D77-4957-B59E-8398E1D39675}"/>
              </a:ext>
            </a:extLst>
          </p:cNvPr>
          <p:cNvPicPr>
            <a:picLocks noChangeAspect="1"/>
          </p:cNvPicPr>
          <p:nvPr/>
        </p:nvPicPr>
        <p:blipFill>
          <a:blip r:embed="rId5"/>
          <a:stretch>
            <a:fillRect/>
          </a:stretch>
        </p:blipFill>
        <p:spPr>
          <a:xfrm>
            <a:off x="4716016" y="1160116"/>
            <a:ext cx="2079572" cy="5320406"/>
          </a:xfrm>
          <a:prstGeom prst="rect">
            <a:avLst/>
          </a:prstGeom>
          <a:ln>
            <a:solidFill>
              <a:schemeClr val="accent1"/>
            </a:solidFill>
          </a:ln>
        </p:spPr>
      </p:pic>
      <p:pic>
        <p:nvPicPr>
          <p:cNvPr id="5" name="Picture 4">
            <a:extLst>
              <a:ext uri="{FF2B5EF4-FFF2-40B4-BE49-F238E27FC236}">
                <a16:creationId xmlns:a16="http://schemas.microsoft.com/office/drawing/2014/main" id="{7BE9C8CD-6E5A-4DC5-99F7-7093A8AC24B2}"/>
              </a:ext>
            </a:extLst>
          </p:cNvPr>
          <p:cNvPicPr>
            <a:picLocks noChangeAspect="1"/>
          </p:cNvPicPr>
          <p:nvPr/>
        </p:nvPicPr>
        <p:blipFill>
          <a:blip r:embed="rId6"/>
          <a:stretch>
            <a:fillRect/>
          </a:stretch>
        </p:blipFill>
        <p:spPr>
          <a:xfrm>
            <a:off x="6369050" y="2276872"/>
            <a:ext cx="2667000" cy="590550"/>
          </a:xfrm>
          <a:prstGeom prst="rect">
            <a:avLst/>
          </a:prstGeom>
        </p:spPr>
      </p:pic>
      <p:pic>
        <p:nvPicPr>
          <p:cNvPr id="6" name="Picture 5">
            <a:extLst>
              <a:ext uri="{FF2B5EF4-FFF2-40B4-BE49-F238E27FC236}">
                <a16:creationId xmlns:a16="http://schemas.microsoft.com/office/drawing/2014/main" id="{B6040E10-CB2B-463A-B523-574AB7399BB6}"/>
              </a:ext>
            </a:extLst>
          </p:cNvPr>
          <p:cNvPicPr>
            <a:picLocks noChangeAspect="1"/>
          </p:cNvPicPr>
          <p:nvPr/>
        </p:nvPicPr>
        <p:blipFill>
          <a:blip r:embed="rId7"/>
          <a:stretch>
            <a:fillRect/>
          </a:stretch>
        </p:blipFill>
        <p:spPr>
          <a:xfrm>
            <a:off x="6369050" y="3139874"/>
            <a:ext cx="2524125" cy="600075"/>
          </a:xfrm>
          <a:prstGeom prst="rect">
            <a:avLst/>
          </a:prstGeom>
        </p:spPr>
      </p:pic>
      <p:pic>
        <p:nvPicPr>
          <p:cNvPr id="7" name="Picture 6">
            <a:extLst>
              <a:ext uri="{FF2B5EF4-FFF2-40B4-BE49-F238E27FC236}">
                <a16:creationId xmlns:a16="http://schemas.microsoft.com/office/drawing/2014/main" id="{B6CC5A4F-B0BD-40CB-B713-CFA1F39B46E6}"/>
              </a:ext>
            </a:extLst>
          </p:cNvPr>
          <p:cNvPicPr>
            <a:picLocks noChangeAspect="1"/>
          </p:cNvPicPr>
          <p:nvPr/>
        </p:nvPicPr>
        <p:blipFill>
          <a:blip r:embed="rId8"/>
          <a:stretch>
            <a:fillRect/>
          </a:stretch>
        </p:blipFill>
        <p:spPr>
          <a:xfrm>
            <a:off x="6369050" y="4007223"/>
            <a:ext cx="2743200" cy="600075"/>
          </a:xfrm>
          <a:prstGeom prst="rect">
            <a:avLst/>
          </a:prstGeom>
        </p:spPr>
      </p:pic>
      <p:pic>
        <p:nvPicPr>
          <p:cNvPr id="19" name="Picture 18">
            <a:extLst>
              <a:ext uri="{FF2B5EF4-FFF2-40B4-BE49-F238E27FC236}">
                <a16:creationId xmlns:a16="http://schemas.microsoft.com/office/drawing/2014/main" id="{AE210282-5566-4429-B885-D346F592CC99}"/>
              </a:ext>
            </a:extLst>
          </p:cNvPr>
          <p:cNvPicPr>
            <a:picLocks noChangeAspect="1"/>
          </p:cNvPicPr>
          <p:nvPr/>
        </p:nvPicPr>
        <p:blipFill>
          <a:blip r:embed="rId9"/>
          <a:stretch>
            <a:fillRect/>
          </a:stretch>
        </p:blipFill>
        <p:spPr>
          <a:xfrm>
            <a:off x="6477000" y="4874572"/>
            <a:ext cx="2667000" cy="762000"/>
          </a:xfrm>
          <a:prstGeom prst="rect">
            <a:avLst/>
          </a:prstGeom>
        </p:spPr>
      </p:pic>
      <p:pic>
        <p:nvPicPr>
          <p:cNvPr id="12" name="Picture 11">
            <a:extLst>
              <a:ext uri="{FF2B5EF4-FFF2-40B4-BE49-F238E27FC236}">
                <a16:creationId xmlns:a16="http://schemas.microsoft.com/office/drawing/2014/main" id="{1DF8A89D-0384-984E-8E4C-8850E62CCFFF}"/>
              </a:ext>
            </a:extLst>
          </p:cNvPr>
          <p:cNvPicPr>
            <a:picLocks noChangeAspect="1"/>
          </p:cNvPicPr>
          <p:nvPr/>
        </p:nvPicPr>
        <p:blipFill>
          <a:blip r:embed="rId6"/>
          <a:stretch>
            <a:fillRect/>
          </a:stretch>
        </p:blipFill>
        <p:spPr>
          <a:xfrm>
            <a:off x="6369050" y="2260227"/>
            <a:ext cx="2667000" cy="590550"/>
          </a:xfrm>
          <a:prstGeom prst="rect">
            <a:avLst/>
          </a:prstGeom>
        </p:spPr>
      </p:pic>
    </p:spTree>
    <p:extLst>
      <p:ext uri="{BB962C8B-B14F-4D97-AF65-F5344CB8AC3E}">
        <p14:creationId xmlns:p14="http://schemas.microsoft.com/office/powerpoint/2010/main" val="230184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Résumé de la session</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431800" y="1341438"/>
            <a:ext cx="8712200" cy="4608512"/>
          </a:xfrm>
        </p:spPr>
        <p:txBody>
          <a:bodyPr>
            <a:normAutofit lnSpcReduction="10000"/>
          </a:bodyPr>
          <a:lstStyle/>
          <a:p>
            <a:pPr marL="0" indent="0">
              <a:buNone/>
            </a:pPr>
            <a:r>
              <a:rPr lang="en-GB" dirty="0">
                <a:ea typeface="Verdana" panose="020B0604030504040204" pitchFamily="34" charset="0"/>
              </a:rPr>
              <a:t>Après </a:t>
            </a:r>
            <a:r>
              <a:rPr lang="en-GB" dirty="0" err="1">
                <a:ea typeface="Verdana" panose="020B0604030504040204" pitchFamily="34" charset="0"/>
              </a:rPr>
              <a:t>cette</a:t>
            </a:r>
            <a:r>
              <a:rPr lang="en-GB" dirty="0">
                <a:ea typeface="Verdana" panose="020B0604030504040204" pitchFamily="34" charset="0"/>
              </a:rPr>
              <a:t> session, les </a:t>
            </a:r>
            <a:r>
              <a:rPr lang="en-GB" dirty="0" err="1">
                <a:ea typeface="Verdana" panose="020B0604030504040204" pitchFamily="34" charset="0"/>
              </a:rPr>
              <a:t>délégués</a:t>
            </a:r>
            <a:r>
              <a:rPr lang="en-GB" dirty="0">
                <a:ea typeface="Verdana" panose="020B0604030504040204" pitchFamily="34" charset="0"/>
              </a:rPr>
              <a:t> </a:t>
            </a:r>
            <a:r>
              <a:rPr lang="en-GB" dirty="0" err="1">
                <a:ea typeface="Verdana" panose="020B0604030504040204" pitchFamily="34" charset="0"/>
              </a:rPr>
              <a:t>devraient</a:t>
            </a:r>
            <a:r>
              <a:rPr lang="en-GB" dirty="0">
                <a:ea typeface="Verdana" panose="020B0604030504040204" pitchFamily="34" charset="0"/>
              </a:rPr>
              <a:t> </a:t>
            </a:r>
            <a:r>
              <a:rPr lang="en-GB" dirty="0" err="1">
                <a:ea typeface="Verdana" panose="020B0604030504040204" pitchFamily="34" charset="0"/>
              </a:rPr>
              <a:t>pouvoir</a:t>
            </a:r>
            <a:r>
              <a:rPr lang="en-GB" dirty="0">
                <a:ea typeface="Verdana" panose="020B0604030504040204" pitchFamily="34" charset="0"/>
              </a:rPr>
              <a:t> :</a:t>
            </a:r>
          </a:p>
          <a:p>
            <a:r>
              <a:rPr lang="en-GB" dirty="0" err="1">
                <a:ea typeface="Verdana" panose="020B0604030504040204" pitchFamily="34" charset="0"/>
              </a:rPr>
              <a:t>Reconnaître</a:t>
            </a:r>
            <a:r>
              <a:rPr lang="en-GB" dirty="0">
                <a:ea typeface="Verdana" panose="020B0604030504040204" pitchFamily="34" charset="0"/>
              </a:rPr>
              <a:t> les </a:t>
            </a:r>
            <a:r>
              <a:rPr lang="en-GB" dirty="0" err="1">
                <a:ea typeface="Verdana" panose="020B0604030504040204" pitchFamily="34" charset="0"/>
              </a:rPr>
              <a:t>composants</a:t>
            </a:r>
            <a:r>
              <a:rPr lang="en-GB" dirty="0">
                <a:ea typeface="Verdana" panose="020B0604030504040204" pitchFamily="34" charset="0"/>
              </a:rPr>
              <a:t> courants d'un </a:t>
            </a:r>
            <a:r>
              <a:rPr lang="en-GB" dirty="0" err="1">
                <a:ea typeface="Verdana" panose="020B0604030504040204" pitchFamily="34" charset="0"/>
              </a:rPr>
              <a:t>appareil</a:t>
            </a:r>
            <a:r>
              <a:rPr lang="en-GB" dirty="0">
                <a:ea typeface="Verdana" panose="020B0604030504040204" pitchFamily="34" charset="0"/>
              </a:rPr>
              <a:t> numérique et </a:t>
            </a:r>
            <a:r>
              <a:rPr lang="en-GB" dirty="0" err="1">
                <a:ea typeface="Verdana" panose="020B0604030504040204" pitchFamily="34" charset="0"/>
              </a:rPr>
              <a:t>comprendre</a:t>
            </a:r>
            <a:r>
              <a:rPr lang="en-GB" dirty="0">
                <a:ea typeface="Verdana" panose="020B0604030504040204" pitchFamily="34" charset="0"/>
              </a:rPr>
              <a:t> </a:t>
            </a:r>
            <a:r>
              <a:rPr lang="en-GB" dirty="0" err="1">
                <a:ea typeface="Verdana" panose="020B0604030504040204" pitchFamily="34" charset="0"/>
              </a:rPr>
              <a:t>leur</a:t>
            </a:r>
            <a:r>
              <a:rPr lang="en-GB" dirty="0">
                <a:ea typeface="Verdana" panose="020B0604030504040204" pitchFamily="34" charset="0"/>
              </a:rPr>
              <a:t> </a:t>
            </a:r>
            <a:r>
              <a:rPr lang="en-GB" dirty="0" err="1">
                <a:ea typeface="Verdana" panose="020B0604030504040204" pitchFamily="34" charset="0"/>
              </a:rPr>
              <a:t>rôle</a:t>
            </a:r>
            <a:endParaRPr lang="en-GB" dirty="0">
              <a:ea typeface="Verdana" panose="020B0604030504040204" pitchFamily="34" charset="0"/>
            </a:endParaRPr>
          </a:p>
          <a:p>
            <a:r>
              <a:rPr lang="en-GB" dirty="0" err="1">
                <a:ea typeface="Verdana" panose="020B0604030504040204" pitchFamily="34" charset="0"/>
              </a:rPr>
              <a:t>Décrire</a:t>
            </a:r>
            <a:r>
              <a:rPr lang="en-GB" dirty="0">
                <a:ea typeface="Verdana" panose="020B0604030504040204" pitchFamily="34" charset="0"/>
              </a:rPr>
              <a:t> </a:t>
            </a:r>
            <a:r>
              <a:rPr lang="en-GB" dirty="0" err="1">
                <a:ea typeface="Verdana" panose="020B0604030504040204" pitchFamily="34" charset="0"/>
              </a:rPr>
              <a:t>ce</a:t>
            </a:r>
            <a:r>
              <a:rPr lang="en-GB" dirty="0">
                <a:ea typeface="Verdana" panose="020B0604030504040204" pitchFamily="34" charset="0"/>
              </a:rPr>
              <a:t> </a:t>
            </a:r>
            <a:r>
              <a:rPr lang="en-GB" dirty="0" err="1">
                <a:ea typeface="Verdana" panose="020B0604030504040204" pitchFamily="34" charset="0"/>
              </a:rPr>
              <a:t>qu'est</a:t>
            </a:r>
            <a:r>
              <a:rPr lang="en-GB" dirty="0">
                <a:ea typeface="Verdana" panose="020B0604030504040204" pitchFamily="34" charset="0"/>
              </a:rPr>
              <a:t> </a:t>
            </a:r>
            <a:r>
              <a:rPr lang="en-GB" dirty="0" err="1">
                <a:ea typeface="Verdana" panose="020B0604030504040204" pitchFamily="34" charset="0"/>
              </a:rPr>
              <a:t>l'internet</a:t>
            </a:r>
            <a:r>
              <a:rPr lang="en-GB" dirty="0">
                <a:ea typeface="Verdana" panose="020B0604030504040204" pitchFamily="34" charset="0"/>
              </a:rPr>
              <a:t>, comment </a:t>
            </a:r>
            <a:r>
              <a:rPr lang="en-GB" dirty="0" err="1">
                <a:ea typeface="Verdana" panose="020B0604030504040204" pitchFamily="34" charset="0"/>
              </a:rPr>
              <a:t>quelqu'un</a:t>
            </a:r>
            <a:r>
              <a:rPr lang="en-GB" dirty="0">
                <a:ea typeface="Verdana" panose="020B0604030504040204" pitchFamily="34" charset="0"/>
              </a:rPr>
              <a:t> </a:t>
            </a:r>
            <a:r>
              <a:rPr lang="en-GB" dirty="0" err="1">
                <a:ea typeface="Verdana" panose="020B0604030504040204" pitchFamily="34" charset="0"/>
              </a:rPr>
              <a:t>s'y</a:t>
            </a:r>
            <a:r>
              <a:rPr lang="en-GB" dirty="0">
                <a:ea typeface="Verdana" panose="020B0604030504040204" pitchFamily="34" charset="0"/>
              </a:rPr>
              <a:t> </a:t>
            </a:r>
            <a:r>
              <a:rPr lang="en-GB" dirty="0" err="1">
                <a:ea typeface="Verdana" panose="020B0604030504040204" pitchFamily="34" charset="0"/>
              </a:rPr>
              <a:t>connecte</a:t>
            </a:r>
            <a:r>
              <a:rPr lang="en-GB" dirty="0">
                <a:ea typeface="Verdana" panose="020B0604030504040204" pitchFamily="34" charset="0"/>
              </a:rPr>
              <a:t> et </a:t>
            </a:r>
            <a:r>
              <a:rPr lang="en-GB" dirty="0" err="1">
                <a:ea typeface="Verdana" panose="020B0604030504040204" pitchFamily="34" charset="0"/>
              </a:rPr>
              <a:t>quelles</a:t>
            </a:r>
            <a:r>
              <a:rPr lang="en-GB" dirty="0">
                <a:ea typeface="Verdana" panose="020B0604030504040204" pitchFamily="34" charset="0"/>
              </a:rPr>
              <a:t> traces </a:t>
            </a:r>
            <a:r>
              <a:rPr lang="en-GB" dirty="0" err="1">
                <a:ea typeface="Verdana" panose="020B0604030504040204" pitchFamily="34" charset="0"/>
              </a:rPr>
              <a:t>possibles</a:t>
            </a:r>
            <a:r>
              <a:rPr lang="en-GB" dirty="0">
                <a:ea typeface="Verdana" panose="020B0604030504040204" pitchFamily="34" charset="0"/>
              </a:rPr>
              <a:t> </a:t>
            </a:r>
            <a:r>
              <a:rPr lang="en-GB" dirty="0" err="1">
                <a:ea typeface="Verdana" panose="020B0604030504040204" pitchFamily="34" charset="0"/>
              </a:rPr>
              <a:t>peuvent</a:t>
            </a:r>
            <a:r>
              <a:rPr lang="en-GB" dirty="0">
                <a:ea typeface="Verdana" panose="020B0604030504040204" pitchFamily="34" charset="0"/>
              </a:rPr>
              <a:t> </a:t>
            </a:r>
            <a:r>
              <a:rPr lang="en-GB" dirty="0" err="1">
                <a:ea typeface="Verdana" panose="020B0604030504040204" pitchFamily="34" charset="0"/>
              </a:rPr>
              <a:t>être</a:t>
            </a:r>
            <a:r>
              <a:rPr lang="en-GB" dirty="0">
                <a:ea typeface="Verdana" panose="020B0604030504040204" pitchFamily="34" charset="0"/>
              </a:rPr>
              <a:t> </a:t>
            </a:r>
            <a:r>
              <a:rPr lang="en-GB" dirty="0" err="1">
                <a:ea typeface="Verdana" panose="020B0604030504040204" pitchFamily="34" charset="0"/>
              </a:rPr>
              <a:t>laissées</a:t>
            </a:r>
            <a:r>
              <a:rPr lang="en-GB" dirty="0">
                <a:ea typeface="Verdana" panose="020B0604030504040204" pitchFamily="34" charset="0"/>
              </a:rPr>
              <a:t> </a:t>
            </a:r>
            <a:r>
              <a:rPr lang="en-GB" dirty="0" err="1">
                <a:ea typeface="Verdana" panose="020B0604030504040204" pitchFamily="34" charset="0"/>
              </a:rPr>
              <a:t>en</a:t>
            </a:r>
            <a:r>
              <a:rPr lang="en-GB" dirty="0">
                <a:ea typeface="Verdana" panose="020B0604030504040204" pitchFamily="34" charset="0"/>
              </a:rPr>
              <a:t> le </a:t>
            </a:r>
            <a:r>
              <a:rPr lang="en-GB" dirty="0" err="1">
                <a:ea typeface="Verdana" panose="020B0604030504040204" pitchFamily="34" charset="0"/>
              </a:rPr>
              <a:t>faisant</a:t>
            </a:r>
            <a:endParaRPr lang="en-GB" dirty="0">
              <a:ea typeface="Verdana" panose="020B0604030504040204" pitchFamily="34" charset="0"/>
            </a:endParaRPr>
          </a:p>
          <a:p>
            <a:r>
              <a:rPr lang="en-GB" dirty="0" err="1">
                <a:ea typeface="Verdana" panose="020B0604030504040204" pitchFamily="34" charset="0"/>
              </a:rPr>
              <a:t>Énumérer</a:t>
            </a:r>
            <a:r>
              <a:rPr lang="en-GB" dirty="0">
                <a:ea typeface="Verdana" panose="020B0604030504040204" pitchFamily="34" charset="0"/>
              </a:rPr>
              <a:t> </a:t>
            </a:r>
            <a:r>
              <a:rPr lang="en-GB" dirty="0" err="1">
                <a:ea typeface="Verdana" panose="020B0604030504040204" pitchFamily="34" charset="0"/>
              </a:rPr>
              <a:t>certains</a:t>
            </a:r>
            <a:r>
              <a:rPr lang="en-GB" dirty="0">
                <a:ea typeface="Verdana" panose="020B0604030504040204" pitchFamily="34" charset="0"/>
              </a:rPr>
              <a:t> services et applications Internet </a:t>
            </a:r>
            <a:r>
              <a:rPr lang="en-GB" dirty="0" err="1">
                <a:ea typeface="Verdana" panose="020B0604030504040204" pitchFamily="34" charset="0"/>
              </a:rPr>
              <a:t>qu'ils</a:t>
            </a:r>
            <a:r>
              <a:rPr lang="en-GB" dirty="0">
                <a:ea typeface="Verdana" panose="020B0604030504040204" pitchFamily="34" charset="0"/>
              </a:rPr>
              <a:t> </a:t>
            </a:r>
            <a:r>
              <a:rPr lang="en-GB" dirty="0" err="1">
                <a:ea typeface="Verdana" panose="020B0604030504040204" pitchFamily="34" charset="0"/>
              </a:rPr>
              <a:t>peuvent</a:t>
            </a:r>
            <a:r>
              <a:rPr lang="en-GB" dirty="0">
                <a:ea typeface="Verdana" panose="020B0604030504040204" pitchFamily="34" charset="0"/>
              </a:rPr>
              <a:t> </a:t>
            </a:r>
            <a:r>
              <a:rPr lang="en-GB" dirty="0" err="1">
                <a:ea typeface="Verdana" panose="020B0604030504040204" pitchFamily="34" charset="0"/>
              </a:rPr>
              <a:t>rencontrer</a:t>
            </a:r>
            <a:r>
              <a:rPr lang="en-GB" dirty="0">
                <a:ea typeface="Verdana" panose="020B0604030504040204" pitchFamily="34" charset="0"/>
              </a:rPr>
              <a:t> dans </a:t>
            </a:r>
            <a:r>
              <a:rPr lang="en-GB" dirty="0" err="1">
                <a:ea typeface="Verdana" panose="020B0604030504040204" pitchFamily="34" charset="0"/>
              </a:rPr>
              <a:t>leur</a:t>
            </a:r>
            <a:r>
              <a:rPr lang="en-GB" dirty="0">
                <a:ea typeface="Verdana" panose="020B0604030504040204" pitchFamily="34" charset="0"/>
              </a:rPr>
              <a:t> </a:t>
            </a:r>
            <a:r>
              <a:rPr lang="en-GB" dirty="0" err="1">
                <a:ea typeface="Verdana" panose="020B0604030504040204" pitchFamily="34" charset="0"/>
              </a:rPr>
              <a:t>rôle</a:t>
            </a:r>
            <a:r>
              <a:rPr lang="en-GB" dirty="0">
                <a:ea typeface="Verdana" panose="020B0604030504040204" pitchFamily="34" charset="0"/>
              </a:rPr>
              <a:t> de procureur et de </a:t>
            </a:r>
            <a:r>
              <a:rPr lang="en-GB" dirty="0" err="1">
                <a:ea typeface="Verdana" panose="020B0604030504040204" pitchFamily="34" charset="0"/>
              </a:rPr>
              <a:t>juge</a:t>
            </a:r>
            <a:endParaRPr lang="en-GB" dirty="0">
              <a:ea typeface="Verdana" panose="020B0604030504040204" pitchFamily="34" charset="0"/>
            </a:endParaRPr>
          </a:p>
          <a:p>
            <a:r>
              <a:rPr lang="en-GB" dirty="0">
                <a:ea typeface="Verdana" panose="020B0604030504040204" pitchFamily="34" charset="0"/>
              </a:rPr>
              <a:t>Donner des </a:t>
            </a:r>
            <a:r>
              <a:rPr lang="en-GB" dirty="0" err="1">
                <a:ea typeface="Verdana" panose="020B0604030504040204" pitchFamily="34" charset="0"/>
              </a:rPr>
              <a:t>exemples</a:t>
            </a:r>
            <a:r>
              <a:rPr lang="en-GB" dirty="0">
                <a:ea typeface="Verdana" panose="020B0604030504040204" pitchFamily="34" charset="0"/>
              </a:rPr>
              <a:t> de </a:t>
            </a:r>
            <a:r>
              <a:rPr lang="en-GB" dirty="0" err="1">
                <a:ea typeface="Verdana" panose="020B0604030504040204" pitchFamily="34" charset="0"/>
              </a:rPr>
              <a:t>problèmes</a:t>
            </a:r>
            <a:r>
              <a:rPr lang="en-GB" dirty="0">
                <a:ea typeface="Verdana" panose="020B0604030504040204" pitchFamily="34" charset="0"/>
              </a:rPr>
              <a:t> que la toile invisible </a:t>
            </a:r>
            <a:r>
              <a:rPr lang="en-GB" dirty="0" err="1">
                <a:ea typeface="Verdana" panose="020B0604030504040204" pitchFamily="34" charset="0"/>
              </a:rPr>
              <a:t>pourrait</a:t>
            </a:r>
            <a:r>
              <a:rPr lang="en-GB" dirty="0">
                <a:ea typeface="Verdana" panose="020B0604030504040204" pitchFamily="34" charset="0"/>
              </a:rPr>
              <a:t> poser </a:t>
            </a:r>
            <a:r>
              <a:rPr lang="en-GB" dirty="0" err="1">
                <a:ea typeface="Verdana" panose="020B0604030504040204" pitchFamily="34" charset="0"/>
              </a:rPr>
              <a:t>en</a:t>
            </a:r>
            <a:r>
              <a:rPr lang="en-GB" dirty="0">
                <a:ea typeface="Verdana" panose="020B0604030504040204" pitchFamily="34" charset="0"/>
              </a:rPr>
              <a:t> matière de </a:t>
            </a:r>
            <a:r>
              <a:rPr lang="en-GB" dirty="0" err="1">
                <a:ea typeface="Verdana" panose="020B0604030504040204" pitchFamily="34" charset="0"/>
              </a:rPr>
              <a:t>poursuites</a:t>
            </a:r>
            <a:r>
              <a:rPr lang="en-GB" dirty="0">
                <a:ea typeface="Verdana" panose="020B0604030504040204" pitchFamily="34" charset="0"/>
              </a:rPr>
              <a:t> </a:t>
            </a:r>
            <a:r>
              <a:rPr lang="en-GB" dirty="0" err="1">
                <a:ea typeface="Verdana" panose="020B0604030504040204" pitchFamily="34" charset="0"/>
              </a:rPr>
              <a:t>pénales</a:t>
            </a:r>
            <a:endParaRPr lang="en-GB" sz="2800" dirty="0">
              <a:ea typeface="Verdana" panose="020B0604030504040204" pitchFamily="34" charset="0"/>
            </a:endParaRPr>
          </a:p>
        </p:txBody>
      </p:sp>
    </p:spTree>
    <p:extLst>
      <p:ext uri="{BB962C8B-B14F-4D97-AF65-F5344CB8AC3E}">
        <p14:creationId xmlns:p14="http://schemas.microsoft.com/office/powerpoint/2010/main" val="143810152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Merci</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a:latin typeface="Verdana" panose="020B0604030504040204" pitchFamily="34" charset="0"/>
              </a:rPr>
              <a:t>Conseil de </a:t>
            </a:r>
            <a:r>
              <a:rPr lang="en-GB" altLang="en-US" sz="1400" i="1" dirty="0" err="1">
                <a:latin typeface="Verdana" panose="020B0604030504040204" pitchFamily="34" charset="0"/>
              </a:rPr>
              <a:t>l’Europe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3"/>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JJ </a:t>
            </a:r>
            <a:r>
              <a:rPr lang="en-GB" altLang="en-US" sz="1600" b="1" dirty="0" err="1">
                <a:latin typeface="Verdana" panose="020B0604030504040204" pitchFamily="34" charset="0"/>
              </a:rPr>
              <a:t>Mois</a:t>
            </a:r>
            <a:r>
              <a:rPr lang="en-GB" altLang="en-US" sz="1600" b="1" dirty="0">
                <a:latin typeface="Verdana" panose="020B0604030504040204" pitchFamily="34" charset="0"/>
              </a:rPr>
              <a:t> AAAA</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a:spcBef>
                <a:spcPct val="0"/>
              </a:spcBef>
              <a:buNone/>
            </a:pPr>
            <a:r>
              <a:rPr lang="en-US" altLang="en-US" sz="1400" b="1" dirty="0" err="1">
                <a:latin typeface="Verdana" panose="020B0604030504040204" pitchFamily="34" charset="0"/>
              </a:rPr>
              <a:t>Cours</a:t>
            </a:r>
            <a:r>
              <a:rPr lang="en-US" altLang="en-US" sz="1400" b="1" dirty="0">
                <a:latin typeface="Verdana" panose="020B0604030504040204" pitchFamily="34" charset="0"/>
              </a:rPr>
              <a:t> </a:t>
            </a:r>
            <a:r>
              <a:rPr lang="en-US" altLang="en-US" sz="1400" b="1" dirty="0" err="1">
                <a:latin typeface="Verdana" panose="020B0604030504040204" pitchFamily="34" charset="0"/>
              </a:rPr>
              <a:t>introductif</a:t>
            </a:r>
            <a:r>
              <a:rPr lang="en-US" altLang="en-US" sz="1400" b="1" dirty="0">
                <a:latin typeface="Verdana" panose="020B0604030504040204" pitchFamily="34" charset="0"/>
              </a:rPr>
              <a:t> de formation </a:t>
            </a:r>
            <a:r>
              <a:rPr lang="en-US" altLang="en-US" sz="1400" b="1" dirty="0" err="1">
                <a:latin typeface="Verdana" panose="020B0604030504040204" pitchFamily="34" charset="0"/>
              </a:rPr>
              <a:t>judiciaire</a:t>
            </a:r>
            <a:r>
              <a:rPr lang="en-US" altLang="en-US" sz="1400" b="1" dirty="0">
                <a:latin typeface="Verdana" panose="020B0604030504040204" pitchFamily="34" charset="0"/>
              </a:rPr>
              <a:t> sur la </a:t>
            </a:r>
            <a:r>
              <a:rPr lang="en-US" altLang="en-US" sz="1400" b="1" dirty="0" err="1">
                <a:latin typeface="Verdana" panose="020B0604030504040204" pitchFamily="34" charset="0"/>
              </a:rPr>
              <a:t>cybercriminalité</a:t>
            </a:r>
            <a:r>
              <a:rPr lang="en-US" altLang="en-US" sz="1400" b="1" dirty="0">
                <a:latin typeface="Verdana" panose="020B0604030504040204" pitchFamily="34" charset="0"/>
              </a:rPr>
              <a:t> et les </a:t>
            </a:r>
            <a:r>
              <a:rPr lang="en-US" altLang="en-US" sz="1400" b="1" dirty="0" err="1">
                <a:latin typeface="Verdana" panose="020B0604030504040204" pitchFamily="34" charset="0"/>
              </a:rPr>
              <a:t>preuves</a:t>
            </a:r>
            <a:r>
              <a:rPr lang="en-US" altLang="en-US" sz="1400" b="1" dirty="0">
                <a:latin typeface="Verdana" panose="020B0604030504040204" pitchFamily="34" charset="0"/>
              </a:rPr>
              <a:t> </a:t>
            </a:r>
            <a:r>
              <a:rPr lang="en-US" altLang="en-US" sz="1400" b="1" dirty="0" err="1">
                <a:latin typeface="Verdana" panose="020B0604030504040204" pitchFamily="34" charset="0"/>
              </a:rPr>
              <a:t>électroniques</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Carte </a:t>
            </a:r>
            <a:r>
              <a:rPr lang="en-GB" sz="3200" dirty="0" err="1">
                <a:solidFill>
                  <a:schemeClr val="bg1"/>
                </a:solidFill>
                <a:latin typeface="Verdana" charset="0"/>
                <a:cs typeface="Verdana" charset="0"/>
              </a:rPr>
              <a:t>mère</a:t>
            </a:r>
            <a:r>
              <a:rPr lang="en-GB" sz="3200" dirty="0">
                <a:solidFill>
                  <a:schemeClr val="bg1"/>
                </a:solidFill>
                <a:latin typeface="Verdana" charset="0"/>
                <a:cs typeface="Verdana" charset="0"/>
              </a:rPr>
              <a:t>/PCB</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a:extLst>
              <a:ext uri="{FF2B5EF4-FFF2-40B4-BE49-F238E27FC236}">
                <a16:creationId xmlns:a16="http://schemas.microsoft.com/office/drawing/2014/main" id="{629A8EBA-883A-442C-BC52-7342551D1BF5}"/>
              </a:ext>
            </a:extLst>
          </p:cNvPr>
          <p:cNvPicPr>
            <a:picLocks noChangeAspect="1"/>
          </p:cNvPicPr>
          <p:nvPr/>
        </p:nvPicPr>
        <p:blipFill>
          <a:blip r:embed="rId3"/>
          <a:stretch>
            <a:fillRect/>
          </a:stretch>
        </p:blipFill>
        <p:spPr>
          <a:xfrm>
            <a:off x="6053922" y="1195523"/>
            <a:ext cx="2340729" cy="1597348"/>
          </a:xfrm>
          <a:prstGeom prst="rect">
            <a:avLst/>
          </a:prstGeom>
        </p:spPr>
      </p:pic>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a:extLst>
              <a:ext uri="{FF2B5EF4-FFF2-40B4-BE49-F238E27FC236}">
                <a16:creationId xmlns:a16="http://schemas.microsoft.com/office/drawing/2014/main" id="{19816E17-4209-49C8-A601-1750100F5345}"/>
              </a:ext>
            </a:extLst>
          </p:cNvPr>
          <p:cNvPicPr>
            <a:picLocks noChangeAspect="1"/>
          </p:cNvPicPr>
          <p:nvPr/>
        </p:nvPicPr>
        <p:blipFill>
          <a:blip r:embed="rId4"/>
          <a:stretch>
            <a:fillRect/>
          </a:stretch>
        </p:blipFill>
        <p:spPr>
          <a:xfrm>
            <a:off x="7368881" y="2852936"/>
            <a:ext cx="1667169" cy="1717018"/>
          </a:xfrm>
          <a:prstGeom prst="rect">
            <a:avLst/>
          </a:prstGeom>
        </p:spPr>
      </p:pic>
      <p:pic>
        <p:nvPicPr>
          <p:cNvPr id="2" name="Picture 2" descr="iPhone production in India to include PCB assembly by Wistron ...">
            <a:extLst>
              <a:ext uri="{FF2B5EF4-FFF2-40B4-BE49-F238E27FC236}">
                <a16:creationId xmlns:a16="http://schemas.microsoft.com/office/drawing/2014/main" id="{AED6A429-5DCA-4051-8822-F75EC3FA1E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3923" y="4963157"/>
            <a:ext cx="2987824" cy="149391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sp>
        <p:nvSpPr>
          <p:cNvPr id="17" name="TextBox 16">
            <a:extLst>
              <a:ext uri="{FF2B5EF4-FFF2-40B4-BE49-F238E27FC236}">
                <a16:creationId xmlns:a16="http://schemas.microsoft.com/office/drawing/2014/main" id="{2B6A1148-2523-420E-B0F5-584E1410FD64}"/>
              </a:ext>
            </a:extLst>
          </p:cNvPr>
          <p:cNvSpPr txBox="1"/>
          <p:nvPr/>
        </p:nvSpPr>
        <p:spPr>
          <a:xfrm>
            <a:off x="1348367" y="2972781"/>
            <a:ext cx="3572387" cy="1477328"/>
          </a:xfrm>
          <a:prstGeom prst="rect">
            <a:avLst/>
          </a:prstGeom>
          <a:noFill/>
          <a:ln>
            <a:solidFill>
              <a:srgbClr val="5B9BD5"/>
            </a:solidFill>
          </a:ln>
        </p:spPr>
        <p:txBody>
          <a:bodyPr wrap="square" rtlCol="0">
            <a:spAutoFit/>
          </a:bodyPr>
          <a:lstStyle/>
          <a:p>
            <a:pPr algn="ctr"/>
            <a:r>
              <a:rPr lang="en-GB" dirty="0"/>
              <a:t>Si </a:t>
            </a:r>
            <a:r>
              <a:rPr lang="en-GB" dirty="0" err="1"/>
              <a:t>c'était</a:t>
            </a:r>
            <a:r>
              <a:rPr lang="en-GB" dirty="0"/>
              <a:t> un </a:t>
            </a:r>
            <a:r>
              <a:rPr lang="en-GB" dirty="0" err="1"/>
              <a:t>humain</a:t>
            </a:r>
            <a:r>
              <a:rPr lang="en-GB" dirty="0"/>
              <a:t>, </a:t>
            </a:r>
            <a:r>
              <a:rPr lang="en-GB" dirty="0" err="1"/>
              <a:t>ce</a:t>
            </a:r>
            <a:r>
              <a:rPr lang="en-GB" dirty="0"/>
              <a:t> </a:t>
            </a:r>
            <a:r>
              <a:rPr lang="en-GB" dirty="0" err="1"/>
              <a:t>serait</a:t>
            </a:r>
            <a:r>
              <a:rPr lang="en-GB" dirty="0"/>
              <a:t> </a:t>
            </a:r>
            <a:r>
              <a:rPr lang="en-GB" dirty="0" err="1"/>
              <a:t>notre</a:t>
            </a:r>
            <a:r>
              <a:rPr lang="en-GB" dirty="0"/>
              <a:t> "</a:t>
            </a:r>
            <a:r>
              <a:rPr lang="en-GB" dirty="0" err="1"/>
              <a:t>système</a:t>
            </a:r>
            <a:r>
              <a:rPr lang="en-GB" dirty="0"/>
              <a:t> </a:t>
            </a:r>
            <a:r>
              <a:rPr lang="en-GB" dirty="0" err="1"/>
              <a:t>nerveux</a:t>
            </a:r>
            <a:r>
              <a:rPr lang="en-GB" dirty="0"/>
              <a:t> central" - tout est </a:t>
            </a:r>
            <a:r>
              <a:rPr lang="en-GB" dirty="0" err="1"/>
              <a:t>relié</a:t>
            </a:r>
            <a:r>
              <a:rPr lang="en-GB" dirty="0"/>
              <a:t> </a:t>
            </a:r>
            <a:r>
              <a:rPr lang="en-GB" dirty="0" err="1"/>
              <a:t>à</a:t>
            </a:r>
            <a:r>
              <a:rPr lang="en-GB" dirty="0"/>
              <a:t> </a:t>
            </a:r>
            <a:r>
              <a:rPr lang="en-GB" dirty="0" err="1"/>
              <a:t>lui</a:t>
            </a:r>
            <a:r>
              <a:rPr lang="en-GB" dirty="0"/>
              <a:t> et </a:t>
            </a:r>
            <a:r>
              <a:rPr lang="en-GB" dirty="0" err="1"/>
              <a:t>permet</a:t>
            </a:r>
            <a:r>
              <a:rPr lang="en-GB" dirty="0"/>
              <a:t> la communication entre </a:t>
            </a:r>
            <a:r>
              <a:rPr lang="en-GB" dirty="0" err="1"/>
              <a:t>toutes</a:t>
            </a:r>
            <a:r>
              <a:rPr lang="en-GB" dirty="0"/>
              <a:t> les parties </a:t>
            </a:r>
            <a:r>
              <a:rPr lang="en-GB" dirty="0" err="1"/>
              <a:t>principales</a:t>
            </a:r>
            <a:r>
              <a:rPr lang="en-GB" dirty="0"/>
              <a:t>".</a:t>
            </a:r>
          </a:p>
        </p:txBody>
      </p:sp>
    </p:spTree>
    <p:extLst>
      <p:ext uri="{BB962C8B-B14F-4D97-AF65-F5344CB8AC3E}">
        <p14:creationId xmlns:p14="http://schemas.microsoft.com/office/powerpoint/2010/main" val="243717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Carte </a:t>
            </a:r>
            <a:r>
              <a:rPr lang="en-GB" sz="3200" dirty="0" err="1">
                <a:solidFill>
                  <a:schemeClr val="bg1"/>
                </a:solidFill>
                <a:latin typeface="Verdana" charset="0"/>
                <a:cs typeface="Verdana" charset="0"/>
              </a:rPr>
              <a:t>mère</a:t>
            </a:r>
            <a:endParaRPr lang="en-GB" sz="2000" dirty="0">
              <a:solidFill>
                <a:schemeClr val="bg1"/>
              </a:solidFill>
              <a:latin typeface="Verdana" charset="0"/>
              <a:cs typeface="Verdana" charset="0"/>
            </a:endParaRPr>
          </a:p>
        </p:txBody>
      </p:sp>
      <p:pic>
        <p:nvPicPr>
          <p:cNvPr id="7" name="Content Placeholder 6" descr="Screen Shot 2017-05-31 at 07.24.41.png">
            <a:extLst>
              <a:ext uri="{FF2B5EF4-FFF2-40B4-BE49-F238E27FC236}">
                <a16:creationId xmlns:a16="http://schemas.microsoft.com/office/drawing/2014/main" id="{7BB8B506-AD70-4404-B8B9-0692EE0DA111}"/>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1653638"/>
            <a:ext cx="5415057" cy="3110748"/>
          </a:xfrm>
          <a:prstGeom prst="rect">
            <a:avLst/>
          </a:prstGeom>
        </p:spPr>
      </p:pic>
      <p:sp>
        <p:nvSpPr>
          <p:cNvPr id="2" name="Oval 1">
            <a:extLst>
              <a:ext uri="{FF2B5EF4-FFF2-40B4-BE49-F238E27FC236}">
                <a16:creationId xmlns:a16="http://schemas.microsoft.com/office/drawing/2014/main" id="{A3F5C23E-5785-4912-8B93-0D12632A998A}"/>
              </a:ext>
            </a:extLst>
          </p:cNvPr>
          <p:cNvSpPr/>
          <p:nvPr/>
        </p:nvSpPr>
        <p:spPr>
          <a:xfrm>
            <a:off x="3279328" y="3573016"/>
            <a:ext cx="936104" cy="93610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60807FE7-5504-4F60-A1D2-AFEDFF3E02BA}"/>
              </a:ext>
            </a:extLst>
          </p:cNvPr>
          <p:cNvSpPr txBox="1"/>
          <p:nvPr/>
        </p:nvSpPr>
        <p:spPr>
          <a:xfrm>
            <a:off x="5629275" y="1157586"/>
            <a:ext cx="3514725" cy="4708981"/>
          </a:xfrm>
          <a:prstGeom prst="rect">
            <a:avLst/>
          </a:prstGeom>
          <a:solidFill>
            <a:srgbClr val="F08A34"/>
          </a:solidFill>
        </p:spPr>
        <p:txBody>
          <a:bodyPr wrap="square" rtlCol="0">
            <a:spAutoFit/>
          </a:bodyPr>
          <a:lstStyle/>
          <a:p>
            <a:r>
              <a:rPr lang="en-GB" sz="2000" dirty="0" err="1">
                <a:solidFill>
                  <a:schemeClr val="bg1"/>
                </a:solidFill>
                <a:latin typeface="+mj-lt"/>
              </a:rPr>
              <a:t>Détient</a:t>
            </a:r>
            <a:r>
              <a:rPr lang="en-GB" sz="2000" dirty="0">
                <a:solidFill>
                  <a:schemeClr val="bg1"/>
                </a:solidFill>
                <a:latin typeface="+mj-lt"/>
              </a:rPr>
              <a:t> des </a:t>
            </a:r>
            <a:r>
              <a:rPr lang="en-GB" sz="2000" dirty="0" err="1">
                <a:solidFill>
                  <a:schemeClr val="bg1"/>
                </a:solidFill>
                <a:latin typeface="+mj-lt"/>
              </a:rPr>
              <a:t>informations</a:t>
            </a:r>
            <a:r>
              <a:rPr lang="en-GB" sz="2000" dirty="0">
                <a:solidFill>
                  <a:schemeClr val="bg1"/>
                </a:solidFill>
                <a:latin typeface="+mj-lt"/>
              </a:rPr>
              <a:t> sur le </a:t>
            </a:r>
            <a:r>
              <a:rPr lang="en-GB" sz="2000" dirty="0" err="1">
                <a:solidFill>
                  <a:schemeClr val="bg1"/>
                </a:solidFill>
                <a:latin typeface="+mj-lt"/>
              </a:rPr>
              <a:t>système</a:t>
            </a:r>
            <a:endParaRPr lang="en-GB" sz="2000" dirty="0">
              <a:solidFill>
                <a:schemeClr val="bg1"/>
              </a:solidFill>
              <a:latin typeface="+mj-lt"/>
            </a:endParaRPr>
          </a:p>
          <a:p>
            <a:r>
              <a:rPr lang="en-GB" sz="2000" dirty="0">
                <a:solidFill>
                  <a:schemeClr val="bg1"/>
                </a:solidFill>
                <a:latin typeface="+mj-lt"/>
              </a:rPr>
              <a:t>CMOS - Complimentary Metal Oxide Semiconductor - </a:t>
            </a:r>
            <a:r>
              <a:rPr lang="en-GB" sz="2000" dirty="0" err="1">
                <a:solidFill>
                  <a:schemeClr val="bg1"/>
                </a:solidFill>
                <a:latin typeface="+mj-lt"/>
              </a:rPr>
              <a:t>enregistre</a:t>
            </a:r>
            <a:r>
              <a:rPr lang="en-GB" sz="2000" dirty="0">
                <a:solidFill>
                  <a:schemeClr val="bg1"/>
                </a:solidFill>
                <a:latin typeface="+mj-lt"/>
              </a:rPr>
              <a:t> la date/</a:t>
            </a:r>
            <a:r>
              <a:rPr lang="en-GB" sz="2000" dirty="0" err="1">
                <a:solidFill>
                  <a:schemeClr val="bg1"/>
                </a:solidFill>
                <a:latin typeface="+mj-lt"/>
              </a:rPr>
              <a:t>l'heure</a:t>
            </a:r>
            <a:r>
              <a:rPr lang="en-GB" sz="2000" dirty="0">
                <a:solidFill>
                  <a:schemeClr val="bg1"/>
                </a:solidFill>
                <a:latin typeface="+mj-lt"/>
              </a:rPr>
              <a:t>/les </a:t>
            </a:r>
            <a:r>
              <a:rPr lang="en-GB" sz="2000" dirty="0" err="1">
                <a:solidFill>
                  <a:schemeClr val="bg1"/>
                </a:solidFill>
                <a:latin typeface="+mj-lt"/>
              </a:rPr>
              <a:t>informations</a:t>
            </a:r>
            <a:r>
              <a:rPr lang="en-GB" sz="2000" dirty="0">
                <a:solidFill>
                  <a:schemeClr val="bg1"/>
                </a:solidFill>
                <a:latin typeface="+mj-lt"/>
              </a:rPr>
              <a:t> de </a:t>
            </a:r>
            <a:r>
              <a:rPr lang="en-GB" sz="2000" dirty="0" err="1">
                <a:solidFill>
                  <a:schemeClr val="bg1"/>
                </a:solidFill>
                <a:latin typeface="+mj-lt"/>
              </a:rPr>
              <a:t>démarrage</a:t>
            </a:r>
            <a:endParaRPr lang="en-GB" sz="2000" dirty="0">
              <a:solidFill>
                <a:schemeClr val="bg1"/>
              </a:solidFill>
              <a:latin typeface="+mj-lt"/>
            </a:endParaRPr>
          </a:p>
          <a:p>
            <a:r>
              <a:rPr lang="en-GB" sz="2000" dirty="0">
                <a:solidFill>
                  <a:schemeClr val="bg1"/>
                </a:solidFill>
                <a:latin typeface="+mj-lt"/>
              </a:rPr>
              <a:t>La batterie conserve les </a:t>
            </a:r>
            <a:r>
              <a:rPr lang="en-GB" sz="2000" dirty="0" err="1">
                <a:solidFill>
                  <a:schemeClr val="bg1"/>
                </a:solidFill>
                <a:latin typeface="+mj-lt"/>
              </a:rPr>
              <a:t>données</a:t>
            </a:r>
            <a:r>
              <a:rPr lang="en-GB" sz="2000" dirty="0">
                <a:solidFill>
                  <a:schemeClr val="bg1"/>
                </a:solidFill>
                <a:latin typeface="+mj-lt"/>
              </a:rPr>
              <a:t> </a:t>
            </a:r>
            <a:r>
              <a:rPr lang="en-GB" sz="2000" dirty="0" err="1">
                <a:solidFill>
                  <a:schemeClr val="bg1"/>
                </a:solidFill>
                <a:latin typeface="+mj-lt"/>
              </a:rPr>
              <a:t>lorsque</a:t>
            </a:r>
            <a:r>
              <a:rPr lang="en-GB" sz="2000" dirty="0">
                <a:solidFill>
                  <a:schemeClr val="bg1"/>
                </a:solidFill>
                <a:latin typeface="+mj-lt"/>
              </a:rPr>
              <a:t> le </a:t>
            </a:r>
            <a:r>
              <a:rPr lang="en-GB" sz="2000" dirty="0" err="1">
                <a:solidFill>
                  <a:schemeClr val="bg1"/>
                </a:solidFill>
                <a:latin typeface="+mj-lt"/>
              </a:rPr>
              <a:t>système</a:t>
            </a:r>
            <a:r>
              <a:rPr lang="en-GB" sz="2000" dirty="0">
                <a:solidFill>
                  <a:schemeClr val="bg1"/>
                </a:solidFill>
                <a:latin typeface="+mj-lt"/>
              </a:rPr>
              <a:t> est </a:t>
            </a:r>
            <a:r>
              <a:rPr lang="en-GB" sz="2000" dirty="0" err="1">
                <a:solidFill>
                  <a:schemeClr val="bg1"/>
                </a:solidFill>
                <a:latin typeface="+mj-lt"/>
              </a:rPr>
              <a:t>éteint</a:t>
            </a:r>
            <a:endParaRPr lang="en-GB" sz="2000" dirty="0">
              <a:solidFill>
                <a:schemeClr val="bg1"/>
              </a:solidFill>
              <a:latin typeface="+mj-lt"/>
            </a:endParaRPr>
          </a:p>
          <a:p>
            <a:endParaRPr lang="en-GB" sz="2000" dirty="0">
              <a:solidFill>
                <a:schemeClr val="bg1"/>
              </a:solidFill>
              <a:latin typeface="+mj-lt"/>
            </a:endParaRPr>
          </a:p>
          <a:p>
            <a:r>
              <a:rPr lang="en-GB" sz="2000" dirty="0">
                <a:solidFill>
                  <a:schemeClr val="bg1"/>
                </a:solidFill>
                <a:latin typeface="+mj-lt"/>
              </a:rPr>
              <a:t>BIOS - Basic Input Output System</a:t>
            </a:r>
          </a:p>
          <a:p>
            <a:r>
              <a:rPr lang="en-GB" sz="2000" dirty="0" err="1">
                <a:solidFill>
                  <a:schemeClr val="bg1"/>
                </a:solidFill>
                <a:latin typeface="+mj-lt"/>
              </a:rPr>
              <a:t>Système</a:t>
            </a:r>
            <a:r>
              <a:rPr lang="en-GB" sz="2000" dirty="0">
                <a:solidFill>
                  <a:schemeClr val="bg1"/>
                </a:solidFill>
                <a:latin typeface="+mj-lt"/>
              </a:rPr>
              <a:t> de base pour faire </a:t>
            </a:r>
            <a:r>
              <a:rPr lang="en-GB" sz="2000" dirty="0" err="1">
                <a:solidFill>
                  <a:schemeClr val="bg1"/>
                </a:solidFill>
                <a:latin typeface="+mj-lt"/>
              </a:rPr>
              <a:t>fonctionner</a:t>
            </a:r>
            <a:r>
              <a:rPr lang="en-GB" sz="2000" dirty="0">
                <a:solidFill>
                  <a:schemeClr val="bg1"/>
                </a:solidFill>
                <a:latin typeface="+mj-lt"/>
              </a:rPr>
              <a:t> </a:t>
            </a:r>
            <a:r>
              <a:rPr lang="en-GB" sz="2000" dirty="0" err="1">
                <a:solidFill>
                  <a:schemeClr val="bg1"/>
                </a:solidFill>
                <a:latin typeface="+mj-lt"/>
              </a:rPr>
              <a:t>l'ordinateur</a:t>
            </a:r>
            <a:r>
              <a:rPr lang="en-GB" sz="2000" dirty="0">
                <a:solidFill>
                  <a:schemeClr val="bg1"/>
                </a:solidFill>
                <a:latin typeface="+mj-lt"/>
              </a:rPr>
              <a:t> </a:t>
            </a:r>
            <a:r>
              <a:rPr lang="en-GB" sz="2000" dirty="0" err="1">
                <a:solidFill>
                  <a:schemeClr val="bg1"/>
                </a:solidFill>
                <a:latin typeface="+mj-lt"/>
              </a:rPr>
              <a:t>avant</a:t>
            </a:r>
            <a:r>
              <a:rPr lang="en-GB" sz="2000" dirty="0">
                <a:solidFill>
                  <a:schemeClr val="bg1"/>
                </a:solidFill>
                <a:latin typeface="+mj-lt"/>
              </a:rPr>
              <a:t> de passer au </a:t>
            </a:r>
            <a:r>
              <a:rPr lang="en-GB" sz="2000" dirty="0" err="1">
                <a:solidFill>
                  <a:schemeClr val="bg1"/>
                </a:solidFill>
                <a:latin typeface="+mj-lt"/>
              </a:rPr>
              <a:t>système</a:t>
            </a:r>
            <a:r>
              <a:rPr lang="en-GB" sz="2000" dirty="0">
                <a:solidFill>
                  <a:schemeClr val="bg1"/>
                </a:solidFill>
                <a:latin typeface="+mj-lt"/>
              </a:rPr>
              <a:t> </a:t>
            </a:r>
            <a:r>
              <a:rPr lang="en-GB" sz="2000" dirty="0" err="1">
                <a:solidFill>
                  <a:schemeClr val="bg1"/>
                </a:solidFill>
                <a:latin typeface="+mj-lt"/>
              </a:rPr>
              <a:t>d'exploitation</a:t>
            </a:r>
            <a:r>
              <a:rPr lang="en-GB" sz="2000" dirty="0">
                <a:solidFill>
                  <a:schemeClr val="bg1"/>
                </a:solidFill>
                <a:latin typeface="+mj-lt"/>
              </a:rPr>
              <a:t> principal</a:t>
            </a:r>
          </a:p>
        </p:txBody>
      </p:sp>
      <p:sp>
        <p:nvSpPr>
          <p:cNvPr id="13" name="TextBox 12">
            <a:extLst>
              <a:ext uri="{FF2B5EF4-FFF2-40B4-BE49-F238E27FC236}">
                <a16:creationId xmlns:a16="http://schemas.microsoft.com/office/drawing/2014/main" id="{FBC2E5AF-FF8C-44FF-8C7B-C51763A34238}"/>
              </a:ext>
            </a:extLst>
          </p:cNvPr>
          <p:cNvSpPr txBox="1"/>
          <p:nvPr/>
        </p:nvSpPr>
        <p:spPr>
          <a:xfrm>
            <a:off x="128587" y="4764386"/>
            <a:ext cx="4936160" cy="1200329"/>
          </a:xfrm>
          <a:prstGeom prst="rect">
            <a:avLst/>
          </a:prstGeom>
          <a:solidFill>
            <a:srgbClr val="BDD8F3"/>
          </a:solidFill>
        </p:spPr>
        <p:txBody>
          <a:bodyPr wrap="square" rtlCol="0">
            <a:spAutoFit/>
          </a:bodyPr>
          <a:lstStyle/>
          <a:p>
            <a:r>
              <a:rPr lang="en-GB" sz="2400" dirty="0">
                <a:solidFill>
                  <a:schemeClr val="tx1">
                    <a:lumMod val="65000"/>
                    <a:lumOff val="35000"/>
                  </a:schemeClr>
                </a:solidFill>
                <a:latin typeface="+mj-lt"/>
              </a:rPr>
              <a:t>Suppression progressive du BIOS pour </a:t>
            </a:r>
            <a:r>
              <a:rPr lang="en-GB" sz="2400" dirty="0" err="1">
                <a:solidFill>
                  <a:schemeClr val="tx1">
                    <a:lumMod val="65000"/>
                    <a:lumOff val="35000"/>
                  </a:schemeClr>
                </a:solidFill>
                <a:latin typeface="+mj-lt"/>
              </a:rPr>
              <a:t>l'UEFI</a:t>
            </a:r>
            <a:r>
              <a:rPr lang="en-GB" sz="2400" dirty="0">
                <a:solidFill>
                  <a:schemeClr val="tx1">
                    <a:lumMod val="65000"/>
                    <a:lumOff val="35000"/>
                  </a:schemeClr>
                </a:solidFill>
                <a:latin typeface="+mj-lt"/>
              </a:rPr>
              <a:t> - Unified Extensible Firmware Interface</a:t>
            </a:r>
          </a:p>
        </p:txBody>
      </p:sp>
    </p:spTree>
    <p:extLst>
      <p:ext uri="{BB962C8B-B14F-4D97-AF65-F5344CB8AC3E}">
        <p14:creationId xmlns:p14="http://schemas.microsoft.com/office/powerpoint/2010/main" val="1690678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Bus</a:t>
            </a:r>
            <a:endParaRPr lang="en-GB" sz="2000" dirty="0">
              <a:solidFill>
                <a:schemeClr val="bg1"/>
              </a:solidFill>
              <a:latin typeface="Verdana" charset="0"/>
              <a:cs typeface="Verdana" charset="0"/>
            </a:endParaRPr>
          </a:p>
        </p:txBody>
      </p:sp>
      <p:pic>
        <p:nvPicPr>
          <p:cNvPr id="1026" name="Picture 2" descr="PCB Board&quot; Case &amp; Skin for Samsung Galaxy by sedimentary | Redbubble">
            <a:extLst>
              <a:ext uri="{FF2B5EF4-FFF2-40B4-BE49-F238E27FC236}">
                <a16:creationId xmlns:a16="http://schemas.microsoft.com/office/drawing/2014/main" id="{80C8F97A-06E3-4CFE-A85A-F377A5ECE4E6}"/>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2036762" y="1145381"/>
            <a:ext cx="5070475" cy="507206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31678E3-7131-47F7-93C8-53D6555620AA}"/>
              </a:ext>
            </a:extLst>
          </p:cNvPr>
          <p:cNvSpPr txBox="1"/>
          <p:nvPr/>
        </p:nvSpPr>
        <p:spPr>
          <a:xfrm>
            <a:off x="6516216" y="2492896"/>
            <a:ext cx="2381833" cy="3046988"/>
          </a:xfrm>
          <a:prstGeom prst="rect">
            <a:avLst/>
          </a:prstGeom>
          <a:solidFill>
            <a:srgbClr val="F08A34"/>
          </a:solidFill>
        </p:spPr>
        <p:txBody>
          <a:bodyPr wrap="square" rtlCol="0">
            <a:spAutoFit/>
          </a:bodyPr>
          <a:lstStyle/>
          <a:p>
            <a:pPr algn="ctr"/>
            <a:r>
              <a:rPr lang="en-GB" sz="2400" dirty="0" err="1">
                <a:solidFill>
                  <a:schemeClr val="bg1"/>
                </a:solidFill>
                <a:latin typeface="+mj-lt"/>
              </a:rPr>
              <a:t>Système</a:t>
            </a:r>
            <a:r>
              <a:rPr lang="en-GB" sz="2400" dirty="0">
                <a:solidFill>
                  <a:schemeClr val="bg1"/>
                </a:solidFill>
                <a:latin typeface="+mj-lt"/>
              </a:rPr>
              <a:t> de communication qui </a:t>
            </a:r>
            <a:r>
              <a:rPr lang="en-GB" sz="2400" dirty="0" err="1">
                <a:solidFill>
                  <a:schemeClr val="bg1"/>
                </a:solidFill>
                <a:latin typeface="+mj-lt"/>
              </a:rPr>
              <a:t>transfère</a:t>
            </a:r>
            <a:r>
              <a:rPr lang="en-GB" sz="2400" dirty="0">
                <a:solidFill>
                  <a:schemeClr val="bg1"/>
                </a:solidFill>
                <a:latin typeface="+mj-lt"/>
              </a:rPr>
              <a:t> des </a:t>
            </a:r>
            <a:r>
              <a:rPr lang="en-GB" sz="2400" dirty="0" err="1">
                <a:solidFill>
                  <a:schemeClr val="bg1"/>
                </a:solidFill>
                <a:latin typeface="+mj-lt"/>
              </a:rPr>
              <a:t>données</a:t>
            </a:r>
            <a:r>
              <a:rPr lang="en-GB" sz="2400" dirty="0">
                <a:solidFill>
                  <a:schemeClr val="bg1"/>
                </a:solidFill>
                <a:latin typeface="+mj-lt"/>
              </a:rPr>
              <a:t> entre des </a:t>
            </a:r>
            <a:r>
              <a:rPr lang="en-GB" sz="2400" dirty="0" err="1">
                <a:solidFill>
                  <a:schemeClr val="bg1"/>
                </a:solidFill>
                <a:latin typeface="+mj-lt"/>
              </a:rPr>
              <a:t>composants</a:t>
            </a:r>
            <a:r>
              <a:rPr lang="en-GB" sz="2400" dirty="0">
                <a:solidFill>
                  <a:schemeClr val="bg1"/>
                </a:solidFill>
                <a:latin typeface="+mj-lt"/>
              </a:rPr>
              <a:t> </a:t>
            </a:r>
            <a:r>
              <a:rPr lang="en-GB" sz="2400" dirty="0" err="1">
                <a:solidFill>
                  <a:schemeClr val="bg1"/>
                </a:solidFill>
                <a:latin typeface="+mj-lt"/>
              </a:rPr>
              <a:t>à</a:t>
            </a:r>
            <a:r>
              <a:rPr lang="en-GB" sz="2400" dirty="0">
                <a:solidFill>
                  <a:schemeClr val="bg1"/>
                </a:solidFill>
                <a:latin typeface="+mj-lt"/>
              </a:rPr>
              <a:t> </a:t>
            </a:r>
            <a:r>
              <a:rPr lang="en-GB" sz="2400" dirty="0" err="1">
                <a:solidFill>
                  <a:schemeClr val="bg1"/>
                </a:solidFill>
                <a:latin typeface="+mj-lt"/>
              </a:rPr>
              <a:t>l'intérieur</a:t>
            </a:r>
            <a:r>
              <a:rPr lang="en-GB" sz="2400" dirty="0">
                <a:solidFill>
                  <a:schemeClr val="bg1"/>
                </a:solidFill>
                <a:latin typeface="+mj-lt"/>
              </a:rPr>
              <a:t> d'un </a:t>
            </a:r>
            <a:r>
              <a:rPr lang="en-GB" sz="2400" dirty="0" err="1">
                <a:solidFill>
                  <a:schemeClr val="bg1"/>
                </a:solidFill>
                <a:latin typeface="+mj-lt"/>
              </a:rPr>
              <a:t>dispositif</a:t>
            </a:r>
            <a:r>
              <a:rPr lang="en-GB" sz="2400" dirty="0">
                <a:solidFill>
                  <a:schemeClr val="bg1"/>
                </a:solidFill>
                <a:latin typeface="+mj-lt"/>
              </a:rPr>
              <a:t> </a:t>
            </a:r>
            <a:r>
              <a:rPr lang="en-GB" sz="2400" dirty="0" err="1">
                <a:solidFill>
                  <a:schemeClr val="bg1"/>
                </a:solidFill>
                <a:latin typeface="+mj-lt"/>
              </a:rPr>
              <a:t>informatique</a:t>
            </a:r>
            <a:endParaRPr lang="en-GB" sz="2400" dirty="0">
              <a:solidFill>
                <a:schemeClr val="bg1"/>
              </a:solidFill>
              <a:latin typeface="+mj-lt"/>
            </a:endParaRPr>
          </a:p>
        </p:txBody>
      </p:sp>
    </p:spTree>
    <p:extLst>
      <p:ext uri="{BB962C8B-B14F-4D97-AF65-F5344CB8AC3E}">
        <p14:creationId xmlns:p14="http://schemas.microsoft.com/office/powerpoint/2010/main" val="24146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11849839-3D3D-4858-A7A3-24F13F40F3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9748" y="4821526"/>
            <a:ext cx="1645983" cy="1645983"/>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CPU</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9"/>
            <a:ext cx="5102390" cy="451300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4997058" cy="441254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pic>
        <p:nvPicPr>
          <p:cNvPr id="32" name="Picture 31" descr="Screen Shot 2017-05-31 at 08.40.10.png">
            <a:extLst>
              <a:ext uri="{FF2B5EF4-FFF2-40B4-BE49-F238E27FC236}">
                <a16:creationId xmlns:a16="http://schemas.microsoft.com/office/drawing/2014/main" id="{8CBFC170-C3C0-4DED-8543-0A536B185F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7075" y="1065365"/>
            <a:ext cx="2703174" cy="1388835"/>
          </a:xfrm>
          <a:prstGeom prst="rect">
            <a:avLst/>
          </a:prstGeom>
          <a:ln>
            <a:noFill/>
          </a:ln>
        </p:spPr>
      </p:pic>
      <p:pic>
        <p:nvPicPr>
          <p:cNvPr id="3074" name="Picture 2" descr="Apple A13 - Wikipedia">
            <a:extLst>
              <a:ext uri="{FF2B5EF4-FFF2-40B4-BE49-F238E27FC236}">
                <a16:creationId xmlns:a16="http://schemas.microsoft.com/office/drawing/2014/main" id="{1A78C177-95A6-44E7-A47F-B2BA899525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1877" y="2827268"/>
            <a:ext cx="1161727" cy="1294470"/>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1" name="TextBox 30">
            <a:extLst>
              <a:ext uri="{FF2B5EF4-FFF2-40B4-BE49-F238E27FC236}">
                <a16:creationId xmlns:a16="http://schemas.microsoft.com/office/drawing/2014/main" id="{CFE37768-C777-4E9B-9725-5B74C864C2B4}"/>
              </a:ext>
            </a:extLst>
          </p:cNvPr>
          <p:cNvSpPr txBox="1"/>
          <p:nvPr/>
        </p:nvSpPr>
        <p:spPr>
          <a:xfrm>
            <a:off x="5591182" y="2368896"/>
            <a:ext cx="3355043" cy="2308324"/>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400" dirty="0">
                <a:solidFill>
                  <a:schemeClr val="bg1"/>
                </a:solidFill>
                <a:latin typeface="+mj-lt"/>
              </a:rPr>
              <a:t>Suit les instructions de la RAM</a:t>
            </a:r>
          </a:p>
          <a:p>
            <a:pPr marL="342900" indent="-342900">
              <a:buFont typeface="Arial" panose="020B0604020202020204" pitchFamily="34" charset="0"/>
              <a:buChar char="•"/>
            </a:pPr>
            <a:r>
              <a:rPr lang="en-GB" sz="2400" dirty="0" err="1">
                <a:solidFill>
                  <a:schemeClr val="bg1"/>
                </a:solidFill>
                <a:latin typeface="+mj-lt"/>
              </a:rPr>
              <a:t>Effectue</a:t>
            </a:r>
            <a:r>
              <a:rPr lang="en-GB" sz="2400" dirty="0">
                <a:solidFill>
                  <a:schemeClr val="bg1"/>
                </a:solidFill>
                <a:latin typeface="+mj-lt"/>
              </a:rPr>
              <a:t> des </a:t>
            </a:r>
            <a:r>
              <a:rPr lang="en-GB" sz="2400" dirty="0" err="1">
                <a:solidFill>
                  <a:schemeClr val="bg1"/>
                </a:solidFill>
                <a:latin typeface="+mj-lt"/>
              </a:rPr>
              <a:t>calculs</a:t>
            </a:r>
            <a:endParaRPr lang="en-GB" sz="2400" dirty="0">
              <a:solidFill>
                <a:schemeClr val="bg1"/>
              </a:solidFill>
              <a:latin typeface="+mj-lt"/>
            </a:endParaRPr>
          </a:p>
          <a:p>
            <a:pPr marL="342900" indent="-342900">
              <a:buFont typeface="Arial" panose="020B0604020202020204" pitchFamily="34" charset="0"/>
              <a:buChar char="•"/>
            </a:pPr>
            <a:r>
              <a:rPr lang="en-GB" sz="2400" dirty="0" err="1">
                <a:solidFill>
                  <a:schemeClr val="bg1"/>
                </a:solidFill>
                <a:latin typeface="+mj-lt"/>
              </a:rPr>
              <a:t>Traite</a:t>
            </a:r>
            <a:r>
              <a:rPr lang="en-GB" sz="2400" dirty="0">
                <a:solidFill>
                  <a:schemeClr val="bg1"/>
                </a:solidFill>
                <a:latin typeface="+mj-lt"/>
              </a:rPr>
              <a:t> les </a:t>
            </a:r>
            <a:r>
              <a:rPr lang="en-GB" sz="2400" dirty="0" err="1">
                <a:solidFill>
                  <a:schemeClr val="bg1"/>
                </a:solidFill>
                <a:latin typeface="+mj-lt"/>
              </a:rPr>
              <a:t>données</a:t>
            </a:r>
            <a:endParaRPr lang="en-GB" sz="2400" dirty="0">
              <a:solidFill>
                <a:schemeClr val="bg1"/>
              </a:solidFill>
              <a:latin typeface="+mj-lt"/>
            </a:endParaRPr>
          </a:p>
          <a:p>
            <a:pPr marL="342900" indent="-342900">
              <a:buFont typeface="Arial" panose="020B0604020202020204" pitchFamily="34" charset="0"/>
              <a:buChar char="•"/>
            </a:pPr>
            <a:r>
              <a:rPr lang="en-GB" sz="2400" dirty="0" err="1">
                <a:solidFill>
                  <a:schemeClr val="bg1"/>
                </a:solidFill>
                <a:latin typeface="+mj-lt"/>
              </a:rPr>
              <a:t>Renvoie</a:t>
            </a:r>
            <a:r>
              <a:rPr lang="en-GB" sz="2400" dirty="0">
                <a:solidFill>
                  <a:schemeClr val="bg1"/>
                </a:solidFill>
                <a:latin typeface="+mj-lt"/>
              </a:rPr>
              <a:t> des </a:t>
            </a:r>
            <a:r>
              <a:rPr lang="en-GB" sz="2400" dirty="0" err="1">
                <a:solidFill>
                  <a:schemeClr val="bg1"/>
                </a:solidFill>
                <a:latin typeface="+mj-lt"/>
              </a:rPr>
              <a:t>données</a:t>
            </a:r>
            <a:r>
              <a:rPr lang="en-GB" sz="2400" dirty="0">
                <a:solidFill>
                  <a:schemeClr val="bg1"/>
                </a:solidFill>
                <a:latin typeface="+mj-lt"/>
              </a:rPr>
              <a:t> </a:t>
            </a:r>
            <a:r>
              <a:rPr lang="en-GB" sz="2400" dirty="0" err="1">
                <a:solidFill>
                  <a:schemeClr val="bg1"/>
                </a:solidFill>
                <a:latin typeface="+mj-lt"/>
              </a:rPr>
              <a:t>à</a:t>
            </a:r>
            <a:r>
              <a:rPr lang="en-GB" sz="2400" dirty="0">
                <a:solidFill>
                  <a:schemeClr val="bg1"/>
                </a:solidFill>
                <a:latin typeface="+mj-lt"/>
              </a:rPr>
              <a:t> la </a:t>
            </a:r>
            <a:r>
              <a:rPr lang="en-GB" sz="2400" dirty="0" err="1">
                <a:solidFill>
                  <a:schemeClr val="bg1"/>
                </a:solidFill>
                <a:latin typeface="+mj-lt"/>
              </a:rPr>
              <a:t>mémoire</a:t>
            </a:r>
            <a:r>
              <a:rPr lang="en-GB" sz="2400" dirty="0">
                <a:solidFill>
                  <a:schemeClr val="bg1"/>
                </a:solidFill>
                <a:latin typeface="+mj-lt"/>
              </a:rPr>
              <a:t> </a:t>
            </a:r>
            <a:r>
              <a:rPr lang="en-GB" sz="2400" dirty="0" err="1">
                <a:solidFill>
                  <a:schemeClr val="bg1"/>
                </a:solidFill>
                <a:latin typeface="+mj-lt"/>
              </a:rPr>
              <a:t>vive</a:t>
            </a:r>
            <a:r>
              <a:rPr lang="en-GB" sz="2400" dirty="0">
                <a:solidFill>
                  <a:schemeClr val="bg1"/>
                </a:solidFill>
                <a:latin typeface="+mj-lt"/>
              </a:rPr>
              <a:t> (RAM)</a:t>
            </a:r>
          </a:p>
        </p:txBody>
      </p:sp>
    </p:spTree>
    <p:extLst>
      <p:ext uri="{BB962C8B-B14F-4D97-AF65-F5344CB8AC3E}">
        <p14:creationId xmlns:p14="http://schemas.microsoft.com/office/powerpoint/2010/main" val="2133089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RAM/</a:t>
            </a:r>
            <a:r>
              <a:rPr lang="en-GB" sz="3200" dirty="0" err="1">
                <a:solidFill>
                  <a:schemeClr val="bg1"/>
                </a:solidFill>
                <a:latin typeface="Verdana" charset="0"/>
                <a:cs typeface="Verdana" charset="0"/>
              </a:rPr>
              <a:t>Mémoire</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pic>
        <p:nvPicPr>
          <p:cNvPr id="33" name="Picture 32">
            <a:extLst>
              <a:ext uri="{FF2B5EF4-FFF2-40B4-BE49-F238E27FC236}">
                <a16:creationId xmlns:a16="http://schemas.microsoft.com/office/drawing/2014/main" id="{970E6919-319F-4C29-8FC5-EC81265D21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46615" y="1042988"/>
            <a:ext cx="2952327" cy="1087734"/>
          </a:xfrm>
          <a:prstGeom prst="rect">
            <a:avLst/>
          </a:prstGeom>
          <a:ln>
            <a:noFill/>
          </a:ln>
        </p:spPr>
      </p:pic>
      <p:pic>
        <p:nvPicPr>
          <p:cNvPr id="2050" name="Picture 2" descr="Samsung ePoP Memory Uses 40 Percent Less Space by Fusing RAM and ...">
            <a:extLst>
              <a:ext uri="{FF2B5EF4-FFF2-40B4-BE49-F238E27FC236}">
                <a16:creationId xmlns:a16="http://schemas.microsoft.com/office/drawing/2014/main" id="{796B0BBA-B515-42AF-A711-74453823E8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6888" y="5743574"/>
            <a:ext cx="2462411" cy="839735"/>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CFE37768-C777-4E9B-9725-5B74C864C2B4}"/>
              </a:ext>
            </a:extLst>
          </p:cNvPr>
          <p:cNvSpPr txBox="1"/>
          <p:nvPr/>
        </p:nvSpPr>
        <p:spPr>
          <a:xfrm>
            <a:off x="6095086" y="2044322"/>
            <a:ext cx="2902705" cy="3785652"/>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400" dirty="0">
                <a:solidFill>
                  <a:schemeClr val="bg1"/>
                </a:solidFill>
                <a:latin typeface="+mj-lt"/>
              </a:rPr>
              <a:t>Stockage volatile</a:t>
            </a:r>
          </a:p>
          <a:p>
            <a:pPr marL="342900" indent="-342900">
              <a:buFont typeface="Arial" panose="020B0604020202020204" pitchFamily="34" charset="0"/>
              <a:buChar char="•"/>
            </a:pPr>
            <a:r>
              <a:rPr lang="en-GB" sz="2400" dirty="0">
                <a:solidFill>
                  <a:schemeClr val="bg1"/>
                </a:solidFill>
                <a:latin typeface="+mj-lt"/>
              </a:rPr>
              <a:t>Le </a:t>
            </a:r>
            <a:r>
              <a:rPr lang="en-GB" sz="2400" dirty="0" err="1">
                <a:solidFill>
                  <a:schemeClr val="bg1"/>
                </a:solidFill>
                <a:latin typeface="+mj-lt"/>
              </a:rPr>
              <a:t>dispositif</a:t>
            </a:r>
            <a:r>
              <a:rPr lang="en-GB" sz="2400" dirty="0">
                <a:solidFill>
                  <a:schemeClr val="bg1"/>
                </a:solidFill>
                <a:latin typeface="+mj-lt"/>
              </a:rPr>
              <a:t> est </a:t>
            </a:r>
            <a:r>
              <a:rPr lang="en-GB" sz="2400" dirty="0" err="1">
                <a:solidFill>
                  <a:schemeClr val="bg1"/>
                </a:solidFill>
                <a:latin typeface="+mj-lt"/>
              </a:rPr>
              <a:t>en</a:t>
            </a:r>
            <a:r>
              <a:rPr lang="en-GB" sz="2400" dirty="0">
                <a:solidFill>
                  <a:schemeClr val="bg1"/>
                </a:solidFill>
                <a:latin typeface="+mj-lt"/>
              </a:rPr>
              <a:t> </a:t>
            </a:r>
            <a:r>
              <a:rPr lang="en-GB" sz="2400" dirty="0" err="1">
                <a:solidFill>
                  <a:schemeClr val="bg1"/>
                </a:solidFill>
                <a:latin typeface="+mj-lt"/>
              </a:rPr>
              <a:t>cours</a:t>
            </a:r>
            <a:r>
              <a:rPr lang="en-GB" sz="2400" dirty="0">
                <a:solidFill>
                  <a:schemeClr val="bg1"/>
                </a:solidFill>
                <a:latin typeface="+mj-lt"/>
              </a:rPr>
              <a:t> </a:t>
            </a:r>
            <a:r>
              <a:rPr lang="en-GB" sz="2400" dirty="0" err="1">
                <a:solidFill>
                  <a:schemeClr val="bg1"/>
                </a:solidFill>
                <a:latin typeface="+mj-lt"/>
              </a:rPr>
              <a:t>d'élaboration</a:t>
            </a:r>
            <a:endParaRPr lang="en-GB" sz="2400" dirty="0">
              <a:solidFill>
                <a:schemeClr val="bg1"/>
              </a:solidFill>
              <a:latin typeface="+mj-lt"/>
            </a:endParaRPr>
          </a:p>
          <a:p>
            <a:pPr marL="342900" indent="-342900">
              <a:buFont typeface="Arial" panose="020B0604020202020204" pitchFamily="34" charset="0"/>
              <a:buChar char="•"/>
            </a:pPr>
            <a:r>
              <a:rPr lang="en-GB" sz="2400" dirty="0">
                <a:solidFill>
                  <a:schemeClr val="bg1"/>
                </a:solidFill>
                <a:latin typeface="+mj-lt"/>
              </a:rPr>
              <a:t>Stockage très </a:t>
            </a:r>
            <a:r>
              <a:rPr lang="en-GB" sz="2400" dirty="0" err="1">
                <a:solidFill>
                  <a:schemeClr val="bg1"/>
                </a:solidFill>
                <a:latin typeface="+mj-lt"/>
              </a:rPr>
              <a:t>rapide</a:t>
            </a:r>
            <a:endParaRPr lang="en-GB" sz="2400" dirty="0">
              <a:solidFill>
                <a:schemeClr val="bg1"/>
              </a:solidFill>
              <a:latin typeface="+mj-lt"/>
            </a:endParaRPr>
          </a:p>
          <a:p>
            <a:pPr marL="342900" indent="-342900">
              <a:buFont typeface="Arial" panose="020B0604020202020204" pitchFamily="34" charset="0"/>
              <a:buChar char="•"/>
            </a:pPr>
            <a:r>
              <a:rPr lang="en-GB" sz="2400" dirty="0" err="1">
                <a:solidFill>
                  <a:schemeClr val="bg1"/>
                </a:solidFill>
                <a:latin typeface="+mj-lt"/>
              </a:rPr>
              <a:t>Fonctionne</a:t>
            </a:r>
            <a:r>
              <a:rPr lang="en-GB" sz="2400" dirty="0">
                <a:solidFill>
                  <a:schemeClr val="bg1"/>
                </a:solidFill>
                <a:latin typeface="+mj-lt"/>
              </a:rPr>
              <a:t> </a:t>
            </a:r>
            <a:r>
              <a:rPr lang="en-GB" sz="2400" dirty="0" err="1">
                <a:solidFill>
                  <a:schemeClr val="bg1"/>
                </a:solidFill>
                <a:latin typeface="+mj-lt"/>
              </a:rPr>
              <a:t>parallèlement</a:t>
            </a:r>
            <a:r>
              <a:rPr lang="en-GB" sz="2400" dirty="0">
                <a:solidFill>
                  <a:schemeClr val="bg1"/>
                </a:solidFill>
                <a:latin typeface="+mj-lt"/>
              </a:rPr>
              <a:t> au CPU</a:t>
            </a:r>
          </a:p>
          <a:p>
            <a:pPr marL="342900" indent="-342900">
              <a:buFont typeface="Arial" panose="020B0604020202020204" pitchFamily="34" charset="0"/>
              <a:buChar char="•"/>
            </a:pPr>
            <a:r>
              <a:rPr lang="en-GB" sz="2400" dirty="0">
                <a:solidFill>
                  <a:schemeClr val="bg1"/>
                </a:solidFill>
                <a:latin typeface="+mj-lt"/>
              </a:rPr>
              <a:t>Peut </a:t>
            </a:r>
            <a:r>
              <a:rPr lang="en-GB" sz="2400" dirty="0" err="1">
                <a:solidFill>
                  <a:schemeClr val="bg1"/>
                </a:solidFill>
                <a:latin typeface="+mj-lt"/>
              </a:rPr>
              <a:t>contenir</a:t>
            </a:r>
            <a:r>
              <a:rPr lang="en-GB" sz="2400" dirty="0">
                <a:solidFill>
                  <a:schemeClr val="bg1"/>
                </a:solidFill>
                <a:latin typeface="+mj-lt"/>
              </a:rPr>
              <a:t> des </a:t>
            </a:r>
            <a:r>
              <a:rPr lang="en-GB" sz="2400" dirty="0" err="1">
                <a:solidFill>
                  <a:schemeClr val="bg1"/>
                </a:solidFill>
                <a:latin typeface="+mj-lt"/>
              </a:rPr>
              <a:t>données</a:t>
            </a:r>
            <a:r>
              <a:rPr lang="en-GB" sz="2400" dirty="0">
                <a:solidFill>
                  <a:schemeClr val="bg1"/>
                </a:solidFill>
                <a:latin typeface="+mj-lt"/>
              </a:rPr>
              <a:t> </a:t>
            </a:r>
            <a:r>
              <a:rPr lang="en-GB" sz="2400" dirty="0" err="1">
                <a:solidFill>
                  <a:schemeClr val="bg1"/>
                </a:solidFill>
                <a:latin typeface="+mj-lt"/>
              </a:rPr>
              <a:t>utiles</a:t>
            </a:r>
            <a:r>
              <a:rPr lang="en-GB" sz="2400" dirty="0">
                <a:solidFill>
                  <a:schemeClr val="bg1"/>
                </a:solidFill>
                <a:latin typeface="+mj-lt"/>
              </a:rPr>
              <a:t>*.</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Tree>
    <p:extLst>
      <p:ext uri="{BB962C8B-B14F-4D97-AF65-F5344CB8AC3E}">
        <p14:creationId xmlns:p14="http://schemas.microsoft.com/office/powerpoint/2010/main" val="2026202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4" descr="QUADRO P6000">
            <a:extLst>
              <a:ext uri="{FF2B5EF4-FFF2-40B4-BE49-F238E27FC236}">
                <a16:creationId xmlns:a16="http://schemas.microsoft.com/office/drawing/2014/main" id="{6252E710-29E2-4C43-A2EF-0AC726C14F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1260" y="5557839"/>
            <a:ext cx="3456904" cy="121229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1D0DB250-94CB-4462-AAAF-7439B9D227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2732" y="1175582"/>
            <a:ext cx="3081092" cy="886127"/>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Carte </a:t>
            </a:r>
            <a:r>
              <a:rPr lang="en-GB" sz="3200" dirty="0" err="1">
                <a:solidFill>
                  <a:schemeClr val="bg1"/>
                </a:solidFill>
                <a:latin typeface="Verdana" charset="0"/>
                <a:cs typeface="Verdana" charset="0"/>
              </a:rPr>
              <a:t>vidéo</a:t>
            </a:r>
            <a:r>
              <a:rPr lang="en-GB" sz="3200" dirty="0">
                <a:solidFill>
                  <a:schemeClr val="bg1"/>
                </a:solidFill>
                <a:latin typeface="Verdana" charset="0"/>
                <a:cs typeface="Verdana" charset="0"/>
              </a:rPr>
              <a:t>/</a:t>
            </a:r>
            <a:r>
              <a:rPr lang="en-GB" sz="3200" dirty="0" err="1">
                <a:solidFill>
                  <a:schemeClr val="bg1"/>
                </a:solidFill>
                <a:latin typeface="Verdana" charset="0"/>
                <a:cs typeface="Verdana" charset="0"/>
              </a:rPr>
              <a:t>graphique</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1" name="TextBox 30">
            <a:extLst>
              <a:ext uri="{FF2B5EF4-FFF2-40B4-BE49-F238E27FC236}">
                <a16:creationId xmlns:a16="http://schemas.microsoft.com/office/drawing/2014/main" id="{CFE37768-C777-4E9B-9725-5B74C864C2B4}"/>
              </a:ext>
            </a:extLst>
          </p:cNvPr>
          <p:cNvSpPr txBox="1"/>
          <p:nvPr/>
        </p:nvSpPr>
        <p:spPr>
          <a:xfrm>
            <a:off x="6171119" y="2012911"/>
            <a:ext cx="2902705" cy="3477875"/>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000" dirty="0" err="1">
                <a:solidFill>
                  <a:schemeClr val="bg1"/>
                </a:solidFill>
                <a:latin typeface="+mj-lt"/>
              </a:rPr>
              <a:t>Permet</a:t>
            </a:r>
            <a:r>
              <a:rPr lang="en-GB" sz="2000" dirty="0">
                <a:solidFill>
                  <a:schemeClr val="bg1"/>
                </a:solidFill>
                <a:latin typeface="+mj-lt"/>
              </a:rPr>
              <a:t> de </a:t>
            </a:r>
            <a:r>
              <a:rPr lang="en-GB" sz="2000" dirty="0" err="1">
                <a:solidFill>
                  <a:schemeClr val="bg1"/>
                </a:solidFill>
                <a:latin typeface="+mj-lt"/>
              </a:rPr>
              <a:t>voir</a:t>
            </a:r>
            <a:r>
              <a:rPr lang="en-GB" sz="2000" dirty="0">
                <a:solidFill>
                  <a:schemeClr val="bg1"/>
                </a:solidFill>
                <a:latin typeface="+mj-lt"/>
              </a:rPr>
              <a:t>/lire des </a:t>
            </a:r>
            <a:r>
              <a:rPr lang="en-GB" sz="2000" dirty="0" err="1">
                <a:solidFill>
                  <a:schemeClr val="bg1"/>
                </a:solidFill>
                <a:latin typeface="+mj-lt"/>
              </a:rPr>
              <a:t>informations</a:t>
            </a:r>
            <a:r>
              <a:rPr lang="en-GB" sz="2000" dirty="0">
                <a:solidFill>
                  <a:schemeClr val="bg1"/>
                </a:solidFill>
                <a:latin typeface="+mj-lt"/>
              </a:rPr>
              <a:t> </a:t>
            </a:r>
            <a:r>
              <a:rPr lang="en-GB" sz="2000" dirty="0" err="1">
                <a:solidFill>
                  <a:schemeClr val="bg1"/>
                </a:solidFill>
                <a:latin typeface="+mj-lt"/>
              </a:rPr>
              <a:t>informatiques</a:t>
            </a:r>
            <a:endParaRPr lang="en-GB" sz="2000" dirty="0">
              <a:solidFill>
                <a:schemeClr val="bg1"/>
              </a:solidFill>
              <a:latin typeface="+mj-lt"/>
            </a:endParaRPr>
          </a:p>
          <a:p>
            <a:pPr marL="342900" indent="-342900">
              <a:buFont typeface="Arial" panose="020B0604020202020204" pitchFamily="34" charset="0"/>
              <a:buChar char="•"/>
            </a:pPr>
            <a:r>
              <a:rPr lang="en-GB" sz="2000" dirty="0">
                <a:solidFill>
                  <a:schemeClr val="bg1"/>
                </a:solidFill>
                <a:latin typeface="+mj-lt"/>
              </a:rPr>
              <a:t>Peut </a:t>
            </a:r>
            <a:r>
              <a:rPr lang="en-GB" sz="2000" dirty="0" err="1">
                <a:solidFill>
                  <a:schemeClr val="bg1"/>
                </a:solidFill>
                <a:latin typeface="+mj-lt"/>
              </a:rPr>
              <a:t>être</a:t>
            </a:r>
            <a:r>
              <a:rPr lang="en-GB" sz="2000" dirty="0">
                <a:solidFill>
                  <a:schemeClr val="bg1"/>
                </a:solidFill>
                <a:latin typeface="+mj-lt"/>
              </a:rPr>
              <a:t> </a:t>
            </a:r>
            <a:r>
              <a:rPr lang="en-GB" sz="2000" dirty="0" err="1">
                <a:solidFill>
                  <a:schemeClr val="bg1"/>
                </a:solidFill>
                <a:latin typeface="+mj-lt"/>
              </a:rPr>
              <a:t>intégré</a:t>
            </a:r>
            <a:r>
              <a:rPr lang="en-GB" sz="2000" dirty="0">
                <a:solidFill>
                  <a:schemeClr val="bg1"/>
                </a:solidFill>
                <a:latin typeface="+mj-lt"/>
              </a:rPr>
              <a:t> </a:t>
            </a:r>
            <a:r>
              <a:rPr lang="en-GB" sz="2000" dirty="0" err="1">
                <a:solidFill>
                  <a:schemeClr val="bg1"/>
                </a:solidFill>
                <a:latin typeface="+mj-lt"/>
              </a:rPr>
              <a:t>à</a:t>
            </a:r>
            <a:r>
              <a:rPr lang="en-GB" sz="2000" dirty="0">
                <a:solidFill>
                  <a:schemeClr val="bg1"/>
                </a:solidFill>
                <a:latin typeface="+mj-lt"/>
              </a:rPr>
              <a:t> la carte </a:t>
            </a:r>
            <a:r>
              <a:rPr lang="en-GB" sz="2000" dirty="0" err="1">
                <a:solidFill>
                  <a:schemeClr val="bg1"/>
                </a:solidFill>
                <a:latin typeface="+mj-lt"/>
              </a:rPr>
              <a:t>mère</a:t>
            </a:r>
            <a:r>
              <a:rPr lang="en-GB" sz="2000" dirty="0">
                <a:solidFill>
                  <a:schemeClr val="bg1"/>
                </a:solidFill>
                <a:latin typeface="+mj-lt"/>
              </a:rPr>
              <a:t> </a:t>
            </a:r>
            <a:r>
              <a:rPr lang="en-GB" sz="2000" dirty="0" err="1">
                <a:solidFill>
                  <a:schemeClr val="bg1"/>
                </a:solidFill>
                <a:latin typeface="+mj-lt"/>
              </a:rPr>
              <a:t>ou</a:t>
            </a:r>
            <a:r>
              <a:rPr lang="en-GB" sz="2000" dirty="0">
                <a:solidFill>
                  <a:schemeClr val="bg1"/>
                </a:solidFill>
                <a:latin typeface="+mj-lt"/>
              </a:rPr>
              <a:t> </a:t>
            </a:r>
            <a:r>
              <a:rPr lang="en-GB" sz="2000" dirty="0" err="1">
                <a:solidFill>
                  <a:schemeClr val="bg1"/>
                </a:solidFill>
                <a:latin typeface="+mj-lt"/>
              </a:rPr>
              <a:t>ajouté</a:t>
            </a:r>
            <a:r>
              <a:rPr lang="en-GB" sz="2000" dirty="0">
                <a:solidFill>
                  <a:schemeClr val="bg1"/>
                </a:solidFill>
                <a:latin typeface="+mj-lt"/>
              </a:rPr>
              <a:t> </a:t>
            </a:r>
            <a:r>
              <a:rPr lang="en-GB" sz="2000" dirty="0" err="1">
                <a:solidFill>
                  <a:schemeClr val="bg1"/>
                </a:solidFill>
                <a:latin typeface="+mj-lt"/>
              </a:rPr>
              <a:t>en</a:t>
            </a:r>
            <a:r>
              <a:rPr lang="en-GB" sz="2000" dirty="0">
                <a:solidFill>
                  <a:schemeClr val="bg1"/>
                </a:solidFill>
                <a:latin typeface="+mj-lt"/>
              </a:rPr>
              <a:t> tant que </a:t>
            </a:r>
            <a:r>
              <a:rPr lang="en-GB" sz="2000" dirty="0" err="1">
                <a:solidFill>
                  <a:schemeClr val="bg1"/>
                </a:solidFill>
                <a:latin typeface="+mj-lt"/>
              </a:rPr>
              <a:t>dispositif</a:t>
            </a:r>
            <a:r>
              <a:rPr lang="en-GB" sz="2000" dirty="0">
                <a:solidFill>
                  <a:schemeClr val="bg1"/>
                </a:solidFill>
                <a:latin typeface="+mj-lt"/>
              </a:rPr>
              <a:t> </a:t>
            </a:r>
            <a:r>
              <a:rPr lang="en-GB" sz="2000" dirty="0" err="1">
                <a:solidFill>
                  <a:schemeClr val="bg1"/>
                </a:solidFill>
                <a:latin typeface="+mj-lt"/>
              </a:rPr>
              <a:t>indépendant</a:t>
            </a:r>
            <a:r>
              <a:rPr lang="en-GB" sz="2000" dirty="0">
                <a:solidFill>
                  <a:schemeClr val="bg1"/>
                </a:solidFill>
                <a:latin typeface="+mj-lt"/>
              </a:rPr>
              <a:t> </a:t>
            </a:r>
            <a:r>
              <a:rPr lang="en-GB" sz="2000" dirty="0" err="1">
                <a:solidFill>
                  <a:schemeClr val="bg1"/>
                </a:solidFill>
                <a:latin typeface="+mj-lt"/>
              </a:rPr>
              <a:t>conçu</a:t>
            </a:r>
            <a:r>
              <a:rPr lang="en-GB" sz="2000" dirty="0">
                <a:solidFill>
                  <a:schemeClr val="bg1"/>
                </a:solidFill>
                <a:latin typeface="+mj-lt"/>
              </a:rPr>
              <a:t> sur </a:t>
            </a:r>
            <a:r>
              <a:rPr lang="en-GB" sz="2000" dirty="0" err="1">
                <a:solidFill>
                  <a:schemeClr val="bg1"/>
                </a:solidFill>
                <a:latin typeface="+mj-lt"/>
              </a:rPr>
              <a:t>mesure</a:t>
            </a:r>
            <a:endParaRPr lang="en-GB" sz="2000" dirty="0">
              <a:solidFill>
                <a:schemeClr val="bg1"/>
              </a:solidFill>
              <a:latin typeface="+mj-lt"/>
            </a:endParaRPr>
          </a:p>
          <a:p>
            <a:pPr marL="342900" indent="-342900">
              <a:buFont typeface="Arial" panose="020B0604020202020204" pitchFamily="34" charset="0"/>
              <a:buChar char="•"/>
            </a:pPr>
            <a:r>
              <a:rPr lang="en-GB" sz="2000" dirty="0">
                <a:solidFill>
                  <a:schemeClr val="bg1"/>
                </a:solidFill>
                <a:latin typeface="+mj-lt"/>
              </a:rPr>
              <a:t>GPU - </a:t>
            </a:r>
            <a:r>
              <a:rPr lang="en-GB" sz="2000" dirty="0" err="1">
                <a:solidFill>
                  <a:schemeClr val="bg1"/>
                </a:solidFill>
                <a:latin typeface="+mj-lt"/>
              </a:rPr>
              <a:t>Unité</a:t>
            </a:r>
            <a:r>
              <a:rPr lang="en-GB" sz="2000" dirty="0">
                <a:solidFill>
                  <a:schemeClr val="bg1"/>
                </a:solidFill>
                <a:latin typeface="+mj-lt"/>
              </a:rPr>
              <a:t> de </a:t>
            </a:r>
            <a:r>
              <a:rPr lang="en-GB" sz="2000" dirty="0" err="1">
                <a:solidFill>
                  <a:schemeClr val="bg1"/>
                </a:solidFill>
                <a:latin typeface="+mj-lt"/>
              </a:rPr>
              <a:t>traitement</a:t>
            </a:r>
            <a:r>
              <a:rPr lang="en-GB" sz="2000" dirty="0">
                <a:solidFill>
                  <a:schemeClr val="bg1"/>
                </a:solidFill>
                <a:latin typeface="+mj-lt"/>
              </a:rPr>
              <a:t> des </a:t>
            </a:r>
            <a:r>
              <a:rPr lang="en-GB" sz="2000" dirty="0" err="1">
                <a:solidFill>
                  <a:schemeClr val="bg1"/>
                </a:solidFill>
                <a:latin typeface="+mj-lt"/>
              </a:rPr>
              <a:t>graphiques</a:t>
            </a:r>
            <a:endParaRPr lang="en-GB" sz="2000" dirty="0">
              <a:solidFill>
                <a:schemeClr val="bg1"/>
              </a:solidFill>
              <a:latin typeface="+mj-lt"/>
            </a:endParaRP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
        <p:nvSpPr>
          <p:cNvPr id="37" name="Rectangle 36">
            <a:extLst>
              <a:ext uri="{FF2B5EF4-FFF2-40B4-BE49-F238E27FC236}">
                <a16:creationId xmlns:a16="http://schemas.microsoft.com/office/drawing/2014/main" id="{7D57A445-10E3-4C83-AD95-6281AE5FB249}"/>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t>
            </a:r>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GPU</a:t>
            </a:r>
          </a:p>
        </p:txBody>
      </p:sp>
    </p:spTree>
    <p:extLst>
      <p:ext uri="{BB962C8B-B14F-4D97-AF65-F5344CB8AC3E}">
        <p14:creationId xmlns:p14="http://schemas.microsoft.com/office/powerpoint/2010/main" val="10868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Do the cellphones have hard drive where the data is stored? - Quora">
            <a:extLst>
              <a:ext uri="{FF2B5EF4-FFF2-40B4-BE49-F238E27FC236}">
                <a16:creationId xmlns:a16="http://schemas.microsoft.com/office/drawing/2014/main" id="{87FF7091-66C0-4569-B2D6-7B00137730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048" t="24459" r="29464" b="22068"/>
          <a:stretch/>
        </p:blipFill>
        <p:spPr bwMode="auto">
          <a:xfrm>
            <a:off x="6357938" y="5514986"/>
            <a:ext cx="2357201" cy="104297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Image result for ssd drive cross section">
            <a:extLst>
              <a:ext uri="{FF2B5EF4-FFF2-40B4-BE49-F238E27FC236}">
                <a16:creationId xmlns:a16="http://schemas.microsoft.com/office/drawing/2014/main" id="{7AC9600A-FD7F-491D-95B0-F575AC5D3A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2277" y="3384512"/>
            <a:ext cx="2080539" cy="141086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9D3D2236-5E9C-4754-B1A1-66871101100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55" t="5604" r="13035" b="3225"/>
          <a:stretch/>
        </p:blipFill>
        <p:spPr>
          <a:xfrm>
            <a:off x="6167332" y="1124744"/>
            <a:ext cx="2745096" cy="912367"/>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Disque</a:t>
            </a:r>
            <a:r>
              <a:rPr lang="en-GB" sz="3200" dirty="0">
                <a:solidFill>
                  <a:schemeClr val="bg1"/>
                </a:solidFill>
                <a:latin typeface="Verdana" charset="0"/>
                <a:cs typeface="Verdana" charset="0"/>
              </a:rPr>
              <a:t> dur/stockage</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1" name="TextBox 30">
            <a:extLst>
              <a:ext uri="{FF2B5EF4-FFF2-40B4-BE49-F238E27FC236}">
                <a16:creationId xmlns:a16="http://schemas.microsoft.com/office/drawing/2014/main" id="{CFE37768-C777-4E9B-9725-5B74C864C2B4}"/>
              </a:ext>
            </a:extLst>
          </p:cNvPr>
          <p:cNvSpPr txBox="1"/>
          <p:nvPr/>
        </p:nvSpPr>
        <p:spPr>
          <a:xfrm>
            <a:off x="6096237" y="2037111"/>
            <a:ext cx="2902705" cy="3477875"/>
          </a:xfrm>
          <a:prstGeom prst="rect">
            <a:avLst/>
          </a:prstGeom>
          <a:solidFill>
            <a:srgbClr val="F08A34"/>
          </a:solidFill>
        </p:spPr>
        <p:txBody>
          <a:bodyPr wrap="square" rtlCol="0">
            <a:spAutoFit/>
          </a:bodyPr>
          <a:lstStyle/>
          <a:p>
            <a:pPr marL="184150" indent="-184150">
              <a:buFont typeface="Arial" panose="020B0604020202020204" pitchFamily="34" charset="0"/>
              <a:buChar char="•"/>
            </a:pPr>
            <a:r>
              <a:rPr lang="en-GB" sz="2000" dirty="0">
                <a:solidFill>
                  <a:schemeClr val="bg1"/>
                </a:solidFill>
                <a:latin typeface="+mj-lt"/>
              </a:rPr>
              <a:t>Un stockage plus permanent</a:t>
            </a:r>
          </a:p>
          <a:p>
            <a:pPr marL="184150" indent="-184150">
              <a:buFont typeface="Arial" panose="020B0604020202020204" pitchFamily="34" charset="0"/>
              <a:buChar char="•"/>
            </a:pPr>
            <a:r>
              <a:rPr lang="en-GB" sz="2000" dirty="0">
                <a:solidFill>
                  <a:schemeClr val="bg1"/>
                </a:solidFill>
                <a:latin typeface="+mj-lt"/>
              </a:rPr>
              <a:t>Conserve le </a:t>
            </a:r>
            <a:r>
              <a:rPr lang="en-GB" sz="2000" dirty="0" err="1">
                <a:solidFill>
                  <a:schemeClr val="bg1"/>
                </a:solidFill>
                <a:latin typeface="+mj-lt"/>
              </a:rPr>
              <a:t>système</a:t>
            </a:r>
            <a:r>
              <a:rPr lang="en-GB" sz="2000" dirty="0">
                <a:solidFill>
                  <a:schemeClr val="bg1"/>
                </a:solidFill>
                <a:latin typeface="+mj-lt"/>
              </a:rPr>
              <a:t> </a:t>
            </a:r>
            <a:r>
              <a:rPr lang="en-GB" sz="2000" dirty="0" err="1">
                <a:solidFill>
                  <a:schemeClr val="bg1"/>
                </a:solidFill>
                <a:latin typeface="+mj-lt"/>
              </a:rPr>
              <a:t>d'exploitation</a:t>
            </a:r>
            <a:r>
              <a:rPr lang="en-GB" sz="2000" dirty="0">
                <a:solidFill>
                  <a:schemeClr val="bg1"/>
                </a:solidFill>
                <a:latin typeface="+mj-lt"/>
              </a:rPr>
              <a:t>, les programmes et les </a:t>
            </a:r>
            <a:r>
              <a:rPr lang="en-GB" sz="2000" dirty="0" err="1">
                <a:solidFill>
                  <a:schemeClr val="bg1"/>
                </a:solidFill>
                <a:latin typeface="+mj-lt"/>
              </a:rPr>
              <a:t>fichiers</a:t>
            </a:r>
            <a:r>
              <a:rPr lang="en-GB" sz="2000" dirty="0">
                <a:solidFill>
                  <a:schemeClr val="bg1"/>
                </a:solidFill>
                <a:latin typeface="+mj-lt"/>
              </a:rPr>
              <a:t> </a:t>
            </a:r>
            <a:r>
              <a:rPr lang="en-GB" sz="2000" dirty="0" err="1">
                <a:solidFill>
                  <a:schemeClr val="bg1"/>
                </a:solidFill>
                <a:latin typeface="+mj-lt"/>
              </a:rPr>
              <a:t>utilisateur</a:t>
            </a:r>
            <a:r>
              <a:rPr lang="en-GB" sz="2000" dirty="0">
                <a:solidFill>
                  <a:schemeClr val="bg1"/>
                </a:solidFill>
                <a:latin typeface="+mj-lt"/>
              </a:rPr>
              <a:t> </a:t>
            </a:r>
            <a:r>
              <a:rPr lang="en-GB" sz="2000" dirty="0" err="1">
                <a:solidFill>
                  <a:schemeClr val="bg1"/>
                </a:solidFill>
                <a:latin typeface="+mj-lt"/>
              </a:rPr>
              <a:t>lorsque</a:t>
            </a:r>
            <a:r>
              <a:rPr lang="en-GB" sz="2000" dirty="0">
                <a:solidFill>
                  <a:schemeClr val="bg1"/>
                </a:solidFill>
                <a:latin typeface="+mj-lt"/>
              </a:rPr>
              <a:t> le </a:t>
            </a:r>
            <a:r>
              <a:rPr lang="en-GB" sz="2000" dirty="0" err="1">
                <a:solidFill>
                  <a:schemeClr val="bg1"/>
                </a:solidFill>
                <a:latin typeface="+mj-lt"/>
              </a:rPr>
              <a:t>système</a:t>
            </a:r>
            <a:r>
              <a:rPr lang="en-GB" sz="2000" dirty="0">
                <a:solidFill>
                  <a:schemeClr val="bg1"/>
                </a:solidFill>
                <a:latin typeface="+mj-lt"/>
              </a:rPr>
              <a:t> est </a:t>
            </a:r>
            <a:r>
              <a:rPr lang="en-GB" sz="2000" dirty="0" err="1">
                <a:solidFill>
                  <a:schemeClr val="bg1"/>
                </a:solidFill>
                <a:latin typeface="+mj-lt"/>
              </a:rPr>
              <a:t>éteint</a:t>
            </a:r>
            <a:endParaRPr lang="en-GB" sz="2000" dirty="0">
              <a:solidFill>
                <a:schemeClr val="bg1"/>
              </a:solidFill>
              <a:latin typeface="+mj-lt"/>
            </a:endParaRPr>
          </a:p>
          <a:p>
            <a:pPr marL="184150" indent="-184150">
              <a:buFont typeface="Arial" panose="020B0604020202020204" pitchFamily="34" charset="0"/>
              <a:buChar char="•"/>
            </a:pPr>
            <a:r>
              <a:rPr lang="en-GB" sz="2000" dirty="0" err="1">
                <a:solidFill>
                  <a:schemeClr val="bg1"/>
                </a:solidFill>
                <a:latin typeface="+mj-lt"/>
              </a:rPr>
              <a:t>Probablement</a:t>
            </a:r>
            <a:r>
              <a:rPr lang="en-GB" sz="2000" dirty="0">
                <a:solidFill>
                  <a:schemeClr val="bg1"/>
                </a:solidFill>
                <a:latin typeface="+mj-lt"/>
              </a:rPr>
              <a:t> la </a:t>
            </a:r>
            <a:r>
              <a:rPr lang="en-GB" sz="2000" dirty="0" err="1">
                <a:solidFill>
                  <a:schemeClr val="bg1"/>
                </a:solidFill>
                <a:latin typeface="+mj-lt"/>
              </a:rPr>
              <a:t>partie</a:t>
            </a:r>
            <a:r>
              <a:rPr lang="en-GB" sz="2000" dirty="0">
                <a:solidFill>
                  <a:schemeClr val="bg1"/>
                </a:solidFill>
                <a:latin typeface="+mj-lt"/>
              </a:rPr>
              <a:t> la plus utile de </a:t>
            </a:r>
            <a:r>
              <a:rPr lang="en-GB" sz="2000" dirty="0" err="1">
                <a:solidFill>
                  <a:schemeClr val="bg1"/>
                </a:solidFill>
                <a:latin typeface="+mj-lt"/>
              </a:rPr>
              <a:t>l'appareil</a:t>
            </a:r>
            <a:r>
              <a:rPr lang="en-GB" sz="2000" dirty="0">
                <a:solidFill>
                  <a:schemeClr val="bg1"/>
                </a:solidFill>
                <a:latin typeface="+mj-lt"/>
              </a:rPr>
              <a:t>, </a:t>
            </a:r>
            <a:r>
              <a:rPr lang="en-GB" sz="2000" dirty="0" err="1">
                <a:solidFill>
                  <a:schemeClr val="bg1"/>
                </a:solidFill>
                <a:latin typeface="+mj-lt"/>
              </a:rPr>
              <a:t>à</a:t>
            </a:r>
            <a:r>
              <a:rPr lang="en-GB" sz="2000" dirty="0">
                <a:solidFill>
                  <a:schemeClr val="bg1"/>
                </a:solidFill>
                <a:latin typeface="+mj-lt"/>
              </a:rPr>
              <a:t> </a:t>
            </a:r>
            <a:r>
              <a:rPr lang="en-GB" sz="2000" dirty="0" err="1">
                <a:solidFill>
                  <a:schemeClr val="bg1"/>
                </a:solidFill>
                <a:latin typeface="+mj-lt"/>
              </a:rPr>
              <a:t>l'évidence</a:t>
            </a:r>
            <a:endParaRPr lang="en-GB" sz="2000" dirty="0">
              <a:solidFill>
                <a:schemeClr val="bg1"/>
              </a:solidFill>
              <a:latin typeface="+mj-lt"/>
            </a:endParaRP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GPU</a:t>
            </a:r>
          </a:p>
        </p:txBody>
      </p:sp>
    </p:spTree>
    <p:extLst>
      <p:ext uri="{BB962C8B-B14F-4D97-AF65-F5344CB8AC3E}">
        <p14:creationId xmlns:p14="http://schemas.microsoft.com/office/powerpoint/2010/main" val="206569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omprar iFixit Pieza Antena wifi iPhone 5 | Macnificos">
            <a:extLst>
              <a:ext uri="{FF2B5EF4-FFF2-40B4-BE49-F238E27FC236}">
                <a16:creationId xmlns:a16="http://schemas.microsoft.com/office/drawing/2014/main" id="{0C3273CD-22AE-4670-9756-A8C18D626F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62" t="27443" r="3239" b="21069"/>
          <a:stretch/>
        </p:blipFill>
        <p:spPr bwMode="auto">
          <a:xfrm>
            <a:off x="6748225" y="5131007"/>
            <a:ext cx="2444622" cy="101689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Le </a:t>
            </a:r>
            <a:r>
              <a:rPr lang="en-GB" sz="3200" dirty="0" err="1">
                <a:solidFill>
                  <a:schemeClr val="bg1"/>
                </a:solidFill>
                <a:latin typeface="Verdana" charset="0"/>
                <a:cs typeface="Verdana" charset="0"/>
              </a:rPr>
              <a:t>réseau</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GPU</a:t>
            </a:r>
          </a:p>
        </p:txBody>
      </p:sp>
      <p:pic>
        <p:nvPicPr>
          <p:cNvPr id="32" name="Picture 31">
            <a:extLst>
              <a:ext uri="{FF2B5EF4-FFF2-40B4-BE49-F238E27FC236}">
                <a16:creationId xmlns:a16="http://schemas.microsoft.com/office/drawing/2014/main" id="{5D982984-176F-4F1A-AD8F-15792A421CCD}"/>
              </a:ext>
            </a:extLst>
          </p:cNvPr>
          <p:cNvPicPr>
            <a:picLocks noChangeAspect="1"/>
          </p:cNvPicPr>
          <p:nvPr/>
        </p:nvPicPr>
        <p:blipFill rotWithShape="1">
          <a:blip r:embed="rId4">
            <a:extLst>
              <a:ext uri="{28A0092B-C50C-407E-A947-70E740481C1C}">
                <a14:useLocalDpi xmlns:a14="http://schemas.microsoft.com/office/drawing/2010/main" val="0"/>
              </a:ext>
            </a:extLst>
          </a:blip>
          <a:srcRect l="7980" t="11319" r="8921" b="12570"/>
          <a:stretch/>
        </p:blipFill>
        <p:spPr>
          <a:xfrm>
            <a:off x="6031877" y="1084479"/>
            <a:ext cx="2788595" cy="1215810"/>
          </a:xfrm>
          <a:prstGeom prst="rect">
            <a:avLst/>
          </a:prstGeom>
        </p:spPr>
      </p:pic>
      <p:pic>
        <p:nvPicPr>
          <p:cNvPr id="34" name="Picture 33">
            <a:extLst>
              <a:ext uri="{FF2B5EF4-FFF2-40B4-BE49-F238E27FC236}">
                <a16:creationId xmlns:a16="http://schemas.microsoft.com/office/drawing/2014/main" id="{A2245BF5-4E2C-40DB-A70D-E589DB2FD5F6}"/>
              </a:ext>
            </a:extLst>
          </p:cNvPr>
          <p:cNvPicPr>
            <a:picLocks noChangeAspect="1"/>
          </p:cNvPicPr>
          <p:nvPr/>
        </p:nvPicPr>
        <p:blipFill rotWithShape="1">
          <a:blip r:embed="rId5">
            <a:extLst>
              <a:ext uri="{28A0092B-C50C-407E-A947-70E740481C1C}">
                <a14:useLocalDpi xmlns:a14="http://schemas.microsoft.com/office/drawing/2010/main" val="0"/>
              </a:ext>
            </a:extLst>
          </a:blip>
          <a:srcRect l="17273" r="20750"/>
          <a:stretch/>
        </p:blipFill>
        <p:spPr>
          <a:xfrm>
            <a:off x="4146091" y="4303714"/>
            <a:ext cx="1885786" cy="2282021"/>
          </a:xfrm>
          <a:prstGeom prst="rect">
            <a:avLst/>
          </a:prstGeom>
        </p:spPr>
      </p:pic>
      <p:sp>
        <p:nvSpPr>
          <p:cNvPr id="31" name="TextBox 30">
            <a:extLst>
              <a:ext uri="{FF2B5EF4-FFF2-40B4-BE49-F238E27FC236}">
                <a16:creationId xmlns:a16="http://schemas.microsoft.com/office/drawing/2014/main" id="{CFE37768-C777-4E9B-9725-5B74C864C2B4}"/>
              </a:ext>
            </a:extLst>
          </p:cNvPr>
          <p:cNvSpPr txBox="1"/>
          <p:nvPr/>
        </p:nvSpPr>
        <p:spPr>
          <a:xfrm>
            <a:off x="6233626" y="2005135"/>
            <a:ext cx="2939813" cy="3170099"/>
          </a:xfrm>
          <a:prstGeom prst="rect">
            <a:avLst/>
          </a:prstGeom>
          <a:solidFill>
            <a:srgbClr val="F08A34"/>
          </a:solidFill>
        </p:spPr>
        <p:txBody>
          <a:bodyPr wrap="square" rtlCol="0">
            <a:spAutoFit/>
          </a:bodyPr>
          <a:lstStyle/>
          <a:p>
            <a:pPr marL="227013" indent="-227013">
              <a:buFont typeface="Arial" panose="020B0604020202020204" pitchFamily="34" charset="0"/>
              <a:buChar char="•"/>
            </a:pPr>
            <a:r>
              <a:rPr lang="en-GB" sz="2000" dirty="0" err="1">
                <a:solidFill>
                  <a:schemeClr val="bg1"/>
                </a:solidFill>
                <a:latin typeface="+mj-lt"/>
              </a:rPr>
              <a:t>Permet</a:t>
            </a:r>
            <a:r>
              <a:rPr lang="en-GB" sz="2000" dirty="0">
                <a:solidFill>
                  <a:schemeClr val="bg1"/>
                </a:solidFill>
                <a:latin typeface="+mj-lt"/>
              </a:rPr>
              <a:t> la </a:t>
            </a:r>
            <a:r>
              <a:rPr lang="en-GB" sz="2000" dirty="0" err="1">
                <a:solidFill>
                  <a:schemeClr val="bg1"/>
                </a:solidFill>
                <a:latin typeface="+mj-lt"/>
              </a:rPr>
              <a:t>connectivité</a:t>
            </a:r>
            <a:r>
              <a:rPr lang="en-GB" sz="2000" dirty="0">
                <a:solidFill>
                  <a:schemeClr val="bg1"/>
                </a:solidFill>
                <a:latin typeface="+mj-lt"/>
              </a:rPr>
              <a:t> </a:t>
            </a:r>
            <a:r>
              <a:rPr lang="en-GB" sz="2000" dirty="0" err="1">
                <a:solidFill>
                  <a:schemeClr val="bg1"/>
                </a:solidFill>
                <a:latin typeface="+mj-lt"/>
              </a:rPr>
              <a:t>en</a:t>
            </a:r>
            <a:r>
              <a:rPr lang="en-GB" sz="2000" dirty="0">
                <a:solidFill>
                  <a:schemeClr val="bg1"/>
                </a:solidFill>
                <a:latin typeface="+mj-lt"/>
              </a:rPr>
              <a:t> dehors de </a:t>
            </a:r>
            <a:r>
              <a:rPr lang="en-GB" sz="2000" dirty="0" err="1">
                <a:solidFill>
                  <a:schemeClr val="bg1"/>
                </a:solidFill>
                <a:latin typeface="+mj-lt"/>
              </a:rPr>
              <a:t>l'appareil</a:t>
            </a:r>
            <a:endParaRPr lang="en-GB" sz="2000" dirty="0">
              <a:solidFill>
                <a:schemeClr val="bg1"/>
              </a:solidFill>
              <a:latin typeface="+mj-lt"/>
            </a:endParaRPr>
          </a:p>
          <a:p>
            <a:pPr marL="227013" indent="-227013">
              <a:buFont typeface="Arial" panose="020B0604020202020204" pitchFamily="34" charset="0"/>
              <a:buChar char="•"/>
            </a:pPr>
            <a:r>
              <a:rPr lang="en-GB" sz="2000" dirty="0" err="1">
                <a:solidFill>
                  <a:schemeClr val="bg1"/>
                </a:solidFill>
                <a:latin typeface="+mj-lt"/>
              </a:rPr>
              <a:t>Nécessaire</a:t>
            </a:r>
            <a:r>
              <a:rPr lang="en-GB" sz="2000" dirty="0">
                <a:solidFill>
                  <a:schemeClr val="bg1"/>
                </a:solidFill>
                <a:latin typeface="+mj-lt"/>
              </a:rPr>
              <a:t> pour </a:t>
            </a:r>
            <a:r>
              <a:rPr lang="en-GB" sz="2000" dirty="0" err="1">
                <a:solidFill>
                  <a:schemeClr val="bg1"/>
                </a:solidFill>
                <a:latin typeface="+mj-lt"/>
              </a:rPr>
              <a:t>l'accès</a:t>
            </a:r>
            <a:r>
              <a:rPr lang="en-GB" sz="2000" dirty="0">
                <a:solidFill>
                  <a:schemeClr val="bg1"/>
                </a:solidFill>
                <a:latin typeface="+mj-lt"/>
              </a:rPr>
              <a:t> </a:t>
            </a:r>
            <a:r>
              <a:rPr lang="en-GB" sz="2000" dirty="0" err="1">
                <a:solidFill>
                  <a:schemeClr val="bg1"/>
                </a:solidFill>
                <a:latin typeface="+mj-lt"/>
              </a:rPr>
              <a:t>à</a:t>
            </a:r>
            <a:r>
              <a:rPr lang="en-GB" sz="2000" dirty="0">
                <a:solidFill>
                  <a:schemeClr val="bg1"/>
                </a:solidFill>
                <a:latin typeface="+mj-lt"/>
              </a:rPr>
              <a:t> Internet</a:t>
            </a:r>
          </a:p>
          <a:p>
            <a:pPr marL="227013" indent="-227013">
              <a:buFont typeface="Arial" panose="020B0604020202020204" pitchFamily="34" charset="0"/>
              <a:buChar char="•"/>
            </a:pPr>
            <a:r>
              <a:rPr lang="en-GB" sz="2000" dirty="0" err="1">
                <a:solidFill>
                  <a:schemeClr val="bg1"/>
                </a:solidFill>
                <a:latin typeface="+mj-lt"/>
              </a:rPr>
              <a:t>Souvent</a:t>
            </a:r>
            <a:r>
              <a:rPr lang="en-GB" sz="2000" dirty="0">
                <a:solidFill>
                  <a:schemeClr val="bg1"/>
                </a:solidFill>
                <a:latin typeface="+mj-lt"/>
              </a:rPr>
              <a:t> </a:t>
            </a:r>
            <a:r>
              <a:rPr lang="en-GB" sz="2000" dirty="0" err="1">
                <a:solidFill>
                  <a:schemeClr val="bg1"/>
                </a:solidFill>
                <a:latin typeface="+mj-lt"/>
              </a:rPr>
              <a:t>appelé</a:t>
            </a:r>
            <a:r>
              <a:rPr lang="en-GB" sz="2000" dirty="0">
                <a:solidFill>
                  <a:schemeClr val="bg1"/>
                </a:solidFill>
                <a:latin typeface="+mj-lt"/>
              </a:rPr>
              <a:t> NIC - Network Interface Cord (</a:t>
            </a:r>
            <a:r>
              <a:rPr lang="en-GB" sz="2000" dirty="0" err="1">
                <a:solidFill>
                  <a:schemeClr val="bg1"/>
                </a:solidFill>
                <a:latin typeface="+mj-lt"/>
              </a:rPr>
              <a:t>ou</a:t>
            </a:r>
            <a:r>
              <a:rPr lang="en-GB" sz="2000" dirty="0">
                <a:solidFill>
                  <a:schemeClr val="bg1"/>
                </a:solidFill>
                <a:latin typeface="+mj-lt"/>
              </a:rPr>
              <a:t> </a:t>
            </a:r>
            <a:r>
              <a:rPr lang="en-GB" sz="2000" dirty="0" err="1">
                <a:solidFill>
                  <a:schemeClr val="bg1"/>
                </a:solidFill>
                <a:latin typeface="+mj-lt"/>
              </a:rPr>
              <a:t>contrôleur</a:t>
            </a:r>
            <a:r>
              <a:rPr lang="en-GB" sz="2000" dirty="0">
                <a:solidFill>
                  <a:schemeClr val="bg1"/>
                </a:solidFill>
                <a:latin typeface="+mj-lt"/>
              </a:rPr>
              <a:t>)</a:t>
            </a:r>
          </a:p>
          <a:p>
            <a:pPr marL="227013" indent="-227013">
              <a:buFont typeface="Arial" panose="020B0604020202020204" pitchFamily="34" charset="0"/>
              <a:buChar char="•"/>
            </a:pPr>
            <a:r>
              <a:rPr lang="en-GB" sz="2000" dirty="0" err="1">
                <a:solidFill>
                  <a:schemeClr val="bg1"/>
                </a:solidFill>
                <a:latin typeface="+mj-lt"/>
              </a:rPr>
              <a:t>Possède</a:t>
            </a:r>
            <a:r>
              <a:rPr lang="en-GB" sz="2000" dirty="0">
                <a:solidFill>
                  <a:schemeClr val="bg1"/>
                </a:solidFill>
                <a:latin typeface="+mj-lt"/>
              </a:rPr>
              <a:t> un </a:t>
            </a:r>
            <a:r>
              <a:rPr lang="en-GB" sz="2000" dirty="0" err="1">
                <a:solidFill>
                  <a:schemeClr val="bg1"/>
                </a:solidFill>
                <a:latin typeface="+mj-lt"/>
              </a:rPr>
              <a:t>identifiant</a:t>
            </a:r>
            <a:r>
              <a:rPr lang="en-GB" sz="2000" dirty="0">
                <a:solidFill>
                  <a:schemeClr val="bg1"/>
                </a:solidFill>
                <a:latin typeface="+mj-lt"/>
              </a:rPr>
              <a:t> unique - </a:t>
            </a:r>
            <a:r>
              <a:rPr lang="en-GB" sz="2000" dirty="0" err="1">
                <a:solidFill>
                  <a:schemeClr val="bg1"/>
                </a:solidFill>
                <a:latin typeface="+mj-lt"/>
              </a:rPr>
              <a:t>adresse</a:t>
            </a:r>
            <a:r>
              <a:rPr lang="en-GB" sz="2000" dirty="0">
                <a:solidFill>
                  <a:schemeClr val="bg1"/>
                </a:solidFill>
                <a:latin typeface="+mj-lt"/>
              </a:rPr>
              <a:t> MAC (Media Access Control)</a:t>
            </a: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Network Card</a:t>
            </a:r>
          </a:p>
        </p:txBody>
      </p:sp>
    </p:spTree>
    <p:extLst>
      <p:ext uri="{BB962C8B-B14F-4D97-AF65-F5344CB8AC3E}">
        <p14:creationId xmlns:p14="http://schemas.microsoft.com/office/powerpoint/2010/main" val="1807817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2" grpId="0"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Programme de la session</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indent="-514350">
              <a:lnSpc>
                <a:spcPct val="150000"/>
              </a:lnSpc>
              <a:buFont typeface="+mj-lt"/>
              <a:buAutoNum type="arabicPeriod"/>
            </a:pPr>
            <a:r>
              <a:rPr lang="en-GB" dirty="0" err="1">
                <a:ea typeface="Verdana" panose="020B0604030504040204" pitchFamily="34" charset="0"/>
              </a:rPr>
              <a:t>Éléments</a:t>
            </a:r>
            <a:r>
              <a:rPr lang="en-GB" dirty="0">
                <a:ea typeface="Verdana" panose="020B0604030504040204" pitchFamily="34" charset="0"/>
              </a:rPr>
              <a:t> et </a:t>
            </a:r>
            <a:r>
              <a:rPr lang="en-GB" dirty="0" err="1">
                <a:ea typeface="Verdana" panose="020B0604030504040204" pitchFamily="34" charset="0"/>
              </a:rPr>
              <a:t>fonctions</a:t>
            </a:r>
            <a:r>
              <a:rPr lang="en-GB" dirty="0">
                <a:ea typeface="Verdana" panose="020B0604030504040204" pitchFamily="34" charset="0"/>
              </a:rPr>
              <a:t> de </a:t>
            </a:r>
            <a:r>
              <a:rPr lang="en-GB" dirty="0" err="1">
                <a:ea typeface="Verdana" panose="020B0604030504040204" pitchFamily="34" charset="0"/>
              </a:rPr>
              <a:t>l'ordinateur</a:t>
            </a:r>
            <a:endParaRPr lang="en-GB" dirty="0">
              <a:ea typeface="Verdana" panose="020B0604030504040204" pitchFamily="34" charset="0"/>
            </a:endParaRPr>
          </a:p>
          <a:p>
            <a:pPr marL="514350" indent="-514350">
              <a:lnSpc>
                <a:spcPct val="150000"/>
              </a:lnSpc>
              <a:buFont typeface="+mj-lt"/>
              <a:buAutoNum type="arabicPeriod"/>
            </a:pPr>
            <a:r>
              <a:rPr lang="en-GB" dirty="0">
                <a:ea typeface="Verdana" panose="020B0604030504040204" pitchFamily="34" charset="0"/>
              </a:rPr>
              <a:t>Les parties de </a:t>
            </a:r>
            <a:r>
              <a:rPr lang="en-GB" dirty="0" err="1">
                <a:ea typeface="Verdana" panose="020B0604030504040204" pitchFamily="34" charset="0"/>
              </a:rPr>
              <a:t>l'Internet</a:t>
            </a:r>
            <a:r>
              <a:rPr lang="en-GB" dirty="0">
                <a:ea typeface="Verdana" panose="020B0604030504040204" pitchFamily="34" charset="0"/>
              </a:rPr>
              <a:t> et son </a:t>
            </a:r>
            <a:r>
              <a:rPr lang="en-GB" dirty="0" err="1">
                <a:ea typeface="Verdana" panose="020B0604030504040204" pitchFamily="34" charset="0"/>
              </a:rPr>
              <a:t>évolution</a:t>
            </a:r>
            <a:endParaRPr lang="en-GB" dirty="0">
              <a:ea typeface="Verdana" panose="020B0604030504040204" pitchFamily="34" charset="0"/>
            </a:endParaRPr>
          </a:p>
          <a:p>
            <a:pPr marL="514350" indent="-514350">
              <a:lnSpc>
                <a:spcPct val="150000"/>
              </a:lnSpc>
              <a:buFont typeface="+mj-lt"/>
              <a:buAutoNum type="arabicPeriod"/>
            </a:pPr>
            <a:r>
              <a:rPr lang="en-GB" dirty="0">
                <a:ea typeface="Verdana" panose="020B0604030504040204" pitchFamily="34" charset="0"/>
              </a:rPr>
              <a:t>Connexion </a:t>
            </a:r>
            <a:r>
              <a:rPr lang="en-GB" dirty="0" err="1">
                <a:ea typeface="Verdana" panose="020B0604030504040204" pitchFamily="34" charset="0"/>
              </a:rPr>
              <a:t>à</a:t>
            </a:r>
            <a:r>
              <a:rPr lang="en-GB" dirty="0">
                <a:ea typeface="Verdana" panose="020B0604030504040204" pitchFamily="34" charset="0"/>
              </a:rPr>
              <a:t> </a:t>
            </a:r>
            <a:r>
              <a:rPr lang="en-GB" dirty="0" err="1">
                <a:ea typeface="Verdana" panose="020B0604030504040204" pitchFamily="34" charset="0"/>
              </a:rPr>
              <a:t>l'internet</a:t>
            </a:r>
            <a:endParaRPr lang="en-GB" dirty="0">
              <a:ea typeface="Verdana" panose="020B0604030504040204" pitchFamily="34" charset="0"/>
            </a:endParaRPr>
          </a:p>
          <a:p>
            <a:pPr marL="514350" indent="-514350">
              <a:lnSpc>
                <a:spcPct val="150000"/>
              </a:lnSpc>
              <a:buFont typeface="+mj-lt"/>
              <a:buAutoNum type="arabicPeriod"/>
            </a:pPr>
            <a:r>
              <a:rPr lang="en-GB" dirty="0">
                <a:ea typeface="Verdana" panose="020B0604030504040204" pitchFamily="34" charset="0"/>
              </a:rPr>
              <a:t>Services et applications Internet</a:t>
            </a:r>
          </a:p>
          <a:p>
            <a:pPr marL="514350" indent="-514350">
              <a:lnSpc>
                <a:spcPct val="150000"/>
              </a:lnSpc>
              <a:buFont typeface="+mj-lt"/>
              <a:buAutoNum type="arabicPeriod"/>
            </a:pPr>
            <a:r>
              <a:rPr lang="en-GB" dirty="0">
                <a:ea typeface="Verdana" panose="020B0604030504040204" pitchFamily="34" charset="0"/>
              </a:rPr>
              <a:t>Le web </a:t>
            </a:r>
            <a:r>
              <a:rPr lang="en-GB" dirty="0" err="1">
                <a:ea typeface="Verdana" panose="020B0604030504040204" pitchFamily="34" charset="0"/>
              </a:rPr>
              <a:t>profond</a:t>
            </a:r>
            <a:r>
              <a:rPr lang="en-GB" dirty="0">
                <a:ea typeface="Verdana" panose="020B0604030504040204" pitchFamily="34" charset="0"/>
              </a:rPr>
              <a:t>, </a:t>
            </a:r>
            <a:r>
              <a:rPr lang="en-GB" dirty="0" err="1">
                <a:ea typeface="Verdana" panose="020B0604030504040204" pitchFamily="34" charset="0"/>
              </a:rPr>
              <a:t>l'anonymat</a:t>
            </a:r>
            <a:r>
              <a:rPr lang="en-GB" dirty="0">
                <a:ea typeface="Verdana" panose="020B0604030504040204" pitchFamily="34" charset="0"/>
              </a:rPr>
              <a:t> et la toile invisible </a:t>
            </a: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Amazon.com: Wireless Keyboard and Mouse Combo, WisFox 2.4G Full ...">
            <a:extLst>
              <a:ext uri="{FF2B5EF4-FFF2-40B4-BE49-F238E27FC236}">
                <a16:creationId xmlns:a16="http://schemas.microsoft.com/office/drawing/2014/main" id="{9DC67583-A5B9-4D26-BBA7-6815BCAAF2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5442" y="5437223"/>
            <a:ext cx="2663026" cy="115146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PCI/PCI Express/USB</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GPU</a:t>
            </a: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Network Card</a:t>
            </a:r>
          </a:p>
        </p:txBody>
      </p:sp>
      <p:pic>
        <p:nvPicPr>
          <p:cNvPr id="7170" name="Picture 2" descr="Explaining PCIe Slots - YouTube">
            <a:extLst>
              <a:ext uri="{FF2B5EF4-FFF2-40B4-BE49-F238E27FC236}">
                <a16:creationId xmlns:a16="http://schemas.microsoft.com/office/drawing/2014/main" id="{FFFEFE15-B956-45F1-A421-55A5436D22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0926" y="1087783"/>
            <a:ext cx="2828833" cy="104294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The Different Type and Versions of USB Ports That You Must Know About">
            <a:extLst>
              <a:ext uri="{FF2B5EF4-FFF2-40B4-BE49-F238E27FC236}">
                <a16:creationId xmlns:a16="http://schemas.microsoft.com/office/drawing/2014/main" id="{4BD3F5F2-DF11-4709-A071-7802D5E2224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3744" t="51530" b="3908"/>
          <a:stretch/>
        </p:blipFill>
        <p:spPr bwMode="auto">
          <a:xfrm>
            <a:off x="6101676" y="4221950"/>
            <a:ext cx="2828834" cy="1070219"/>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CFE37768-C777-4E9B-9725-5B74C864C2B4}"/>
              </a:ext>
            </a:extLst>
          </p:cNvPr>
          <p:cNvSpPr txBox="1"/>
          <p:nvPr/>
        </p:nvSpPr>
        <p:spPr>
          <a:xfrm>
            <a:off x="6038670" y="2202274"/>
            <a:ext cx="3087358" cy="1938992"/>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000" dirty="0" err="1">
                <a:solidFill>
                  <a:schemeClr val="bg1"/>
                </a:solidFill>
                <a:latin typeface="+mj-lt"/>
              </a:rPr>
              <a:t>Permettre</a:t>
            </a:r>
            <a:r>
              <a:rPr lang="en-GB" sz="2000" dirty="0">
                <a:solidFill>
                  <a:schemeClr val="bg1"/>
                </a:solidFill>
                <a:latin typeface="+mj-lt"/>
              </a:rPr>
              <a:t> </a:t>
            </a:r>
            <a:r>
              <a:rPr lang="en-GB" sz="2000" dirty="0" err="1">
                <a:solidFill>
                  <a:schemeClr val="bg1"/>
                </a:solidFill>
                <a:latin typeface="+mj-lt"/>
              </a:rPr>
              <a:t>l'expansion</a:t>
            </a:r>
            <a:r>
              <a:rPr lang="en-GB" sz="2000" dirty="0">
                <a:solidFill>
                  <a:schemeClr val="bg1"/>
                </a:solidFill>
                <a:latin typeface="+mj-lt"/>
              </a:rPr>
              <a:t> </a:t>
            </a:r>
            <a:r>
              <a:rPr lang="en-GB" sz="2000" dirty="0" err="1">
                <a:solidFill>
                  <a:schemeClr val="bg1"/>
                </a:solidFill>
                <a:latin typeface="+mj-lt"/>
              </a:rPr>
              <a:t>ou</a:t>
            </a:r>
            <a:r>
              <a:rPr lang="en-GB" sz="2000" dirty="0">
                <a:solidFill>
                  <a:schemeClr val="bg1"/>
                </a:solidFill>
                <a:latin typeface="+mj-lt"/>
              </a:rPr>
              <a:t> la mise </a:t>
            </a:r>
            <a:r>
              <a:rPr lang="en-GB" sz="2000" dirty="0" err="1">
                <a:solidFill>
                  <a:schemeClr val="bg1"/>
                </a:solidFill>
                <a:latin typeface="+mj-lt"/>
              </a:rPr>
              <a:t>à</a:t>
            </a:r>
            <a:r>
              <a:rPr lang="en-GB" sz="2000" dirty="0">
                <a:solidFill>
                  <a:schemeClr val="bg1"/>
                </a:solidFill>
                <a:latin typeface="+mj-lt"/>
              </a:rPr>
              <a:t> </a:t>
            </a:r>
            <a:r>
              <a:rPr lang="en-GB" sz="2000" dirty="0" err="1">
                <a:solidFill>
                  <a:schemeClr val="bg1"/>
                </a:solidFill>
                <a:latin typeface="+mj-lt"/>
              </a:rPr>
              <a:t>niveau</a:t>
            </a:r>
            <a:r>
              <a:rPr lang="en-GB" sz="2000" dirty="0">
                <a:solidFill>
                  <a:schemeClr val="bg1"/>
                </a:solidFill>
                <a:latin typeface="+mj-lt"/>
              </a:rPr>
              <a:t> du </a:t>
            </a:r>
            <a:r>
              <a:rPr lang="en-GB" sz="2000" dirty="0" err="1">
                <a:solidFill>
                  <a:schemeClr val="bg1"/>
                </a:solidFill>
                <a:latin typeface="+mj-lt"/>
              </a:rPr>
              <a:t>système</a:t>
            </a:r>
            <a:endParaRPr lang="en-GB" sz="2000" dirty="0">
              <a:solidFill>
                <a:schemeClr val="bg1"/>
              </a:solidFill>
              <a:latin typeface="+mj-lt"/>
            </a:endParaRPr>
          </a:p>
          <a:p>
            <a:pPr marL="342900" indent="-342900">
              <a:buFont typeface="Arial" panose="020B0604020202020204" pitchFamily="34" charset="0"/>
              <a:buChar char="•"/>
            </a:pPr>
            <a:r>
              <a:rPr lang="en-GB" sz="2000" dirty="0" err="1">
                <a:solidFill>
                  <a:schemeClr val="bg1"/>
                </a:solidFill>
                <a:latin typeface="+mj-lt"/>
              </a:rPr>
              <a:t>Ajout</a:t>
            </a:r>
            <a:r>
              <a:rPr lang="en-GB" sz="2000" dirty="0">
                <a:solidFill>
                  <a:schemeClr val="bg1"/>
                </a:solidFill>
                <a:latin typeface="+mj-lt"/>
              </a:rPr>
              <a:t> de </a:t>
            </a:r>
            <a:r>
              <a:rPr lang="en-GB" sz="2000" dirty="0" err="1">
                <a:solidFill>
                  <a:schemeClr val="bg1"/>
                </a:solidFill>
                <a:latin typeface="+mj-lt"/>
              </a:rPr>
              <a:t>composants</a:t>
            </a:r>
            <a:r>
              <a:rPr lang="en-GB" sz="2000" dirty="0">
                <a:solidFill>
                  <a:schemeClr val="bg1"/>
                </a:solidFill>
                <a:latin typeface="+mj-lt"/>
              </a:rPr>
              <a:t> </a:t>
            </a:r>
            <a:r>
              <a:rPr lang="en-GB" sz="2000" dirty="0" err="1">
                <a:solidFill>
                  <a:schemeClr val="bg1"/>
                </a:solidFill>
                <a:latin typeface="+mj-lt"/>
              </a:rPr>
              <a:t>tels</a:t>
            </a:r>
            <a:r>
              <a:rPr lang="en-GB" sz="2000" dirty="0">
                <a:solidFill>
                  <a:schemeClr val="bg1"/>
                </a:solidFill>
                <a:latin typeface="+mj-lt"/>
              </a:rPr>
              <a:t> que des </a:t>
            </a:r>
            <a:r>
              <a:rPr lang="en-GB" sz="2000" dirty="0" err="1">
                <a:solidFill>
                  <a:schemeClr val="bg1"/>
                </a:solidFill>
                <a:latin typeface="+mj-lt"/>
              </a:rPr>
              <a:t>dispositifs</a:t>
            </a:r>
            <a:r>
              <a:rPr lang="en-GB" sz="2000" dirty="0">
                <a:solidFill>
                  <a:schemeClr val="bg1"/>
                </a:solidFill>
                <a:latin typeface="+mj-lt"/>
              </a:rPr>
              <a:t> de stockage </a:t>
            </a:r>
            <a:r>
              <a:rPr lang="en-GB" sz="2000" dirty="0" err="1">
                <a:solidFill>
                  <a:schemeClr val="bg1"/>
                </a:solidFill>
                <a:latin typeface="+mj-lt"/>
              </a:rPr>
              <a:t>ou</a:t>
            </a:r>
            <a:r>
              <a:rPr lang="en-GB" sz="2000" dirty="0">
                <a:solidFill>
                  <a:schemeClr val="bg1"/>
                </a:solidFill>
                <a:latin typeface="+mj-lt"/>
              </a:rPr>
              <a:t> de </a:t>
            </a:r>
            <a:r>
              <a:rPr lang="en-GB" sz="2000" dirty="0" err="1">
                <a:solidFill>
                  <a:schemeClr val="bg1"/>
                </a:solidFill>
                <a:latin typeface="+mj-lt"/>
              </a:rPr>
              <a:t>saisie</a:t>
            </a:r>
            <a:endParaRPr lang="en-GB" sz="2000" dirty="0">
              <a:solidFill>
                <a:schemeClr val="bg1"/>
              </a:solidFill>
              <a:latin typeface="+mj-lt"/>
            </a:endParaRP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PCI</a:t>
            </a:r>
          </a:p>
          <a:p>
            <a:pPr algn="ctr"/>
            <a:r>
              <a:rPr lang="en-GB" dirty="0">
                <a:solidFill>
                  <a:schemeClr val="tx1"/>
                </a:solidFill>
              </a:rPr>
              <a:t>USB</a:t>
            </a:r>
          </a:p>
        </p:txBody>
      </p:sp>
    </p:spTree>
    <p:extLst>
      <p:ext uri="{BB962C8B-B14F-4D97-AF65-F5344CB8AC3E}">
        <p14:creationId xmlns:p14="http://schemas.microsoft.com/office/powerpoint/2010/main" val="97301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3" grpId="0" animBg="1"/>
      <p:bldP spid="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descr="Grabadora Dvd Externa Gembird Usb | Las mejores ofertas de Carrefour">
            <a:extLst>
              <a:ext uri="{FF2B5EF4-FFF2-40B4-BE49-F238E27FC236}">
                <a16:creationId xmlns:a16="http://schemas.microsoft.com/office/drawing/2014/main" id="{D2DFBF17-EB0B-45C3-A755-4EB349D1756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6904" b="28877"/>
          <a:stretch/>
        </p:blipFill>
        <p:spPr bwMode="auto">
          <a:xfrm>
            <a:off x="7242188" y="4715496"/>
            <a:ext cx="1901812" cy="170147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Audio/</a:t>
            </a:r>
            <a:r>
              <a:rPr lang="en-GB" sz="3200" dirty="0" err="1">
                <a:solidFill>
                  <a:schemeClr val="bg1"/>
                </a:solidFill>
                <a:latin typeface="Verdana" charset="0"/>
                <a:cs typeface="Verdana" charset="0"/>
              </a:rPr>
              <a:t>vidéo</a:t>
            </a:r>
            <a:r>
              <a:rPr lang="en-GB" sz="3200" dirty="0">
                <a:solidFill>
                  <a:schemeClr val="bg1"/>
                </a:solidFill>
                <a:latin typeface="Verdana" charset="0"/>
                <a:cs typeface="Verdana" charset="0"/>
              </a:rPr>
              <a:t>/stockage</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GPU</a:t>
            </a: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Network Card</a:t>
            </a: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PCI</a:t>
            </a:r>
          </a:p>
          <a:p>
            <a:pPr algn="ctr"/>
            <a:r>
              <a:rPr lang="en-GB" dirty="0">
                <a:solidFill>
                  <a:schemeClr val="tx1"/>
                </a:solidFill>
              </a:rPr>
              <a:t>USB</a:t>
            </a:r>
          </a:p>
        </p:txBody>
      </p:sp>
      <p:pic>
        <p:nvPicPr>
          <p:cNvPr id="8194" name="Picture 2" descr="Computer Audio and Sound Card Tutorial">
            <a:extLst>
              <a:ext uri="{FF2B5EF4-FFF2-40B4-BE49-F238E27FC236}">
                <a16:creationId xmlns:a16="http://schemas.microsoft.com/office/drawing/2014/main" id="{82106D0D-7B9D-4DC8-B347-0B00038B36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8285" y="1115780"/>
            <a:ext cx="1082195" cy="162649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able hdmi cerca del puerto hdmi de la moderna computadora ...">
            <a:extLst>
              <a:ext uri="{FF2B5EF4-FFF2-40B4-BE49-F238E27FC236}">
                <a16:creationId xmlns:a16="http://schemas.microsoft.com/office/drawing/2014/main" id="{C8444860-D1D8-4CE0-8CC6-1498BFAF56C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5231" t="6456" r="9742" b="26077"/>
          <a:stretch/>
        </p:blipFill>
        <p:spPr bwMode="auto">
          <a:xfrm>
            <a:off x="7398345" y="1204184"/>
            <a:ext cx="1506351" cy="1538086"/>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The Best Micro SD Cards For Your Phone &amp; Tablet - TigerMobiles.com">
            <a:extLst>
              <a:ext uri="{FF2B5EF4-FFF2-40B4-BE49-F238E27FC236}">
                <a16:creationId xmlns:a16="http://schemas.microsoft.com/office/drawing/2014/main" id="{E88546D1-CE25-4E08-ADF1-2DFDBD60536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3546" t="23375" b="16402"/>
          <a:stretch/>
        </p:blipFill>
        <p:spPr bwMode="auto">
          <a:xfrm>
            <a:off x="5975755" y="4844325"/>
            <a:ext cx="1198605" cy="1701475"/>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a16="http://schemas.microsoft.com/office/drawing/2014/main" id="{CFE37768-C777-4E9B-9725-5B74C864C2B4}"/>
              </a:ext>
            </a:extLst>
          </p:cNvPr>
          <p:cNvSpPr txBox="1"/>
          <p:nvPr/>
        </p:nvSpPr>
        <p:spPr>
          <a:xfrm>
            <a:off x="6058191" y="2944053"/>
            <a:ext cx="2902705" cy="1938992"/>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400" dirty="0" err="1">
                <a:solidFill>
                  <a:schemeClr val="bg1"/>
                </a:solidFill>
                <a:latin typeface="+mj-lt"/>
              </a:rPr>
              <a:t>Autoriser</a:t>
            </a:r>
            <a:r>
              <a:rPr lang="en-GB" sz="2400" dirty="0">
                <a:solidFill>
                  <a:schemeClr val="bg1"/>
                </a:solidFill>
                <a:latin typeface="+mj-lt"/>
              </a:rPr>
              <a:t> les entrées/sorties du </a:t>
            </a:r>
            <a:r>
              <a:rPr lang="en-GB" sz="2400" dirty="0" err="1">
                <a:solidFill>
                  <a:schemeClr val="bg1"/>
                </a:solidFill>
                <a:latin typeface="+mj-lt"/>
              </a:rPr>
              <a:t>système</a:t>
            </a:r>
            <a:endParaRPr lang="en-GB" sz="2400" dirty="0">
              <a:solidFill>
                <a:schemeClr val="bg1"/>
              </a:solidFill>
              <a:latin typeface="+mj-lt"/>
            </a:endParaRPr>
          </a:p>
          <a:p>
            <a:pPr marL="342900" indent="-342900">
              <a:buFont typeface="Arial" panose="020B0604020202020204" pitchFamily="34" charset="0"/>
              <a:buChar char="•"/>
            </a:pPr>
            <a:r>
              <a:rPr lang="en-GB" sz="2400" dirty="0" err="1">
                <a:solidFill>
                  <a:schemeClr val="bg1"/>
                </a:solidFill>
                <a:latin typeface="+mj-lt"/>
              </a:rPr>
              <a:t>Ajout</a:t>
            </a:r>
            <a:r>
              <a:rPr lang="en-GB" sz="2400" dirty="0">
                <a:solidFill>
                  <a:schemeClr val="bg1"/>
                </a:solidFill>
                <a:latin typeface="+mj-lt"/>
              </a:rPr>
              <a:t> d'un stockage </a:t>
            </a:r>
            <a:r>
              <a:rPr lang="en-GB" sz="2400" dirty="0" err="1">
                <a:solidFill>
                  <a:schemeClr val="bg1"/>
                </a:solidFill>
                <a:latin typeface="+mj-lt"/>
              </a:rPr>
              <a:t>amovible</a:t>
            </a:r>
            <a:endParaRPr lang="en-GB" sz="2400" dirty="0">
              <a:solidFill>
                <a:schemeClr val="bg1"/>
              </a:solidFill>
              <a:latin typeface="+mj-lt"/>
            </a:endParaRPr>
          </a:p>
        </p:txBody>
      </p:sp>
      <p:sp>
        <p:nvSpPr>
          <p:cNvPr id="45" name="Rectangle 44">
            <a:extLst>
              <a:ext uri="{FF2B5EF4-FFF2-40B4-BE49-F238E27FC236}">
                <a16:creationId xmlns:a16="http://schemas.microsoft.com/office/drawing/2014/main" id="{3141391B-40CE-4DC2-B19E-D56D6A740AF4}"/>
              </a:ext>
            </a:extLst>
          </p:cNvPr>
          <p:cNvSpPr/>
          <p:nvPr/>
        </p:nvSpPr>
        <p:spPr>
          <a:xfrm rot="16200000">
            <a:off x="4868655" y="6024519"/>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EB1A10A4-7702-4D2B-A348-A35CCE08457A}"/>
              </a:ext>
            </a:extLst>
          </p:cNvPr>
          <p:cNvSpPr/>
          <p:nvPr/>
        </p:nvSpPr>
        <p:spPr>
          <a:xfrm>
            <a:off x="4665632" y="4889883"/>
            <a:ext cx="1065161" cy="917678"/>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Audio</a:t>
            </a:r>
          </a:p>
          <a:p>
            <a:pPr algn="ctr"/>
            <a:r>
              <a:rPr lang="en-GB" dirty="0">
                <a:solidFill>
                  <a:schemeClr val="tx1"/>
                </a:solidFill>
              </a:rPr>
              <a:t>Video</a:t>
            </a:r>
          </a:p>
          <a:p>
            <a:pPr algn="ctr"/>
            <a:r>
              <a:rPr lang="en-GB" dirty="0">
                <a:solidFill>
                  <a:schemeClr val="tx1"/>
                </a:solidFill>
              </a:rPr>
              <a:t>Storage</a:t>
            </a:r>
          </a:p>
        </p:txBody>
      </p:sp>
    </p:spTree>
    <p:extLst>
      <p:ext uri="{BB962C8B-B14F-4D97-AF65-F5344CB8AC3E}">
        <p14:creationId xmlns:p14="http://schemas.microsoft.com/office/powerpoint/2010/main" val="413439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5" grpId="0" animBg="1"/>
      <p:bldP spid="4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Systèmes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informatiques</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04098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Sources de </a:t>
            </a:r>
            <a:r>
              <a:rPr lang="en-GB" sz="2800" dirty="0" err="1">
                <a:solidFill>
                  <a:schemeClr val="bg1"/>
                </a:solidFill>
                <a:latin typeface="Verdana" charset="0"/>
                <a:cs typeface="Verdana" charset="0"/>
              </a:rPr>
              <a:t>preuves</a:t>
            </a:r>
            <a:r>
              <a:rPr lang="en-GB" sz="2800" dirty="0">
                <a:solidFill>
                  <a:schemeClr val="bg1"/>
                </a:solidFill>
                <a:latin typeface="Verdana" charset="0"/>
                <a:cs typeface="Verdana" charset="0"/>
              </a:rPr>
              <a:t> dans les </a:t>
            </a:r>
            <a:r>
              <a:rPr lang="en-GB" sz="2800" dirty="0" err="1">
                <a:solidFill>
                  <a:schemeClr val="bg1"/>
                </a:solidFill>
                <a:latin typeface="Verdana" charset="0"/>
                <a:cs typeface="Verdana" charset="0"/>
              </a:rPr>
              <a:t>appareils</a:t>
            </a:r>
            <a:endParaRPr lang="en-GB" sz="2800" dirty="0">
              <a:solidFill>
                <a:schemeClr val="bg1"/>
              </a:solidFill>
              <a:latin typeface="Verdana" charset="0"/>
              <a:cs typeface="Verdana" charset="0"/>
            </a:endParaRPr>
          </a:p>
        </p:txBody>
      </p:sp>
      <p:pic>
        <p:nvPicPr>
          <p:cNvPr id="13" name="Content Placeholder 12">
            <a:extLst>
              <a:ext uri="{FF2B5EF4-FFF2-40B4-BE49-F238E27FC236}">
                <a16:creationId xmlns:a16="http://schemas.microsoft.com/office/drawing/2014/main" id="{4968D3FF-36B9-4A82-BA36-38431DB328DC}"/>
              </a:ext>
            </a:extLst>
          </p:cNvPr>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822478" y="4033554"/>
            <a:ext cx="3498850" cy="2333625"/>
          </a:xfrm>
          <a:prstGeom prst="rect">
            <a:avLst/>
          </a:prstGeom>
          <a:ln>
            <a:noFill/>
          </a:ln>
        </p:spPr>
      </p:pic>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55" t="5604" r="13035" b="3225"/>
          <a:stretch/>
        </p:blipFill>
        <p:spPr>
          <a:xfrm>
            <a:off x="859062" y="1270001"/>
            <a:ext cx="3498658" cy="2705168"/>
          </a:xfrm>
          <a:prstGeom prst="rect">
            <a:avLst/>
          </a:prstGeom>
        </p:spPr>
      </p:pic>
      <p:pic>
        <p:nvPicPr>
          <p:cNvPr id="16" name="Picture 6" descr="The Best Micro SD Cards For Your Phone &amp; Tablet - TigerMobiles.com">
            <a:extLst>
              <a:ext uri="{FF2B5EF4-FFF2-40B4-BE49-F238E27FC236}">
                <a16:creationId xmlns:a16="http://schemas.microsoft.com/office/drawing/2014/main" id="{835A33A2-2259-4599-A333-49D3ACB4C74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3546" t="23375" b="16402"/>
          <a:stretch/>
        </p:blipFill>
        <p:spPr bwMode="auto">
          <a:xfrm>
            <a:off x="5076056" y="1428483"/>
            <a:ext cx="3415645" cy="236055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24990F76-EA01-45F1-A756-B8A7EF3F33DE}"/>
              </a:ext>
            </a:extLst>
          </p:cNvPr>
          <p:cNvSpPr txBox="1"/>
          <p:nvPr/>
        </p:nvSpPr>
        <p:spPr>
          <a:xfrm>
            <a:off x="198856" y="1417758"/>
            <a:ext cx="2070829" cy="461665"/>
          </a:xfrm>
          <a:prstGeom prst="rect">
            <a:avLst/>
          </a:prstGeom>
          <a:solidFill>
            <a:schemeClr val="tx1">
              <a:lumMod val="65000"/>
              <a:lumOff val="35000"/>
            </a:schemeClr>
          </a:solidFill>
        </p:spPr>
        <p:txBody>
          <a:bodyPr wrap="square" rtlCol="0">
            <a:spAutoFit/>
          </a:bodyPr>
          <a:lstStyle/>
          <a:p>
            <a:pPr algn="ctr"/>
            <a:r>
              <a:rPr lang="en-GB" sz="2400" dirty="0" err="1">
                <a:solidFill>
                  <a:schemeClr val="bg1"/>
                </a:solidFill>
                <a:latin typeface="+mj-lt"/>
              </a:rPr>
              <a:t>Disques</a:t>
            </a:r>
            <a:endParaRPr lang="en-GB" sz="2400" dirty="0">
              <a:solidFill>
                <a:schemeClr val="bg1"/>
              </a:solidFill>
              <a:latin typeface="+mj-lt"/>
            </a:endParaRPr>
          </a:p>
        </p:txBody>
      </p:sp>
      <p:sp>
        <p:nvSpPr>
          <p:cNvPr id="18" name="TextBox 17">
            <a:extLst>
              <a:ext uri="{FF2B5EF4-FFF2-40B4-BE49-F238E27FC236}">
                <a16:creationId xmlns:a16="http://schemas.microsoft.com/office/drawing/2014/main" id="{D16903E0-55B7-4D80-B925-B34EBC5172E1}"/>
              </a:ext>
            </a:extLst>
          </p:cNvPr>
          <p:cNvSpPr txBox="1"/>
          <p:nvPr/>
        </p:nvSpPr>
        <p:spPr>
          <a:xfrm>
            <a:off x="6944371" y="3559670"/>
            <a:ext cx="2070829"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Stockage </a:t>
            </a:r>
            <a:r>
              <a:rPr lang="en-GB" sz="2400" dirty="0" err="1">
                <a:solidFill>
                  <a:schemeClr val="tx1">
                    <a:lumMod val="65000"/>
                    <a:lumOff val="35000"/>
                  </a:schemeClr>
                </a:solidFill>
                <a:latin typeface="+mj-lt"/>
              </a:rPr>
              <a:t>amovible</a:t>
            </a:r>
            <a:endParaRPr lang="en-GB" sz="2400" dirty="0">
              <a:solidFill>
                <a:schemeClr val="tx1">
                  <a:lumMod val="65000"/>
                  <a:lumOff val="35000"/>
                </a:schemeClr>
              </a:solidFill>
              <a:latin typeface="+mj-lt"/>
            </a:endParaRPr>
          </a:p>
        </p:txBody>
      </p:sp>
      <p:sp>
        <p:nvSpPr>
          <p:cNvPr id="19" name="TextBox 18">
            <a:extLst>
              <a:ext uri="{FF2B5EF4-FFF2-40B4-BE49-F238E27FC236}">
                <a16:creationId xmlns:a16="http://schemas.microsoft.com/office/drawing/2014/main" id="{0E5F4A7E-194A-415C-962A-C82021917D53}"/>
              </a:ext>
            </a:extLst>
          </p:cNvPr>
          <p:cNvSpPr txBox="1"/>
          <p:nvPr/>
        </p:nvSpPr>
        <p:spPr>
          <a:xfrm>
            <a:off x="5310432" y="6010066"/>
            <a:ext cx="2021793" cy="461665"/>
          </a:xfrm>
          <a:prstGeom prst="rect">
            <a:avLst/>
          </a:prstGeom>
          <a:solidFill>
            <a:srgbClr val="F08A34"/>
          </a:solidFill>
        </p:spPr>
        <p:txBody>
          <a:bodyPr wrap="square" rtlCol="0">
            <a:spAutoFit/>
          </a:bodyPr>
          <a:lstStyle/>
          <a:p>
            <a:pPr algn="ctr"/>
            <a:r>
              <a:rPr lang="en-GB" sz="2400" dirty="0" err="1">
                <a:solidFill>
                  <a:schemeClr val="bg1"/>
                </a:solidFill>
                <a:latin typeface="+mj-lt"/>
              </a:rPr>
              <a:t>Mémoire</a:t>
            </a:r>
            <a:endParaRPr lang="en-GB" sz="2400" dirty="0">
              <a:solidFill>
                <a:schemeClr val="bg1"/>
              </a:solidFill>
              <a:latin typeface="+mj-lt"/>
            </a:endParaRPr>
          </a:p>
        </p:txBody>
      </p:sp>
    </p:spTree>
    <p:extLst>
      <p:ext uri="{BB962C8B-B14F-4D97-AF65-F5344CB8AC3E}">
        <p14:creationId xmlns:p14="http://schemas.microsoft.com/office/powerpoint/2010/main" val="40274695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Disques</a:t>
            </a:r>
            <a:r>
              <a:rPr lang="en-GB" sz="3200" dirty="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5" t="5604" r="13035" b="3225"/>
          <a:stretch/>
        </p:blipFill>
        <p:spPr>
          <a:xfrm>
            <a:off x="6147810" y="1232787"/>
            <a:ext cx="2538990" cy="1963151"/>
          </a:xfrm>
          <a:prstGeom prst="rect">
            <a:avLst/>
          </a:prstGeom>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8668" y="1230663"/>
            <a:ext cx="5194300" cy="5192713"/>
          </a:xfrm>
        </p:spPr>
        <p:txBody>
          <a:bodyPr>
            <a:normAutofit fontScale="92500"/>
          </a:bodyPr>
          <a:lstStyle/>
          <a:p>
            <a:r>
              <a:rPr lang="en-GB" dirty="0" err="1"/>
              <a:t>Normalement</a:t>
            </a:r>
            <a:r>
              <a:rPr lang="en-GB" dirty="0"/>
              <a:t> un - </a:t>
            </a:r>
            <a:r>
              <a:rPr lang="en-GB" dirty="0" err="1"/>
              <a:t>mais</a:t>
            </a:r>
            <a:r>
              <a:rPr lang="en-GB" dirty="0"/>
              <a:t> peut </a:t>
            </a:r>
            <a:r>
              <a:rPr lang="en-GB" dirty="0" err="1"/>
              <a:t>être</a:t>
            </a:r>
            <a:r>
              <a:rPr lang="en-GB" dirty="0"/>
              <a:t> multiple (</a:t>
            </a:r>
            <a:r>
              <a:rPr lang="en-GB" dirty="0" err="1"/>
              <a:t>serveurs</a:t>
            </a:r>
            <a:r>
              <a:rPr lang="en-GB" dirty="0"/>
              <a:t>, CCTV, etc)</a:t>
            </a:r>
          </a:p>
          <a:p>
            <a:r>
              <a:rPr lang="en-GB" dirty="0" err="1"/>
              <a:t>Disques</a:t>
            </a:r>
            <a:r>
              <a:rPr lang="en-GB" dirty="0"/>
              <a:t> </a:t>
            </a:r>
            <a:r>
              <a:rPr lang="en-GB" dirty="0" err="1"/>
              <a:t>tournants</a:t>
            </a:r>
            <a:r>
              <a:rPr lang="en-GB" dirty="0"/>
              <a:t> </a:t>
            </a:r>
            <a:r>
              <a:rPr lang="en-GB" dirty="0" err="1"/>
              <a:t>ou</a:t>
            </a:r>
            <a:r>
              <a:rPr lang="en-GB" dirty="0"/>
              <a:t> </a:t>
            </a:r>
            <a:r>
              <a:rPr lang="en-GB" dirty="0" err="1"/>
              <a:t>disques</a:t>
            </a:r>
            <a:r>
              <a:rPr lang="en-GB" dirty="0"/>
              <a:t> </a:t>
            </a:r>
            <a:r>
              <a:rPr lang="en-GB" dirty="0" err="1"/>
              <a:t>à</a:t>
            </a:r>
            <a:r>
              <a:rPr lang="en-GB" dirty="0"/>
              <a:t> </a:t>
            </a:r>
            <a:r>
              <a:rPr lang="en-GB" dirty="0" err="1"/>
              <a:t>l'état</a:t>
            </a:r>
            <a:r>
              <a:rPr lang="en-GB" dirty="0"/>
              <a:t> </a:t>
            </a:r>
            <a:r>
              <a:rPr lang="en-GB" dirty="0" err="1"/>
              <a:t>solide</a:t>
            </a:r>
            <a:endParaRPr lang="en-GB" dirty="0"/>
          </a:p>
          <a:p>
            <a:endParaRPr lang="en-GB" dirty="0"/>
          </a:p>
          <a:p>
            <a:r>
              <a:rPr lang="en-GB" dirty="0" err="1"/>
              <a:t>Certains</a:t>
            </a:r>
            <a:r>
              <a:rPr lang="en-GB" dirty="0"/>
              <a:t> </a:t>
            </a:r>
            <a:r>
              <a:rPr lang="en-GB" dirty="0" err="1"/>
              <a:t>appareils</a:t>
            </a:r>
            <a:r>
              <a:rPr lang="en-GB" dirty="0"/>
              <a:t> </a:t>
            </a:r>
            <a:r>
              <a:rPr lang="en-GB" dirty="0" err="1"/>
              <a:t>modernes</a:t>
            </a:r>
            <a:r>
              <a:rPr lang="en-GB" dirty="0"/>
              <a:t> </a:t>
            </a:r>
            <a:r>
              <a:rPr lang="en-GB" dirty="0" err="1"/>
              <a:t>sont</a:t>
            </a:r>
            <a:r>
              <a:rPr lang="en-GB" dirty="0"/>
              <a:t> </a:t>
            </a:r>
            <a:r>
              <a:rPr lang="en-GB" dirty="0" err="1"/>
              <a:t>dotés</a:t>
            </a:r>
            <a:r>
              <a:rPr lang="en-GB" dirty="0"/>
              <a:t> </a:t>
            </a:r>
            <a:r>
              <a:rPr lang="en-GB" dirty="0" err="1"/>
              <a:t>d'une</a:t>
            </a:r>
            <a:r>
              <a:rPr lang="en-GB" dirty="0"/>
              <a:t> </a:t>
            </a:r>
            <a:r>
              <a:rPr lang="en-GB" dirty="0" err="1"/>
              <a:t>mémoire</a:t>
            </a:r>
            <a:r>
              <a:rPr lang="en-GB" dirty="0"/>
              <a:t> non </a:t>
            </a:r>
            <a:r>
              <a:rPr lang="en-GB" dirty="0" err="1"/>
              <a:t>amovible</a:t>
            </a:r>
            <a:endParaRPr lang="en-GB" dirty="0"/>
          </a:p>
          <a:p>
            <a:r>
              <a:rPr lang="en-GB" dirty="0"/>
              <a:t>Une complication </a:t>
            </a:r>
            <a:r>
              <a:rPr lang="en-GB" dirty="0" err="1"/>
              <a:t>supplémentaire</a:t>
            </a:r>
            <a:r>
              <a:rPr lang="en-GB" dirty="0"/>
              <a:t> pour les </a:t>
            </a:r>
            <a:r>
              <a:rPr lang="en-GB" dirty="0" err="1"/>
              <a:t>enquêteurs</a:t>
            </a:r>
            <a:endParaRPr lang="en-GB" dirty="0"/>
          </a:p>
          <a:p>
            <a:endParaRPr lang="en-GB" dirty="0"/>
          </a:p>
          <a:p>
            <a:r>
              <a:rPr lang="en-GB" dirty="0"/>
              <a:t>Formats IDE, SATA, mSATA, M.2 et U.2</a:t>
            </a:r>
          </a:p>
        </p:txBody>
      </p:sp>
      <p:pic>
        <p:nvPicPr>
          <p:cNvPr id="14" name="Bild 7">
            <a:extLst>
              <a:ext uri="{FF2B5EF4-FFF2-40B4-BE49-F238E27FC236}">
                <a16:creationId xmlns:a16="http://schemas.microsoft.com/office/drawing/2014/main" id="{A5363AAF-2C01-4A6A-88DE-330191BE953A}"/>
              </a:ext>
            </a:extLst>
          </p:cNvPr>
          <p:cNvPicPr>
            <a:picLocks noChangeAspect="1"/>
          </p:cNvPicPr>
          <p:nvPr/>
        </p:nvPicPr>
        <p:blipFill>
          <a:blip r:embed="rId4"/>
          <a:stretch>
            <a:fillRect/>
          </a:stretch>
        </p:blipFill>
        <p:spPr>
          <a:xfrm>
            <a:off x="6228183" y="3272951"/>
            <a:ext cx="2538991" cy="1528870"/>
          </a:xfrm>
          <a:prstGeom prst="rect">
            <a:avLst/>
          </a:prstGeom>
        </p:spPr>
      </p:pic>
      <p:pic>
        <p:nvPicPr>
          <p:cNvPr id="20" name="Bild 8">
            <a:extLst>
              <a:ext uri="{FF2B5EF4-FFF2-40B4-BE49-F238E27FC236}">
                <a16:creationId xmlns:a16="http://schemas.microsoft.com/office/drawing/2014/main" id="{2D053EDB-3ADD-4A19-99D3-85BC8E416FD1}"/>
              </a:ext>
            </a:extLst>
          </p:cNvPr>
          <p:cNvPicPr>
            <a:picLocks noChangeAspect="1"/>
          </p:cNvPicPr>
          <p:nvPr/>
        </p:nvPicPr>
        <p:blipFill>
          <a:blip r:embed="rId5"/>
          <a:stretch>
            <a:fillRect/>
          </a:stretch>
        </p:blipFill>
        <p:spPr>
          <a:xfrm rot="1337098">
            <a:off x="6557940" y="5027081"/>
            <a:ext cx="1879479" cy="1121834"/>
          </a:xfrm>
          <a:prstGeom prst="rect">
            <a:avLst/>
          </a:prstGeom>
        </p:spPr>
      </p:pic>
    </p:spTree>
    <p:extLst>
      <p:ext uri="{BB962C8B-B14F-4D97-AF65-F5344CB8AC3E}">
        <p14:creationId xmlns:p14="http://schemas.microsoft.com/office/powerpoint/2010/main" val="26661619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Stockage </a:t>
            </a:r>
            <a:r>
              <a:rPr lang="en-GB" sz="3200" dirty="0" err="1">
                <a:solidFill>
                  <a:schemeClr val="bg1"/>
                </a:solidFill>
                <a:latin typeface="Verdana" charset="0"/>
                <a:cs typeface="Verdana" charset="0"/>
              </a:rPr>
              <a:t>amovible</a:t>
            </a:r>
            <a:r>
              <a:rPr lang="en-GB" sz="3200" dirty="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73680" y="1333040"/>
            <a:ext cx="4978400" cy="5192713"/>
          </a:xfrm>
        </p:spPr>
        <p:txBody>
          <a:bodyPr>
            <a:normAutofit/>
          </a:bodyPr>
          <a:lstStyle/>
          <a:p>
            <a:r>
              <a:rPr lang="en-GB" dirty="0"/>
              <a:t>La </a:t>
            </a:r>
            <a:r>
              <a:rPr lang="en-GB" dirty="0" err="1"/>
              <a:t>technologie</a:t>
            </a:r>
            <a:r>
              <a:rPr lang="en-GB" dirty="0"/>
              <a:t> des CD/DVD est </a:t>
            </a:r>
            <a:r>
              <a:rPr lang="en-GB" dirty="0" err="1"/>
              <a:t>toujours</a:t>
            </a:r>
            <a:r>
              <a:rPr lang="en-GB" dirty="0"/>
              <a:t> </a:t>
            </a:r>
            <a:r>
              <a:rPr lang="en-GB" dirty="0" err="1"/>
              <a:t>présente</a:t>
            </a:r>
            <a:r>
              <a:rPr lang="en-GB" dirty="0"/>
              <a:t> </a:t>
            </a:r>
            <a:r>
              <a:rPr lang="en-GB" dirty="0" err="1"/>
              <a:t>mais</a:t>
            </a:r>
            <a:r>
              <a:rPr lang="en-GB" dirty="0"/>
              <a:t> </a:t>
            </a:r>
            <a:r>
              <a:rPr lang="en-GB" dirty="0" err="1"/>
              <a:t>en</a:t>
            </a:r>
            <a:r>
              <a:rPr lang="en-GB" dirty="0"/>
              <a:t> diminution</a:t>
            </a:r>
          </a:p>
          <a:p>
            <a:endParaRPr lang="en-GB" dirty="0"/>
          </a:p>
          <a:p>
            <a:r>
              <a:rPr lang="en-GB" dirty="0" err="1"/>
              <a:t>Dispositifs</a:t>
            </a:r>
            <a:r>
              <a:rPr lang="en-GB" dirty="0"/>
              <a:t> USB</a:t>
            </a:r>
          </a:p>
          <a:p>
            <a:pPr lvl="1"/>
            <a:r>
              <a:rPr lang="en-GB" dirty="0" err="1"/>
              <a:t>Disques</a:t>
            </a:r>
            <a:r>
              <a:rPr lang="en-GB" dirty="0"/>
              <a:t> </a:t>
            </a:r>
            <a:r>
              <a:rPr lang="en-GB" dirty="0" err="1"/>
              <a:t>durs</a:t>
            </a:r>
            <a:r>
              <a:rPr lang="en-GB" dirty="0"/>
              <a:t> </a:t>
            </a:r>
            <a:r>
              <a:rPr lang="en-GB" dirty="0" err="1"/>
              <a:t>externes</a:t>
            </a:r>
            <a:endParaRPr lang="en-GB" dirty="0"/>
          </a:p>
          <a:p>
            <a:pPr lvl="1"/>
            <a:r>
              <a:rPr lang="en-GB" dirty="0"/>
              <a:t>Les </a:t>
            </a:r>
            <a:r>
              <a:rPr lang="en-GB" dirty="0" err="1"/>
              <a:t>clés</a:t>
            </a:r>
            <a:r>
              <a:rPr lang="en-GB" dirty="0"/>
              <a:t> USB</a:t>
            </a:r>
          </a:p>
          <a:p>
            <a:endParaRPr lang="en-GB" dirty="0"/>
          </a:p>
          <a:p>
            <a:r>
              <a:rPr lang="en-GB" dirty="0" err="1"/>
              <a:t>Cartes</a:t>
            </a:r>
            <a:r>
              <a:rPr lang="en-GB" dirty="0"/>
              <a:t> </a:t>
            </a:r>
            <a:r>
              <a:rPr lang="en-GB" dirty="0" err="1"/>
              <a:t>média</a:t>
            </a:r>
            <a:r>
              <a:rPr lang="en-GB" dirty="0"/>
              <a:t> SD et MicroSD</a:t>
            </a:r>
          </a:p>
          <a:p>
            <a:pPr lvl="1"/>
            <a:r>
              <a:rPr lang="en-GB" dirty="0" err="1"/>
              <a:t>Probablement</a:t>
            </a:r>
            <a:r>
              <a:rPr lang="en-GB" dirty="0"/>
              <a:t> des </a:t>
            </a:r>
            <a:r>
              <a:rPr lang="en-GB" dirty="0" err="1"/>
              <a:t>appareils</a:t>
            </a:r>
            <a:r>
              <a:rPr lang="en-GB" dirty="0"/>
              <a:t> photo et des </a:t>
            </a:r>
            <a:r>
              <a:rPr lang="en-GB" dirty="0" err="1"/>
              <a:t>téléphones</a:t>
            </a:r>
            <a:endParaRPr lang="en-GB" dirty="0"/>
          </a:p>
        </p:txBody>
      </p:sp>
      <p:pic>
        <p:nvPicPr>
          <p:cNvPr id="13" name="Picture 4">
            <a:extLst>
              <a:ext uri="{FF2B5EF4-FFF2-40B4-BE49-F238E27FC236}">
                <a16:creationId xmlns:a16="http://schemas.microsoft.com/office/drawing/2014/main" id="{27FCD892-1866-453E-B37C-D81A5F603A82}"/>
              </a:ext>
            </a:extLst>
          </p:cNvPr>
          <p:cNvPicPr>
            <a:picLocks noChangeAspect="1"/>
          </p:cNvPicPr>
          <p:nvPr/>
        </p:nvPicPr>
        <p:blipFill>
          <a:blip r:embed="rId3"/>
          <a:stretch>
            <a:fillRect/>
          </a:stretch>
        </p:blipFill>
        <p:spPr>
          <a:xfrm>
            <a:off x="5148064" y="1270001"/>
            <a:ext cx="3722256" cy="1346987"/>
          </a:xfrm>
          <a:prstGeom prst="rect">
            <a:avLst/>
          </a:prstGeom>
        </p:spPr>
      </p:pic>
      <p:pic>
        <p:nvPicPr>
          <p:cNvPr id="1026" name="Picture 2" descr="10 Ways to get 3.0 external hard drive recognized on your PC">
            <a:extLst>
              <a:ext uri="{FF2B5EF4-FFF2-40B4-BE49-F238E27FC236}">
                <a16:creationId xmlns:a16="http://schemas.microsoft.com/office/drawing/2014/main" id="{570B5FC9-5682-47D9-B085-18582A8B76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3664" y="3154273"/>
            <a:ext cx="1856982" cy="12199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58D23A5-2998-488F-81CE-7C193538AF47}"/>
              </a:ext>
            </a:extLst>
          </p:cNvPr>
          <p:cNvPicPr>
            <a:picLocks noChangeAspect="1"/>
          </p:cNvPicPr>
          <p:nvPr/>
        </p:nvPicPr>
        <p:blipFill>
          <a:blip r:embed="rId5"/>
          <a:stretch>
            <a:fillRect/>
          </a:stretch>
        </p:blipFill>
        <p:spPr>
          <a:xfrm>
            <a:off x="7706618" y="3281416"/>
            <a:ext cx="1185862" cy="976312"/>
          </a:xfrm>
          <a:prstGeom prst="rect">
            <a:avLst/>
          </a:prstGeom>
        </p:spPr>
      </p:pic>
      <p:pic>
        <p:nvPicPr>
          <p:cNvPr id="1028" name="Picture 4" descr="HighPoint RocketStor 6114V 4-Bay USB 3.1 RAID Enclosure RS6114V">
            <a:extLst>
              <a:ext uri="{FF2B5EF4-FFF2-40B4-BE49-F238E27FC236}">
                <a16:creationId xmlns:a16="http://schemas.microsoft.com/office/drawing/2014/main" id="{C19E6A42-280D-4C56-A535-8B1EA939AD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61856" y="3232748"/>
            <a:ext cx="1204364" cy="1204364"/>
          </a:xfrm>
          <a:prstGeom prst="rect">
            <a:avLst/>
          </a:prstGeom>
          <a:noFill/>
          <a:extLst>
            <a:ext uri="{909E8E84-426E-40DD-AFC4-6F175D3DCCD1}">
              <a14:hiddenFill xmlns:a14="http://schemas.microsoft.com/office/drawing/2010/main">
                <a:solidFill>
                  <a:srgbClr val="FFFFFF"/>
                </a:solidFill>
              </a14:hiddenFill>
            </a:ext>
          </a:extLst>
        </p:spPr>
      </p:pic>
      <p:pic>
        <p:nvPicPr>
          <p:cNvPr id="16" name="Bild 3">
            <a:extLst>
              <a:ext uri="{FF2B5EF4-FFF2-40B4-BE49-F238E27FC236}">
                <a16:creationId xmlns:a16="http://schemas.microsoft.com/office/drawing/2014/main" id="{788DEE3F-46EF-45AB-BD24-F58D360C47A5}"/>
              </a:ext>
            </a:extLst>
          </p:cNvPr>
          <p:cNvPicPr>
            <a:picLocks noChangeAspect="1"/>
          </p:cNvPicPr>
          <p:nvPr/>
        </p:nvPicPr>
        <p:blipFill>
          <a:blip r:embed="rId7"/>
          <a:stretch>
            <a:fillRect/>
          </a:stretch>
        </p:blipFill>
        <p:spPr>
          <a:xfrm>
            <a:off x="6462827" y="4908454"/>
            <a:ext cx="1092730" cy="1617299"/>
          </a:xfrm>
          <a:prstGeom prst="rect">
            <a:avLst/>
          </a:prstGeom>
        </p:spPr>
      </p:pic>
    </p:spTree>
    <p:extLst>
      <p:ext uri="{BB962C8B-B14F-4D97-AF65-F5344CB8AC3E}">
        <p14:creationId xmlns:p14="http://schemas.microsoft.com/office/powerpoint/2010/main" val="2036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err="1">
                <a:solidFill>
                  <a:schemeClr val="bg1"/>
                </a:solidFill>
                <a:latin typeface="Verdana" charset="0"/>
                <a:cs typeface="Verdana" charset="0"/>
              </a:rPr>
              <a:t>Dispositifs</a:t>
            </a:r>
            <a:r>
              <a:rPr lang="en-GB" sz="2800" dirty="0">
                <a:solidFill>
                  <a:schemeClr val="bg1"/>
                </a:solidFill>
                <a:latin typeface="Verdana" charset="0"/>
                <a:cs typeface="Verdana" charset="0"/>
              </a:rPr>
              <a:t> et </a:t>
            </a:r>
            <a:r>
              <a:rPr lang="en-GB" sz="2800" dirty="0" err="1">
                <a:solidFill>
                  <a:schemeClr val="bg1"/>
                </a:solidFill>
                <a:latin typeface="Verdana" charset="0"/>
                <a:cs typeface="Verdana" charset="0"/>
              </a:rPr>
              <a:t>systèmes</a:t>
            </a:r>
            <a:r>
              <a:rPr lang="en-GB" sz="2800" dirty="0">
                <a:solidFill>
                  <a:schemeClr val="bg1"/>
                </a:solidFill>
                <a:latin typeface="Verdana" charset="0"/>
                <a:cs typeface="Verdana" charset="0"/>
              </a:rPr>
              <a:t> </a:t>
            </a:r>
            <a:r>
              <a:rPr lang="en-GB" sz="2800" dirty="0" err="1">
                <a:solidFill>
                  <a:schemeClr val="bg1"/>
                </a:solidFill>
                <a:latin typeface="Verdana" charset="0"/>
                <a:cs typeface="Verdana" charset="0"/>
              </a:rPr>
              <a:t>informatiques</a:t>
            </a:r>
            <a:endParaRPr lang="en-GB" sz="2800" dirty="0">
              <a:solidFill>
                <a:schemeClr val="bg1"/>
              </a:solidFill>
              <a:latin typeface="Verdana" charset="0"/>
              <a:cs typeface="Verdana" charset="0"/>
            </a:endParaRPr>
          </a:p>
        </p:txBody>
      </p:sp>
      <p:pic>
        <p:nvPicPr>
          <p:cNvPr id="13" name="Picture 1">
            <a:extLst>
              <a:ext uri="{FF2B5EF4-FFF2-40B4-BE49-F238E27FC236}">
                <a16:creationId xmlns:a16="http://schemas.microsoft.com/office/drawing/2014/main" id="{2EBE4D65-18AE-46EF-9148-5C4CDCF371E7}"/>
              </a:ext>
            </a:extLst>
          </p:cNvPr>
          <p:cNvPicPr>
            <a:picLocks noChangeAspect="1"/>
          </p:cNvPicPr>
          <p:nvPr/>
        </p:nvPicPr>
        <p:blipFill>
          <a:blip r:embed="rId3"/>
          <a:stretch>
            <a:fillRect/>
          </a:stretch>
        </p:blipFill>
        <p:spPr>
          <a:xfrm>
            <a:off x="11203" y="1089985"/>
            <a:ext cx="7801157" cy="3745000"/>
          </a:xfrm>
          <a:prstGeom prst="rect">
            <a:avLst/>
          </a:prstGeom>
        </p:spPr>
      </p:pic>
      <p:pic>
        <p:nvPicPr>
          <p:cNvPr id="14" name="Bild 5">
            <a:extLst>
              <a:ext uri="{FF2B5EF4-FFF2-40B4-BE49-F238E27FC236}">
                <a16:creationId xmlns:a16="http://schemas.microsoft.com/office/drawing/2014/main" id="{03A2EB83-54FE-48E1-A33E-E01DB4D8C779}"/>
              </a:ext>
            </a:extLst>
          </p:cNvPr>
          <p:cNvPicPr>
            <a:picLocks noChangeAspect="1"/>
          </p:cNvPicPr>
          <p:nvPr/>
        </p:nvPicPr>
        <p:blipFill>
          <a:blip r:embed="rId4"/>
          <a:stretch>
            <a:fillRect/>
          </a:stretch>
        </p:blipFill>
        <p:spPr>
          <a:xfrm>
            <a:off x="2812863" y="4913313"/>
            <a:ext cx="1189567" cy="909223"/>
          </a:xfrm>
          <a:prstGeom prst="rect">
            <a:avLst/>
          </a:prstGeom>
        </p:spPr>
      </p:pic>
      <p:pic>
        <p:nvPicPr>
          <p:cNvPr id="15" name="Bild 1">
            <a:extLst>
              <a:ext uri="{FF2B5EF4-FFF2-40B4-BE49-F238E27FC236}">
                <a16:creationId xmlns:a16="http://schemas.microsoft.com/office/drawing/2014/main" id="{B1A6B2E4-4F51-4271-8BD6-C34F3623BDF9}"/>
              </a:ext>
            </a:extLst>
          </p:cNvPr>
          <p:cNvPicPr>
            <a:picLocks noChangeAspect="1"/>
          </p:cNvPicPr>
          <p:nvPr/>
        </p:nvPicPr>
        <p:blipFill>
          <a:blip r:embed="rId5"/>
          <a:stretch>
            <a:fillRect/>
          </a:stretch>
        </p:blipFill>
        <p:spPr>
          <a:xfrm>
            <a:off x="4854811" y="4913313"/>
            <a:ext cx="1849965" cy="1190355"/>
          </a:xfrm>
          <a:prstGeom prst="rect">
            <a:avLst/>
          </a:prstGeom>
        </p:spPr>
      </p:pic>
      <p:pic>
        <p:nvPicPr>
          <p:cNvPr id="16" name="Picture 55" descr="scl3">
            <a:extLst>
              <a:ext uri="{FF2B5EF4-FFF2-40B4-BE49-F238E27FC236}">
                <a16:creationId xmlns:a16="http://schemas.microsoft.com/office/drawing/2014/main" id="{95968600-AD3F-4DB5-A3E7-5DF10CFBC5D9}"/>
              </a:ext>
            </a:extLst>
          </p:cNvPr>
          <p:cNvPicPr>
            <a:picLocks noChangeAspect="1" noChangeArrowheads="1"/>
          </p:cNvPicPr>
          <p:nvPr/>
        </p:nvPicPr>
        <p:blipFill>
          <a:blip r:embed="rId6" cstate="print"/>
          <a:srcRect/>
          <a:stretch>
            <a:fillRect/>
          </a:stretch>
        </p:blipFill>
        <p:spPr bwMode="auto">
          <a:xfrm>
            <a:off x="931637" y="5030452"/>
            <a:ext cx="492574" cy="887084"/>
          </a:xfrm>
          <a:prstGeom prst="rect">
            <a:avLst/>
          </a:prstGeom>
          <a:noFill/>
          <a:ln w="9525">
            <a:noFill/>
            <a:miter lim="800000"/>
            <a:headEnd/>
            <a:tailEnd/>
          </a:ln>
        </p:spPr>
      </p:pic>
      <p:sp>
        <p:nvSpPr>
          <p:cNvPr id="17" name="Rectangle 9">
            <a:extLst>
              <a:ext uri="{FF2B5EF4-FFF2-40B4-BE49-F238E27FC236}">
                <a16:creationId xmlns:a16="http://schemas.microsoft.com/office/drawing/2014/main" id="{1B7AB611-12A8-4378-BB76-90A09D1BE772}"/>
              </a:ext>
            </a:extLst>
          </p:cNvPr>
          <p:cNvSpPr>
            <a:spLocks noChangeArrowheads="1"/>
          </p:cNvSpPr>
          <p:nvPr/>
        </p:nvSpPr>
        <p:spPr bwMode="auto">
          <a:xfrm>
            <a:off x="3050941" y="5979192"/>
            <a:ext cx="1238250" cy="276999"/>
          </a:xfrm>
          <a:prstGeom prst="rect">
            <a:avLst/>
          </a:prstGeom>
          <a:noFill/>
          <a:ln w="9525">
            <a:noFill/>
            <a:miter lim="800000"/>
            <a:headEnd/>
            <a:tailEnd/>
          </a:ln>
        </p:spPr>
        <p:txBody>
          <a:bodyPr wrap="square">
            <a:spAutoFit/>
          </a:bodyPr>
          <a:lstStyle/>
          <a:p>
            <a:pPr>
              <a:spcBef>
                <a:spcPct val="50000"/>
              </a:spcBef>
            </a:pPr>
            <a:r>
              <a:rPr lang="en-US" sz="1200" dirty="0">
                <a:latin typeface="Tahoma" pitchFamily="34" charset="0"/>
              </a:rPr>
              <a:t>Digital Cameras</a:t>
            </a:r>
          </a:p>
        </p:txBody>
      </p:sp>
      <p:sp>
        <p:nvSpPr>
          <p:cNvPr id="18" name="Rectangle 9">
            <a:extLst>
              <a:ext uri="{FF2B5EF4-FFF2-40B4-BE49-F238E27FC236}">
                <a16:creationId xmlns:a16="http://schemas.microsoft.com/office/drawing/2014/main" id="{7FC6793C-8BC9-4FEF-A6B3-9CC5872E751A}"/>
              </a:ext>
            </a:extLst>
          </p:cNvPr>
          <p:cNvSpPr>
            <a:spLocks noChangeArrowheads="1"/>
          </p:cNvSpPr>
          <p:nvPr/>
        </p:nvSpPr>
        <p:spPr bwMode="auto">
          <a:xfrm>
            <a:off x="5271306" y="6045588"/>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Drones</a:t>
            </a:r>
          </a:p>
        </p:txBody>
      </p:sp>
      <p:sp>
        <p:nvSpPr>
          <p:cNvPr id="19" name="Text Box 27">
            <a:extLst>
              <a:ext uri="{FF2B5EF4-FFF2-40B4-BE49-F238E27FC236}">
                <a16:creationId xmlns:a16="http://schemas.microsoft.com/office/drawing/2014/main" id="{DB08204B-9A56-4AC7-8316-557988891D7A}"/>
              </a:ext>
            </a:extLst>
          </p:cNvPr>
          <p:cNvSpPr txBox="1">
            <a:spLocks noChangeArrowheads="1"/>
          </p:cNvSpPr>
          <p:nvPr/>
        </p:nvSpPr>
        <p:spPr bwMode="auto">
          <a:xfrm>
            <a:off x="965993" y="6024943"/>
            <a:ext cx="874713" cy="276999"/>
          </a:xfrm>
          <a:prstGeom prst="rect">
            <a:avLst/>
          </a:prstGeom>
          <a:noFill/>
          <a:ln w="9525">
            <a:noFill/>
            <a:miter lim="800000"/>
            <a:headEnd/>
            <a:tailEnd/>
          </a:ln>
        </p:spPr>
        <p:txBody>
          <a:bodyPr>
            <a:spAutoFit/>
          </a:bodyPr>
          <a:lstStyle>
            <a:defPPr>
              <a:defRPr lang="en-US"/>
            </a:defPPr>
            <a:lvl1pPr>
              <a:spcBef>
                <a:spcPct val="50000"/>
              </a:spcBef>
              <a:defRPr sz="1000">
                <a:latin typeface="Tahoma" pitchFamily="34" charset="0"/>
              </a:defRPr>
            </a:lvl1pPr>
          </a:lstStyle>
          <a:p>
            <a:r>
              <a:rPr lang="en-US" sz="1200" dirty="0"/>
              <a:t>GPS</a:t>
            </a:r>
          </a:p>
        </p:txBody>
      </p:sp>
      <p:pic>
        <p:nvPicPr>
          <p:cNvPr id="20" name="Bild 3">
            <a:extLst>
              <a:ext uri="{FF2B5EF4-FFF2-40B4-BE49-F238E27FC236}">
                <a16:creationId xmlns:a16="http://schemas.microsoft.com/office/drawing/2014/main" id="{9AEB00DD-9D31-4185-973C-50C9BCB0788F}"/>
              </a:ext>
            </a:extLst>
          </p:cNvPr>
          <p:cNvPicPr>
            <a:picLocks noChangeAspect="1"/>
          </p:cNvPicPr>
          <p:nvPr/>
        </p:nvPicPr>
        <p:blipFill>
          <a:blip r:embed="rId7"/>
          <a:stretch>
            <a:fillRect/>
          </a:stretch>
        </p:blipFill>
        <p:spPr>
          <a:xfrm>
            <a:off x="7020272" y="4875202"/>
            <a:ext cx="1875462" cy="1072051"/>
          </a:xfrm>
          <a:prstGeom prst="rect">
            <a:avLst/>
          </a:prstGeom>
        </p:spPr>
      </p:pic>
      <p:sp>
        <p:nvSpPr>
          <p:cNvPr id="21" name="Rectangle 9">
            <a:extLst>
              <a:ext uri="{FF2B5EF4-FFF2-40B4-BE49-F238E27FC236}">
                <a16:creationId xmlns:a16="http://schemas.microsoft.com/office/drawing/2014/main" id="{2E1BBDE5-D6EB-4A1A-8F77-BA336EB551FC}"/>
              </a:ext>
            </a:extLst>
          </p:cNvPr>
          <p:cNvSpPr>
            <a:spLocks noChangeArrowheads="1"/>
          </p:cNvSpPr>
          <p:nvPr/>
        </p:nvSpPr>
        <p:spPr bwMode="auto">
          <a:xfrm>
            <a:off x="7466219" y="6082220"/>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Wearables</a:t>
            </a:r>
          </a:p>
        </p:txBody>
      </p:sp>
      <p:pic>
        <p:nvPicPr>
          <p:cNvPr id="22" name="Bild 4">
            <a:extLst>
              <a:ext uri="{FF2B5EF4-FFF2-40B4-BE49-F238E27FC236}">
                <a16:creationId xmlns:a16="http://schemas.microsoft.com/office/drawing/2014/main" id="{D358B5F2-DF2C-4DA5-981A-9EEC471A1CC2}"/>
              </a:ext>
            </a:extLst>
          </p:cNvPr>
          <p:cNvPicPr>
            <a:picLocks noChangeAspect="1"/>
          </p:cNvPicPr>
          <p:nvPr/>
        </p:nvPicPr>
        <p:blipFill>
          <a:blip r:embed="rId8"/>
          <a:stretch>
            <a:fillRect/>
          </a:stretch>
        </p:blipFill>
        <p:spPr>
          <a:xfrm>
            <a:off x="7239076" y="1252443"/>
            <a:ext cx="1786797" cy="1166067"/>
          </a:xfrm>
          <a:prstGeom prst="rect">
            <a:avLst/>
          </a:prstGeom>
        </p:spPr>
      </p:pic>
      <p:sp>
        <p:nvSpPr>
          <p:cNvPr id="23" name="Rectangle 9">
            <a:extLst>
              <a:ext uri="{FF2B5EF4-FFF2-40B4-BE49-F238E27FC236}">
                <a16:creationId xmlns:a16="http://schemas.microsoft.com/office/drawing/2014/main" id="{1FF3D3AF-155D-42EB-A03D-28798AA4CE2E}"/>
              </a:ext>
            </a:extLst>
          </p:cNvPr>
          <p:cNvSpPr>
            <a:spLocks noChangeArrowheads="1"/>
          </p:cNvSpPr>
          <p:nvPr/>
        </p:nvSpPr>
        <p:spPr bwMode="auto">
          <a:xfrm>
            <a:off x="7684751" y="2647416"/>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VR Glasses</a:t>
            </a:r>
          </a:p>
        </p:txBody>
      </p:sp>
    </p:spTree>
    <p:extLst>
      <p:ext uri="{BB962C8B-B14F-4D97-AF65-F5344CB8AC3E}">
        <p14:creationId xmlns:p14="http://schemas.microsoft.com/office/powerpoint/2010/main" val="688147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Systèmes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informatique</a:t>
            </a:r>
            <a:endParaRPr lang="en-GB" sz="2000" dirty="0">
              <a:solidFill>
                <a:schemeClr val="bg1"/>
              </a:solidFill>
              <a:latin typeface="Verdana" charset="0"/>
              <a:cs typeface="Verdana" charset="0"/>
            </a:endParaRPr>
          </a:p>
        </p:txBody>
      </p:sp>
      <p:pic>
        <p:nvPicPr>
          <p:cNvPr id="24" name="Bild 3">
            <a:extLst>
              <a:ext uri="{FF2B5EF4-FFF2-40B4-BE49-F238E27FC236}">
                <a16:creationId xmlns:a16="http://schemas.microsoft.com/office/drawing/2014/main" id="{67BDD526-2B88-43EE-AECC-24837441788B}"/>
              </a:ext>
            </a:extLst>
          </p:cNvPr>
          <p:cNvPicPr>
            <a:picLocks noChangeAspect="1"/>
          </p:cNvPicPr>
          <p:nvPr/>
        </p:nvPicPr>
        <p:blipFill>
          <a:blip r:embed="rId3"/>
          <a:stretch>
            <a:fillRect/>
          </a:stretch>
        </p:blipFill>
        <p:spPr>
          <a:xfrm>
            <a:off x="0" y="1265191"/>
            <a:ext cx="9144000" cy="5116137"/>
          </a:xfrm>
          <a:prstGeom prst="rect">
            <a:avLst/>
          </a:prstGeom>
        </p:spPr>
      </p:pic>
    </p:spTree>
    <p:extLst>
      <p:ext uri="{BB962C8B-B14F-4D97-AF65-F5344CB8AC3E}">
        <p14:creationId xmlns:p14="http://schemas.microsoft.com/office/powerpoint/2010/main" val="11933863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Systèmes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informatiques</a:t>
            </a:r>
            <a:endParaRPr lang="en-GB" sz="2000" dirty="0">
              <a:solidFill>
                <a:schemeClr val="bg1"/>
              </a:solidFill>
              <a:latin typeface="Verdana" charset="0"/>
              <a:cs typeface="Verdana" charset="0"/>
            </a:endParaRPr>
          </a:p>
        </p:txBody>
      </p:sp>
      <p:pic>
        <p:nvPicPr>
          <p:cNvPr id="2" name="Picture 1">
            <a:extLst>
              <a:ext uri="{FF2B5EF4-FFF2-40B4-BE49-F238E27FC236}">
                <a16:creationId xmlns:a16="http://schemas.microsoft.com/office/drawing/2014/main" id="{EE558BDA-8355-46F7-ABD9-776898FDAEE9}"/>
              </a:ext>
            </a:extLst>
          </p:cNvPr>
          <p:cNvPicPr>
            <a:picLocks noChangeAspect="1"/>
          </p:cNvPicPr>
          <p:nvPr/>
        </p:nvPicPr>
        <p:blipFill>
          <a:blip r:embed="rId3"/>
          <a:stretch>
            <a:fillRect/>
          </a:stretch>
        </p:blipFill>
        <p:spPr>
          <a:xfrm>
            <a:off x="179512" y="1270001"/>
            <a:ext cx="4248472" cy="3586240"/>
          </a:xfrm>
          <a:prstGeom prst="rect">
            <a:avLst/>
          </a:prstGeom>
          <a:ln>
            <a:solidFill>
              <a:schemeClr val="accent1"/>
            </a:solidFill>
          </a:ln>
        </p:spPr>
      </p:pic>
      <p:pic>
        <p:nvPicPr>
          <p:cNvPr id="13" name="Picture 12">
            <a:extLst>
              <a:ext uri="{FF2B5EF4-FFF2-40B4-BE49-F238E27FC236}">
                <a16:creationId xmlns:a16="http://schemas.microsoft.com/office/drawing/2014/main" id="{5D7E7077-95A1-4DE4-93EB-AB5B78C2740B}"/>
              </a:ext>
            </a:extLst>
          </p:cNvPr>
          <p:cNvPicPr>
            <a:picLocks noChangeAspect="1"/>
          </p:cNvPicPr>
          <p:nvPr/>
        </p:nvPicPr>
        <p:blipFill>
          <a:blip r:embed="rId4"/>
          <a:stretch>
            <a:fillRect/>
          </a:stretch>
        </p:blipFill>
        <p:spPr>
          <a:xfrm>
            <a:off x="4583945" y="1270001"/>
            <a:ext cx="4452105" cy="2964255"/>
          </a:xfrm>
          <a:prstGeom prst="rect">
            <a:avLst/>
          </a:prstGeom>
        </p:spPr>
      </p:pic>
      <p:sp>
        <p:nvSpPr>
          <p:cNvPr id="4" name="TextBox 3">
            <a:extLst>
              <a:ext uri="{FF2B5EF4-FFF2-40B4-BE49-F238E27FC236}">
                <a16:creationId xmlns:a16="http://schemas.microsoft.com/office/drawing/2014/main" id="{177A573D-2A11-49EA-80EA-8190C97B70F0}"/>
              </a:ext>
            </a:extLst>
          </p:cNvPr>
          <p:cNvSpPr txBox="1"/>
          <p:nvPr/>
        </p:nvSpPr>
        <p:spPr>
          <a:xfrm>
            <a:off x="7037810" y="4075726"/>
            <a:ext cx="2070829" cy="1200329"/>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Frankie </a:t>
            </a:r>
            <a:r>
              <a:rPr lang="en-GB" sz="2400" b="1" dirty="0">
                <a:solidFill>
                  <a:schemeClr val="tx1">
                    <a:lumMod val="65000"/>
                    <a:lumOff val="35000"/>
                  </a:schemeClr>
                </a:solidFill>
                <a:latin typeface="+mj-lt"/>
              </a:rPr>
              <a:t>est un </a:t>
            </a:r>
            <a:r>
              <a:rPr lang="en-GB" sz="2400" b="1" dirty="0" err="1">
                <a:solidFill>
                  <a:schemeClr val="tx1">
                    <a:lumMod val="65000"/>
                    <a:lumOff val="35000"/>
                  </a:schemeClr>
                </a:solidFill>
                <a:latin typeface="+mj-lt"/>
              </a:rPr>
              <a:t>système</a:t>
            </a:r>
            <a:r>
              <a:rPr lang="en-GB" sz="2400" b="1" dirty="0">
                <a:solidFill>
                  <a:schemeClr val="tx1">
                    <a:lumMod val="65000"/>
                    <a:lumOff val="35000"/>
                  </a:schemeClr>
                </a:solidFill>
                <a:latin typeface="+mj-lt"/>
              </a:rPr>
              <a:t> </a:t>
            </a:r>
            <a:r>
              <a:rPr lang="en-GB" sz="2400" b="1" dirty="0" err="1">
                <a:solidFill>
                  <a:schemeClr val="tx1">
                    <a:lumMod val="65000"/>
                    <a:lumOff val="35000"/>
                  </a:schemeClr>
                </a:solidFill>
                <a:latin typeface="+mj-lt"/>
              </a:rPr>
              <a:t>informatique</a:t>
            </a:r>
            <a:endParaRPr lang="en-GB" sz="2400" dirty="0">
              <a:solidFill>
                <a:schemeClr val="tx1">
                  <a:lumMod val="65000"/>
                  <a:lumOff val="35000"/>
                </a:schemeClr>
              </a:solidFill>
              <a:latin typeface="+mj-lt"/>
            </a:endParaRPr>
          </a:p>
        </p:txBody>
      </p:sp>
      <p:sp>
        <p:nvSpPr>
          <p:cNvPr id="5" name="TextBox 4">
            <a:extLst>
              <a:ext uri="{FF2B5EF4-FFF2-40B4-BE49-F238E27FC236}">
                <a16:creationId xmlns:a16="http://schemas.microsoft.com/office/drawing/2014/main" id="{FDBE5921-F5FF-4BC0-9F44-480B17F99F3C}"/>
              </a:ext>
            </a:extLst>
          </p:cNvPr>
          <p:cNvSpPr txBox="1"/>
          <p:nvPr/>
        </p:nvSpPr>
        <p:spPr>
          <a:xfrm>
            <a:off x="167027" y="4397960"/>
            <a:ext cx="2021793" cy="461665"/>
          </a:xfrm>
          <a:prstGeom prst="rect">
            <a:avLst/>
          </a:prstGeom>
          <a:solidFill>
            <a:srgbClr val="F08A34"/>
          </a:solidFill>
        </p:spPr>
        <p:txBody>
          <a:bodyPr wrap="square" rtlCol="0">
            <a:spAutoFit/>
          </a:bodyPr>
          <a:lstStyle/>
          <a:p>
            <a:pPr algn="ctr"/>
            <a:r>
              <a:rPr lang="en-GB" sz="2400" dirty="0">
                <a:solidFill>
                  <a:schemeClr val="bg1"/>
                </a:solidFill>
                <a:latin typeface="+mj-lt"/>
              </a:rPr>
              <a:t>‘Frankie’</a:t>
            </a:r>
          </a:p>
        </p:txBody>
      </p:sp>
      <p:pic>
        <p:nvPicPr>
          <p:cNvPr id="6" name="Picture 2" descr="Image result for harman mib2">
            <a:extLst>
              <a:ext uri="{FF2B5EF4-FFF2-40B4-BE49-F238E27FC236}">
                <a16:creationId xmlns:a16="http://schemas.microsoft.com/office/drawing/2014/main" id="{C1188EE6-4CDA-403D-A103-0AE09995AA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8646" y="4694987"/>
            <a:ext cx="2153766" cy="16153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BF93BE8-3758-414A-8E4E-97AC31251D9A}"/>
              </a:ext>
            </a:extLst>
          </p:cNvPr>
          <p:cNvSpPr txBox="1"/>
          <p:nvPr/>
        </p:nvSpPr>
        <p:spPr>
          <a:xfrm>
            <a:off x="6027153" y="5534292"/>
            <a:ext cx="2591842" cy="830997"/>
          </a:xfrm>
          <a:prstGeom prst="rect">
            <a:avLst/>
          </a:prstGeom>
          <a:solidFill>
            <a:schemeClr val="tx1">
              <a:lumMod val="65000"/>
              <a:lumOff val="35000"/>
            </a:schemeClr>
          </a:solidFill>
        </p:spPr>
        <p:txBody>
          <a:bodyPr wrap="square" rtlCol="0">
            <a:spAutoFit/>
          </a:bodyPr>
          <a:lstStyle/>
          <a:p>
            <a:pPr algn="ctr"/>
            <a:r>
              <a:rPr lang="en-GB" sz="2400" dirty="0" err="1">
                <a:solidFill>
                  <a:schemeClr val="bg1"/>
                </a:solidFill>
                <a:latin typeface="+mj-lt"/>
              </a:rPr>
              <a:t>Unité</a:t>
            </a:r>
            <a:r>
              <a:rPr lang="en-GB" sz="2400" dirty="0">
                <a:solidFill>
                  <a:schemeClr val="bg1"/>
                </a:solidFill>
                <a:latin typeface="+mj-lt"/>
              </a:rPr>
              <a:t> </a:t>
            </a:r>
            <a:r>
              <a:rPr lang="en-GB" sz="2400" dirty="0" err="1">
                <a:solidFill>
                  <a:schemeClr val="bg1"/>
                </a:solidFill>
                <a:latin typeface="+mj-lt"/>
              </a:rPr>
              <a:t>télématique</a:t>
            </a:r>
            <a:r>
              <a:rPr lang="en-GB" sz="2400" dirty="0">
                <a:solidFill>
                  <a:schemeClr val="bg1"/>
                </a:solidFill>
                <a:latin typeface="+mj-lt"/>
              </a:rPr>
              <a:t> qui </a:t>
            </a:r>
            <a:r>
              <a:rPr lang="en-GB" sz="2400" dirty="0" err="1">
                <a:solidFill>
                  <a:schemeClr val="bg1"/>
                </a:solidFill>
                <a:latin typeface="+mj-lt"/>
              </a:rPr>
              <a:t>stocke</a:t>
            </a:r>
            <a:r>
              <a:rPr lang="en-GB" sz="2400" dirty="0">
                <a:solidFill>
                  <a:schemeClr val="bg1"/>
                </a:solidFill>
                <a:latin typeface="+mj-lt"/>
              </a:rPr>
              <a:t> …..</a:t>
            </a:r>
          </a:p>
        </p:txBody>
      </p:sp>
      <p:pic>
        <p:nvPicPr>
          <p:cNvPr id="18" name="Picture 17">
            <a:extLst>
              <a:ext uri="{FF2B5EF4-FFF2-40B4-BE49-F238E27FC236}">
                <a16:creationId xmlns:a16="http://schemas.microsoft.com/office/drawing/2014/main" id="{D309A211-DD9C-43BC-8532-5B7E42021A47}"/>
              </a:ext>
            </a:extLst>
          </p:cNvPr>
          <p:cNvPicPr>
            <a:picLocks noChangeAspect="1"/>
          </p:cNvPicPr>
          <p:nvPr/>
        </p:nvPicPr>
        <p:blipFill>
          <a:blip r:embed="rId6"/>
          <a:stretch>
            <a:fillRect/>
          </a:stretch>
        </p:blipFill>
        <p:spPr>
          <a:xfrm>
            <a:off x="2843809" y="5106159"/>
            <a:ext cx="1728192" cy="1359888"/>
          </a:xfrm>
          <a:prstGeom prst="rect">
            <a:avLst/>
          </a:prstGeom>
        </p:spPr>
      </p:pic>
      <p:sp>
        <p:nvSpPr>
          <p:cNvPr id="19" name="TextBox 18">
            <a:extLst>
              <a:ext uri="{FF2B5EF4-FFF2-40B4-BE49-F238E27FC236}">
                <a16:creationId xmlns:a16="http://schemas.microsoft.com/office/drawing/2014/main" id="{9942B3D0-D853-40B0-BA52-3DFD9EEEF44E}"/>
              </a:ext>
            </a:extLst>
          </p:cNvPr>
          <p:cNvSpPr txBox="1"/>
          <p:nvPr/>
        </p:nvSpPr>
        <p:spPr>
          <a:xfrm>
            <a:off x="1038381" y="5756721"/>
            <a:ext cx="2021793" cy="830997"/>
          </a:xfrm>
          <a:prstGeom prst="rect">
            <a:avLst/>
          </a:prstGeom>
          <a:solidFill>
            <a:srgbClr val="F08A34"/>
          </a:solidFill>
        </p:spPr>
        <p:txBody>
          <a:bodyPr wrap="square" rtlCol="0">
            <a:spAutoFit/>
          </a:bodyPr>
          <a:lstStyle/>
          <a:p>
            <a:pPr algn="ctr"/>
            <a:r>
              <a:rPr lang="en-GB" sz="2400" dirty="0">
                <a:solidFill>
                  <a:schemeClr val="bg1"/>
                </a:solidFill>
                <a:latin typeface="+mj-lt"/>
              </a:rPr>
              <a:t>eMMC Puce </a:t>
            </a:r>
            <a:r>
              <a:rPr lang="en-GB" sz="2400" dirty="0" err="1">
                <a:solidFill>
                  <a:schemeClr val="bg1"/>
                </a:solidFill>
                <a:latin typeface="+mj-lt"/>
              </a:rPr>
              <a:t>Mémoire</a:t>
            </a:r>
            <a:endParaRPr lang="en-GB" sz="2400" dirty="0">
              <a:solidFill>
                <a:schemeClr val="bg1"/>
              </a:solidFill>
              <a:latin typeface="+mj-lt"/>
            </a:endParaRPr>
          </a:p>
        </p:txBody>
      </p:sp>
    </p:spTree>
    <p:extLst>
      <p:ext uri="{BB962C8B-B14F-4D97-AF65-F5344CB8AC3E}">
        <p14:creationId xmlns:p14="http://schemas.microsoft.com/office/powerpoint/2010/main" val="188822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Mini </a:t>
            </a:r>
            <a:r>
              <a:rPr lang="en-GB" sz="3200" dirty="0" err="1">
                <a:solidFill>
                  <a:schemeClr val="bg1"/>
                </a:solidFill>
                <a:latin typeface="Verdana" charset="0"/>
                <a:cs typeface="Verdana" charset="0"/>
              </a:rPr>
              <a:t>ordinateurs</a:t>
            </a:r>
            <a:endParaRPr lang="en-GB" sz="2000" dirty="0">
              <a:solidFill>
                <a:schemeClr val="bg1"/>
              </a:solidFill>
              <a:latin typeface="Verdana" charset="0"/>
              <a:cs typeface="Verdana" charset="0"/>
            </a:endParaRPr>
          </a:p>
        </p:txBody>
      </p:sp>
      <p:pic>
        <p:nvPicPr>
          <p:cNvPr id="7" name="Bild 4">
            <a:extLst>
              <a:ext uri="{FF2B5EF4-FFF2-40B4-BE49-F238E27FC236}">
                <a16:creationId xmlns:a16="http://schemas.microsoft.com/office/drawing/2014/main" id="{351DB864-257F-4766-9130-EB010EF9B79C}"/>
              </a:ext>
            </a:extLst>
          </p:cNvPr>
          <p:cNvPicPr>
            <a:picLocks noChangeAspect="1"/>
          </p:cNvPicPr>
          <p:nvPr/>
        </p:nvPicPr>
        <p:blipFill>
          <a:blip r:embed="rId3"/>
          <a:stretch>
            <a:fillRect/>
          </a:stretch>
        </p:blipFill>
        <p:spPr>
          <a:xfrm>
            <a:off x="467544" y="1405431"/>
            <a:ext cx="4125124" cy="2315670"/>
          </a:xfrm>
          <a:prstGeom prst="rect">
            <a:avLst/>
          </a:prstGeom>
        </p:spPr>
      </p:pic>
      <p:pic>
        <p:nvPicPr>
          <p:cNvPr id="8" name="Bild 5">
            <a:extLst>
              <a:ext uri="{FF2B5EF4-FFF2-40B4-BE49-F238E27FC236}">
                <a16:creationId xmlns:a16="http://schemas.microsoft.com/office/drawing/2014/main" id="{8604CB84-DDB6-490A-9002-9084CCEB788E}"/>
              </a:ext>
            </a:extLst>
          </p:cNvPr>
          <p:cNvPicPr>
            <a:picLocks noChangeAspect="1"/>
          </p:cNvPicPr>
          <p:nvPr/>
        </p:nvPicPr>
        <p:blipFill>
          <a:blip r:embed="rId4"/>
          <a:stretch>
            <a:fillRect/>
          </a:stretch>
        </p:blipFill>
        <p:spPr>
          <a:xfrm>
            <a:off x="5205134" y="1405430"/>
            <a:ext cx="3471322" cy="2315669"/>
          </a:xfrm>
          <a:prstGeom prst="rect">
            <a:avLst/>
          </a:prstGeom>
        </p:spPr>
      </p:pic>
      <p:pic>
        <p:nvPicPr>
          <p:cNvPr id="13" name="Bild 6">
            <a:extLst>
              <a:ext uri="{FF2B5EF4-FFF2-40B4-BE49-F238E27FC236}">
                <a16:creationId xmlns:a16="http://schemas.microsoft.com/office/drawing/2014/main" id="{50FCED3C-E08B-45FB-95F6-25C6B4048FEE}"/>
              </a:ext>
            </a:extLst>
          </p:cNvPr>
          <p:cNvPicPr>
            <a:picLocks noChangeAspect="1"/>
          </p:cNvPicPr>
          <p:nvPr/>
        </p:nvPicPr>
        <p:blipFill>
          <a:blip r:embed="rId5"/>
          <a:stretch>
            <a:fillRect/>
          </a:stretch>
        </p:blipFill>
        <p:spPr>
          <a:xfrm>
            <a:off x="1043608" y="4068066"/>
            <a:ext cx="3024336" cy="2242246"/>
          </a:xfrm>
          <a:prstGeom prst="rect">
            <a:avLst/>
          </a:prstGeom>
        </p:spPr>
      </p:pic>
      <p:pic>
        <p:nvPicPr>
          <p:cNvPr id="14" name="Bild 7">
            <a:extLst>
              <a:ext uri="{FF2B5EF4-FFF2-40B4-BE49-F238E27FC236}">
                <a16:creationId xmlns:a16="http://schemas.microsoft.com/office/drawing/2014/main" id="{36C7ABF2-BC8E-4CEB-8CE7-E11FF99597A3}"/>
              </a:ext>
            </a:extLst>
          </p:cNvPr>
          <p:cNvPicPr>
            <a:picLocks noChangeAspect="1"/>
          </p:cNvPicPr>
          <p:nvPr/>
        </p:nvPicPr>
        <p:blipFill>
          <a:blip r:embed="rId6"/>
          <a:stretch>
            <a:fillRect/>
          </a:stretch>
        </p:blipFill>
        <p:spPr>
          <a:xfrm>
            <a:off x="4780818" y="4169067"/>
            <a:ext cx="3515845" cy="2191745"/>
          </a:xfrm>
          <a:prstGeom prst="rect">
            <a:avLst/>
          </a:prstGeom>
        </p:spPr>
      </p:pic>
    </p:spTree>
    <p:extLst>
      <p:ext uri="{BB962C8B-B14F-4D97-AF65-F5344CB8AC3E}">
        <p14:creationId xmlns:p14="http://schemas.microsoft.com/office/powerpoint/2010/main" val="1557515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Objectif de la session</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284877"/>
            <a:ext cx="8712200" cy="5240337"/>
          </a:xfrm>
        </p:spPr>
        <p:txBody>
          <a:bodyPr>
            <a:normAutofit/>
          </a:bodyPr>
          <a:lstStyle/>
          <a:p>
            <a:pPr marL="0" indent="0" algn="just">
              <a:buNone/>
            </a:pPr>
            <a:r>
              <a:rPr lang="en-GB" dirty="0" err="1"/>
              <a:t>Fournir</a:t>
            </a:r>
            <a:r>
              <a:rPr lang="en-GB" dirty="0"/>
              <a:t> des </a:t>
            </a:r>
            <a:r>
              <a:rPr lang="en-GB" dirty="0" err="1"/>
              <a:t>informations</a:t>
            </a:r>
            <a:r>
              <a:rPr lang="en-GB" dirty="0"/>
              <a:t> sur la </a:t>
            </a:r>
            <a:r>
              <a:rPr lang="en-GB" dirty="0" err="1"/>
              <a:t>technologie</a:t>
            </a:r>
            <a:r>
              <a:rPr lang="en-GB" dirty="0"/>
              <a:t> que les </a:t>
            </a:r>
            <a:r>
              <a:rPr lang="en-GB" dirty="0" err="1"/>
              <a:t>juges</a:t>
            </a:r>
            <a:r>
              <a:rPr lang="en-GB" dirty="0"/>
              <a:t> et les procureurs </a:t>
            </a:r>
            <a:r>
              <a:rPr lang="en-GB" dirty="0" err="1"/>
              <a:t>rencontreront</a:t>
            </a:r>
            <a:r>
              <a:rPr lang="en-GB" dirty="0"/>
              <a:t> dans </a:t>
            </a:r>
            <a:r>
              <a:rPr lang="en-GB" dirty="0" err="1"/>
              <a:t>leur</a:t>
            </a:r>
            <a:r>
              <a:rPr lang="en-GB" dirty="0"/>
              <a:t> travail et qui est </a:t>
            </a:r>
            <a:r>
              <a:rPr lang="en-GB" dirty="0" err="1"/>
              <a:t>utilisée</a:t>
            </a:r>
            <a:r>
              <a:rPr lang="en-GB" dirty="0"/>
              <a:t> :</a:t>
            </a:r>
          </a:p>
          <a:p>
            <a:pPr algn="just"/>
            <a:r>
              <a:rPr lang="en-GB" dirty="0"/>
              <a:t>par les </a:t>
            </a:r>
            <a:r>
              <a:rPr lang="en-GB" dirty="0" err="1"/>
              <a:t>criminels</a:t>
            </a:r>
            <a:r>
              <a:rPr lang="en-GB" dirty="0"/>
              <a:t> pour </a:t>
            </a:r>
            <a:r>
              <a:rPr lang="en-GB" dirty="0" err="1"/>
              <a:t>commettre</a:t>
            </a:r>
            <a:r>
              <a:rPr lang="en-GB" dirty="0"/>
              <a:t> des crimes et </a:t>
            </a:r>
          </a:p>
          <a:p>
            <a:pPr algn="just"/>
            <a:r>
              <a:rPr lang="en-GB" dirty="0"/>
              <a:t>par les forces de </a:t>
            </a:r>
            <a:r>
              <a:rPr lang="en-GB" dirty="0" err="1"/>
              <a:t>l'ordre</a:t>
            </a:r>
            <a:r>
              <a:rPr lang="en-GB" dirty="0"/>
              <a:t> pour le </a:t>
            </a:r>
            <a:r>
              <a:rPr lang="en-GB" dirty="0" err="1"/>
              <a:t>détecter</a:t>
            </a:r>
            <a:r>
              <a:rPr lang="en-GB" dirty="0"/>
              <a:t>.</a:t>
            </a:r>
          </a:p>
          <a:p>
            <a:pPr marL="0" indent="0" algn="just">
              <a:buNone/>
            </a:pPr>
            <a:endParaRPr lang="en-GB" dirty="0"/>
          </a:p>
          <a:p>
            <a:pPr marL="0" indent="0" algn="just">
              <a:buNone/>
            </a:pPr>
            <a:r>
              <a:rPr lang="en-GB" dirty="0" err="1"/>
              <a:t>L'objectif</a:t>
            </a:r>
            <a:r>
              <a:rPr lang="en-GB" dirty="0"/>
              <a:t> est de </a:t>
            </a:r>
            <a:r>
              <a:rPr lang="en-GB" dirty="0" err="1"/>
              <a:t>permettre</a:t>
            </a:r>
            <a:r>
              <a:rPr lang="en-GB" dirty="0"/>
              <a:t> </a:t>
            </a:r>
            <a:r>
              <a:rPr lang="en-GB" dirty="0" err="1"/>
              <a:t>à</a:t>
            </a:r>
            <a:r>
              <a:rPr lang="en-GB" dirty="0"/>
              <a:t> </a:t>
            </a:r>
            <a:r>
              <a:rPr lang="en-GB" dirty="0" err="1"/>
              <a:t>l'auditoire</a:t>
            </a:r>
            <a:r>
              <a:rPr lang="en-GB" dirty="0"/>
              <a:t> </a:t>
            </a:r>
            <a:r>
              <a:rPr lang="en-GB" dirty="0" err="1"/>
              <a:t>d'acquérir</a:t>
            </a:r>
            <a:r>
              <a:rPr lang="en-GB" dirty="0"/>
              <a:t> des </a:t>
            </a:r>
            <a:r>
              <a:rPr lang="en-GB" dirty="0" err="1"/>
              <a:t>connaissances</a:t>
            </a:r>
            <a:r>
              <a:rPr lang="en-GB" dirty="0"/>
              <a:t> suffisantes sur la </a:t>
            </a:r>
            <a:r>
              <a:rPr lang="en-GB" dirty="0" err="1"/>
              <a:t>technologie</a:t>
            </a:r>
            <a:r>
              <a:rPr lang="en-GB" dirty="0"/>
              <a:t> pour </a:t>
            </a:r>
            <a:r>
              <a:rPr lang="en-GB" dirty="0" err="1"/>
              <a:t>leur</a:t>
            </a:r>
            <a:r>
              <a:rPr lang="en-GB" dirty="0"/>
              <a:t> </a:t>
            </a:r>
            <a:r>
              <a:rPr lang="en-GB" dirty="0" err="1"/>
              <a:t>permettre</a:t>
            </a:r>
            <a:r>
              <a:rPr lang="en-GB" dirty="0"/>
              <a:t> de </a:t>
            </a:r>
            <a:r>
              <a:rPr lang="en-GB" dirty="0" err="1"/>
              <a:t>jouer</a:t>
            </a:r>
            <a:r>
              <a:rPr lang="en-GB" dirty="0"/>
              <a:t> plus </a:t>
            </a:r>
            <a:r>
              <a:rPr lang="en-GB" dirty="0" err="1"/>
              <a:t>efficacement</a:t>
            </a:r>
            <a:r>
              <a:rPr lang="en-GB" dirty="0"/>
              <a:t> </a:t>
            </a:r>
            <a:r>
              <a:rPr lang="en-GB" dirty="0" err="1"/>
              <a:t>leur</a:t>
            </a:r>
            <a:r>
              <a:rPr lang="en-GB" dirty="0"/>
              <a:t> </a:t>
            </a:r>
            <a:r>
              <a:rPr lang="en-GB" dirty="0" err="1"/>
              <a:t>rôle</a:t>
            </a:r>
            <a:r>
              <a:rPr lang="en-GB" dirty="0"/>
              <a:t>.</a:t>
            </a:r>
            <a:endParaRPr lang="en-GB"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Logiciels</a:t>
            </a:r>
            <a:r>
              <a:rPr lang="en-GB" sz="3200" dirty="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666" y="1285237"/>
            <a:ext cx="5195888" cy="4525963"/>
          </a:xfrm>
        </p:spPr>
        <p:txBody>
          <a:bodyPr/>
          <a:lstStyle/>
          <a:p>
            <a:endParaRPr lang="en-GB" dirty="0"/>
          </a:p>
          <a:p>
            <a:r>
              <a:rPr lang="en-GB" dirty="0" err="1"/>
              <a:t>Système</a:t>
            </a:r>
            <a:r>
              <a:rPr lang="en-GB" dirty="0"/>
              <a:t> </a:t>
            </a:r>
            <a:r>
              <a:rPr lang="en-GB" dirty="0" err="1"/>
              <a:t>d'exploitation</a:t>
            </a:r>
            <a:endParaRPr lang="en-GB" dirty="0"/>
          </a:p>
          <a:p>
            <a:pPr lvl="1"/>
            <a:r>
              <a:rPr lang="en-GB" dirty="0"/>
              <a:t>Windows, Mac, Linux, iOS, Android</a:t>
            </a:r>
          </a:p>
          <a:p>
            <a:pPr lvl="1"/>
            <a:r>
              <a:rPr lang="en-GB" dirty="0" err="1"/>
              <a:t>Permet</a:t>
            </a:r>
            <a:r>
              <a:rPr lang="en-GB" dirty="0"/>
              <a:t> au matériel de </a:t>
            </a:r>
            <a:r>
              <a:rPr lang="en-GB" dirty="0" err="1"/>
              <a:t>communiquer</a:t>
            </a:r>
            <a:r>
              <a:rPr lang="en-GB" dirty="0"/>
              <a:t> avec le </a:t>
            </a:r>
            <a:r>
              <a:rPr lang="en-GB" dirty="0" err="1"/>
              <a:t>logiciel</a:t>
            </a:r>
            <a:r>
              <a:rPr lang="en-GB" dirty="0"/>
              <a:t> </a:t>
            </a:r>
            <a:r>
              <a:rPr lang="en-GB" dirty="0" err="1"/>
              <a:t>installé</a:t>
            </a:r>
            <a:endParaRPr lang="en-GB" dirty="0"/>
          </a:p>
        </p:txBody>
      </p:sp>
      <p:pic>
        <p:nvPicPr>
          <p:cNvPr id="2050" name="Picture 2" descr="How to Make Windows 10 Feel More Like Windows 7 | PCMag">
            <a:extLst>
              <a:ext uri="{FF2B5EF4-FFF2-40B4-BE49-F238E27FC236}">
                <a16:creationId xmlns:a16="http://schemas.microsoft.com/office/drawing/2014/main" id="{C5B84BE7-8045-47BC-841C-D1A7FB1D9F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24" y="4624639"/>
            <a:ext cx="2411760" cy="13566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acOS Catalina - Wikipedia">
            <a:extLst>
              <a:ext uri="{FF2B5EF4-FFF2-40B4-BE49-F238E27FC236}">
                <a16:creationId xmlns:a16="http://schemas.microsoft.com/office/drawing/2014/main" id="{7AB7E330-4984-4D88-AE66-7704B88D1C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5349" y="4624638"/>
            <a:ext cx="2167787" cy="135661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37A1DC9-BF1F-449A-9A1B-0BDC2AC69D41}"/>
              </a:ext>
            </a:extLst>
          </p:cNvPr>
          <p:cNvPicPr>
            <a:picLocks noChangeAspect="1"/>
          </p:cNvPicPr>
          <p:nvPr/>
        </p:nvPicPr>
        <p:blipFill>
          <a:blip r:embed="rId6"/>
          <a:stretch>
            <a:fillRect/>
          </a:stretch>
        </p:blipFill>
        <p:spPr>
          <a:xfrm>
            <a:off x="5446440" y="1453267"/>
            <a:ext cx="3444929" cy="2678608"/>
          </a:xfrm>
          <a:prstGeom prst="rect">
            <a:avLst/>
          </a:prstGeom>
          <a:ln>
            <a:solidFill>
              <a:srgbClr val="002060"/>
            </a:solidFill>
          </a:ln>
        </p:spPr>
      </p:pic>
      <p:pic>
        <p:nvPicPr>
          <p:cNvPr id="2054" name="Picture 6" descr="Apple muestra un avance de iOS 13 - Apple (ES)">
            <a:extLst>
              <a:ext uri="{FF2B5EF4-FFF2-40B4-BE49-F238E27FC236}">
                <a16:creationId xmlns:a16="http://schemas.microsoft.com/office/drawing/2014/main" id="{A1B49EF9-C855-41B9-84FD-46D44691959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1157" r="31169"/>
          <a:stretch/>
        </p:blipFill>
        <p:spPr bwMode="auto">
          <a:xfrm>
            <a:off x="5534598" y="4315141"/>
            <a:ext cx="1464098" cy="204026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odo lo que debes conocer sobre Android 9 Pie">
            <a:extLst>
              <a:ext uri="{FF2B5EF4-FFF2-40B4-BE49-F238E27FC236}">
                <a16:creationId xmlns:a16="http://schemas.microsoft.com/office/drawing/2014/main" id="{339A296F-48B7-4EBA-BFF4-84BF257006D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5588" r="18501"/>
          <a:stretch/>
        </p:blipFill>
        <p:spPr bwMode="auto">
          <a:xfrm>
            <a:off x="7257146" y="4436133"/>
            <a:ext cx="1636188" cy="19372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001EB4A-F5F7-4584-A2AD-909FEA7FF9D0}"/>
              </a:ext>
            </a:extLst>
          </p:cNvPr>
          <p:cNvSpPr txBox="1"/>
          <p:nvPr/>
        </p:nvSpPr>
        <p:spPr>
          <a:xfrm>
            <a:off x="6981495" y="1213960"/>
            <a:ext cx="2070829"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July 2020</a:t>
            </a:r>
          </a:p>
        </p:txBody>
      </p:sp>
    </p:spTree>
    <p:extLst>
      <p:ext uri="{BB962C8B-B14F-4D97-AF65-F5344CB8AC3E}">
        <p14:creationId xmlns:p14="http://schemas.microsoft.com/office/powerpoint/2010/main" val="8061572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Logiciels</a:t>
            </a:r>
            <a:r>
              <a:rPr lang="en-GB" sz="3200" dirty="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267283"/>
            <a:ext cx="3649663" cy="5183188"/>
          </a:xfrm>
        </p:spPr>
        <p:txBody>
          <a:bodyPr>
            <a:normAutofit/>
          </a:bodyPr>
          <a:lstStyle/>
          <a:p>
            <a:endParaRPr lang="en-GB" dirty="0"/>
          </a:p>
          <a:p>
            <a:r>
              <a:rPr lang="en-GB" dirty="0" err="1"/>
              <a:t>Autres</a:t>
            </a:r>
            <a:r>
              <a:rPr lang="en-GB" dirty="0"/>
              <a:t> </a:t>
            </a:r>
            <a:r>
              <a:rPr lang="en-GB" dirty="0" err="1"/>
              <a:t>logiciels</a:t>
            </a:r>
            <a:endParaRPr lang="en-GB" dirty="0"/>
          </a:p>
          <a:p>
            <a:pPr lvl="1"/>
            <a:r>
              <a:rPr lang="en-GB" dirty="0" err="1"/>
              <a:t>Productivité</a:t>
            </a:r>
            <a:r>
              <a:rPr lang="en-GB" dirty="0"/>
              <a:t> - suites </a:t>
            </a:r>
            <a:r>
              <a:rPr lang="en-GB" dirty="0" err="1"/>
              <a:t>bureautiques</a:t>
            </a:r>
            <a:endParaRPr lang="en-GB" dirty="0"/>
          </a:p>
          <a:p>
            <a:pPr lvl="1"/>
            <a:endParaRPr lang="en-GB" dirty="0"/>
          </a:p>
          <a:p>
            <a:pPr lvl="1"/>
            <a:r>
              <a:rPr lang="en-GB" dirty="0" err="1"/>
              <a:t>Lecteurs</a:t>
            </a:r>
            <a:r>
              <a:rPr lang="en-GB" dirty="0"/>
              <a:t> et </a:t>
            </a:r>
            <a:r>
              <a:rPr lang="en-GB" dirty="0" err="1"/>
              <a:t>visionneurs</a:t>
            </a:r>
            <a:endParaRPr lang="en-GB" dirty="0"/>
          </a:p>
          <a:p>
            <a:pPr lvl="1"/>
            <a:endParaRPr lang="en-GB" dirty="0"/>
          </a:p>
          <a:p>
            <a:pPr lvl="1"/>
            <a:r>
              <a:rPr lang="en-GB" dirty="0" err="1"/>
              <a:t>Outils</a:t>
            </a:r>
            <a:r>
              <a:rPr lang="en-GB" dirty="0"/>
              <a:t> </a:t>
            </a:r>
            <a:r>
              <a:rPr lang="en-GB" dirty="0" err="1"/>
              <a:t>d'archivage</a:t>
            </a:r>
            <a:endParaRPr lang="en-GB" dirty="0"/>
          </a:p>
          <a:p>
            <a:pPr lvl="1"/>
            <a:endParaRPr lang="en-GB" dirty="0"/>
          </a:p>
          <a:p>
            <a:pPr lvl="1"/>
            <a:r>
              <a:rPr lang="en-GB" dirty="0" err="1"/>
              <a:t>Navigateurs</a:t>
            </a:r>
            <a:endParaRPr lang="en-GB" dirty="0"/>
          </a:p>
        </p:txBody>
      </p:sp>
      <p:pic>
        <p:nvPicPr>
          <p:cNvPr id="13" name="Bild 1">
            <a:extLst>
              <a:ext uri="{FF2B5EF4-FFF2-40B4-BE49-F238E27FC236}">
                <a16:creationId xmlns:a16="http://schemas.microsoft.com/office/drawing/2014/main" id="{5F94C4BF-49C8-491B-9C0E-42BDC9ADAB1C}"/>
              </a:ext>
            </a:extLst>
          </p:cNvPr>
          <p:cNvPicPr>
            <a:picLocks noChangeAspect="1"/>
          </p:cNvPicPr>
          <p:nvPr/>
        </p:nvPicPr>
        <p:blipFill>
          <a:blip r:embed="rId3"/>
          <a:stretch>
            <a:fillRect/>
          </a:stretch>
        </p:blipFill>
        <p:spPr>
          <a:xfrm>
            <a:off x="4497296" y="1347496"/>
            <a:ext cx="4539200" cy="1433432"/>
          </a:xfrm>
          <a:prstGeom prst="rect">
            <a:avLst/>
          </a:prstGeom>
        </p:spPr>
      </p:pic>
      <p:pic>
        <p:nvPicPr>
          <p:cNvPr id="14" name="Bild 5">
            <a:extLst>
              <a:ext uri="{FF2B5EF4-FFF2-40B4-BE49-F238E27FC236}">
                <a16:creationId xmlns:a16="http://schemas.microsoft.com/office/drawing/2014/main" id="{F2097CAF-BB15-4C4E-876B-0FCE036AFA27}"/>
              </a:ext>
            </a:extLst>
          </p:cNvPr>
          <p:cNvPicPr>
            <a:picLocks noChangeAspect="1"/>
          </p:cNvPicPr>
          <p:nvPr/>
        </p:nvPicPr>
        <p:blipFill>
          <a:blip r:embed="rId4"/>
          <a:stretch>
            <a:fillRect/>
          </a:stretch>
        </p:blipFill>
        <p:spPr>
          <a:xfrm>
            <a:off x="5243631" y="2981246"/>
            <a:ext cx="1014828" cy="957044"/>
          </a:xfrm>
          <a:prstGeom prst="rect">
            <a:avLst/>
          </a:prstGeom>
        </p:spPr>
      </p:pic>
      <p:pic>
        <p:nvPicPr>
          <p:cNvPr id="4" name="Picture 3">
            <a:extLst>
              <a:ext uri="{FF2B5EF4-FFF2-40B4-BE49-F238E27FC236}">
                <a16:creationId xmlns:a16="http://schemas.microsoft.com/office/drawing/2014/main" id="{3E1E863B-8703-48F7-9B74-16C81DB2D488}"/>
              </a:ext>
            </a:extLst>
          </p:cNvPr>
          <p:cNvPicPr>
            <a:picLocks noChangeAspect="1"/>
          </p:cNvPicPr>
          <p:nvPr/>
        </p:nvPicPr>
        <p:blipFill>
          <a:blip r:embed="rId5"/>
          <a:stretch>
            <a:fillRect/>
          </a:stretch>
        </p:blipFill>
        <p:spPr>
          <a:xfrm>
            <a:off x="6372200" y="2990193"/>
            <a:ext cx="912118" cy="868684"/>
          </a:xfrm>
          <a:prstGeom prst="rect">
            <a:avLst/>
          </a:prstGeom>
        </p:spPr>
      </p:pic>
      <p:pic>
        <p:nvPicPr>
          <p:cNvPr id="3074" name="Picture 2" descr="Image result for acdsee">
            <a:extLst>
              <a:ext uri="{FF2B5EF4-FFF2-40B4-BE49-F238E27FC236}">
                <a16:creationId xmlns:a16="http://schemas.microsoft.com/office/drawing/2014/main" id="{6091F499-8EC0-47E3-B712-CD9306E298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4908" y="2920017"/>
            <a:ext cx="1079502" cy="107950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win zip">
            <a:extLst>
              <a:ext uri="{FF2B5EF4-FFF2-40B4-BE49-F238E27FC236}">
                <a16:creationId xmlns:a16="http://schemas.microsoft.com/office/drawing/2014/main" id="{DB8AB2D2-6EB5-499E-8D8B-2717B85B208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5009" y="4119585"/>
            <a:ext cx="871887" cy="89104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winrar">
            <a:extLst>
              <a:ext uri="{FF2B5EF4-FFF2-40B4-BE49-F238E27FC236}">
                <a16:creationId xmlns:a16="http://schemas.microsoft.com/office/drawing/2014/main" id="{BED9FAA9-422E-4E72-BAB4-677E3F21BB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20272" y="3991363"/>
            <a:ext cx="1240532" cy="11474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Video RTC · Web Browsers support in 2020! · Blog">
            <a:extLst>
              <a:ext uri="{FF2B5EF4-FFF2-40B4-BE49-F238E27FC236}">
                <a16:creationId xmlns:a16="http://schemas.microsoft.com/office/drawing/2014/main" id="{51163F7A-388E-4D58-83AA-34CAE841BA0A}"/>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16401" b="38908"/>
          <a:stretch/>
        </p:blipFill>
        <p:spPr bwMode="auto">
          <a:xfrm>
            <a:off x="4464496" y="5255836"/>
            <a:ext cx="4427984" cy="111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54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Machines </a:t>
            </a:r>
            <a:r>
              <a:rPr lang="en-GB" sz="3200" dirty="0" err="1">
                <a:solidFill>
                  <a:schemeClr val="bg1"/>
                </a:solidFill>
                <a:latin typeface="Verdana" charset="0"/>
                <a:cs typeface="Verdana" charset="0"/>
              </a:rPr>
              <a:t>virtuelles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9215"/>
            <a:ext cx="8642350" cy="2446338"/>
          </a:xfrm>
        </p:spPr>
        <p:txBody>
          <a:bodyPr/>
          <a:lstStyle/>
          <a:p>
            <a:pPr marL="0" indent="0">
              <a:buNone/>
            </a:pPr>
            <a:r>
              <a:rPr lang="en-GB" dirty="0"/>
              <a:t>Très </a:t>
            </a:r>
            <a:r>
              <a:rPr lang="en-GB" dirty="0" err="1"/>
              <a:t>fréquent</a:t>
            </a:r>
            <a:endParaRPr lang="en-GB" dirty="0"/>
          </a:p>
          <a:p>
            <a:pPr lvl="1"/>
            <a:r>
              <a:rPr lang="en-GB" dirty="0"/>
              <a:t>Surtout dans le </a:t>
            </a:r>
            <a:r>
              <a:rPr lang="en-GB" dirty="0" err="1"/>
              <a:t>domaine</a:t>
            </a:r>
            <a:r>
              <a:rPr lang="en-GB" dirty="0"/>
              <a:t> des affaires et du crime !</a:t>
            </a:r>
          </a:p>
          <a:p>
            <a:pPr lvl="1"/>
            <a:r>
              <a:rPr lang="en-GB" dirty="0" err="1"/>
              <a:t>Possibilité</a:t>
            </a:r>
            <a:r>
              <a:rPr lang="en-GB" dirty="0"/>
              <a:t> de faire </a:t>
            </a:r>
            <a:r>
              <a:rPr lang="en-GB" dirty="0" err="1"/>
              <a:t>fonctionner</a:t>
            </a:r>
            <a:r>
              <a:rPr lang="en-GB" dirty="0"/>
              <a:t> un </a:t>
            </a:r>
            <a:r>
              <a:rPr lang="en-GB" dirty="0" err="1"/>
              <a:t>système</a:t>
            </a:r>
            <a:r>
              <a:rPr lang="en-GB" dirty="0"/>
              <a:t> </a:t>
            </a:r>
            <a:r>
              <a:rPr lang="en-GB" dirty="0" err="1"/>
              <a:t>d'exploitation</a:t>
            </a:r>
            <a:r>
              <a:rPr lang="en-GB" dirty="0"/>
              <a:t> "</a:t>
            </a:r>
            <a:r>
              <a:rPr lang="en-GB" dirty="0" err="1"/>
              <a:t>invité</a:t>
            </a:r>
            <a:r>
              <a:rPr lang="en-GB" dirty="0"/>
              <a:t>" dans </a:t>
            </a:r>
            <a:r>
              <a:rPr lang="en-GB" dirty="0" err="1"/>
              <a:t>votre</a:t>
            </a:r>
            <a:r>
              <a:rPr lang="en-GB" dirty="0"/>
              <a:t> </a:t>
            </a:r>
            <a:r>
              <a:rPr lang="en-GB" dirty="0" err="1"/>
              <a:t>système</a:t>
            </a:r>
            <a:r>
              <a:rPr lang="en-GB" dirty="0"/>
              <a:t> </a:t>
            </a:r>
            <a:r>
              <a:rPr lang="en-GB" dirty="0" err="1"/>
              <a:t>d'exploitation</a:t>
            </a:r>
            <a:r>
              <a:rPr lang="en-GB" dirty="0"/>
              <a:t> "</a:t>
            </a:r>
            <a:r>
              <a:rPr lang="en-GB" dirty="0" err="1"/>
              <a:t>hôte</a:t>
            </a:r>
            <a:r>
              <a:rPr lang="en-GB" dirty="0"/>
              <a:t>".</a:t>
            </a:r>
          </a:p>
        </p:txBody>
      </p:sp>
      <p:pic>
        <p:nvPicPr>
          <p:cNvPr id="44" name="Picture 4" descr="Image result for vmware">
            <a:extLst>
              <a:ext uri="{FF2B5EF4-FFF2-40B4-BE49-F238E27FC236}">
                <a16:creationId xmlns:a16="http://schemas.microsoft.com/office/drawing/2014/main" id="{CD62DE46-1410-465D-B95F-F62B31F37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106" y="4229174"/>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a16="http://schemas.microsoft.com/office/drawing/2014/main" id="{B39BDB76-6D40-493D-88ED-7BC5ED9E7499}"/>
              </a:ext>
            </a:extLst>
          </p:cNvPr>
          <p:cNvPicPr>
            <a:picLocks noChangeAspect="1"/>
          </p:cNvPicPr>
          <p:nvPr/>
        </p:nvPicPr>
        <p:blipFill>
          <a:blip r:embed="rId4"/>
          <a:stretch>
            <a:fillRect/>
          </a:stretch>
        </p:blipFill>
        <p:spPr>
          <a:xfrm>
            <a:off x="4384420" y="4432311"/>
            <a:ext cx="1896473" cy="1113147"/>
          </a:xfrm>
          <a:prstGeom prst="rect">
            <a:avLst/>
          </a:prstGeom>
        </p:spPr>
      </p:pic>
      <p:pic>
        <p:nvPicPr>
          <p:cNvPr id="46" name="Picture 6" descr="Image result for virtualbox">
            <a:extLst>
              <a:ext uri="{FF2B5EF4-FFF2-40B4-BE49-F238E27FC236}">
                <a16:creationId xmlns:a16="http://schemas.microsoft.com/office/drawing/2014/main" id="{AF27E62C-E33D-4DDD-BFE1-98AEBB0991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3668" y="4210068"/>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95D5623D-C85F-4785-8E7E-F6989378A463}"/>
              </a:ext>
            </a:extLst>
          </p:cNvPr>
          <p:cNvPicPr>
            <a:picLocks noChangeAspect="1"/>
          </p:cNvPicPr>
          <p:nvPr/>
        </p:nvPicPr>
        <p:blipFill>
          <a:blip r:embed="rId6"/>
          <a:stretch>
            <a:fillRect/>
          </a:stretch>
        </p:blipFill>
        <p:spPr>
          <a:xfrm>
            <a:off x="6691110" y="4629448"/>
            <a:ext cx="2025112" cy="718871"/>
          </a:xfrm>
          <a:prstGeom prst="rect">
            <a:avLst/>
          </a:prstGeom>
        </p:spPr>
      </p:pic>
    </p:spTree>
    <p:extLst>
      <p:ext uri="{BB962C8B-B14F-4D97-AF65-F5344CB8AC3E}">
        <p14:creationId xmlns:p14="http://schemas.microsoft.com/office/powerpoint/2010/main" val="6971614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Machines </a:t>
            </a:r>
            <a:r>
              <a:rPr lang="en-GB" sz="3200" dirty="0" err="1">
                <a:solidFill>
                  <a:schemeClr val="bg1"/>
                </a:solidFill>
                <a:latin typeface="Verdana" charset="0"/>
                <a:cs typeface="Verdana" charset="0"/>
              </a:rPr>
              <a:t>virtuelles</a:t>
            </a:r>
            <a:r>
              <a:rPr lang="en-GB" sz="3200" dirty="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sp>
        <p:nvSpPr>
          <p:cNvPr id="15" name="Rectangle 14">
            <a:extLst>
              <a:ext uri="{FF2B5EF4-FFF2-40B4-BE49-F238E27FC236}">
                <a16:creationId xmlns:a16="http://schemas.microsoft.com/office/drawing/2014/main" id="{7DD63B0A-E49A-4D6B-A005-F789582672BB}"/>
              </a:ext>
            </a:extLst>
          </p:cNvPr>
          <p:cNvSpPr/>
          <p:nvPr/>
        </p:nvSpPr>
        <p:spPr bwMode="auto">
          <a:xfrm>
            <a:off x="326205" y="1268760"/>
            <a:ext cx="8350251" cy="5112568"/>
          </a:xfrm>
          <a:prstGeom prst="rect">
            <a:avLst/>
          </a:prstGeom>
          <a:noFill/>
          <a:ln w="38100"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16" name="Rectangle: Rounded Corners 15">
            <a:extLst>
              <a:ext uri="{FF2B5EF4-FFF2-40B4-BE49-F238E27FC236}">
                <a16:creationId xmlns:a16="http://schemas.microsoft.com/office/drawing/2014/main" id="{B0B4DEB4-F2BD-41C4-8D2C-E061F2E1BEA3}"/>
              </a:ext>
            </a:extLst>
          </p:cNvPr>
          <p:cNvSpPr/>
          <p:nvPr/>
        </p:nvSpPr>
        <p:spPr bwMode="auto">
          <a:xfrm>
            <a:off x="3146184" y="494427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17" name="Rectangle: Rounded Corners 16">
            <a:extLst>
              <a:ext uri="{FF2B5EF4-FFF2-40B4-BE49-F238E27FC236}">
                <a16:creationId xmlns:a16="http://schemas.microsoft.com/office/drawing/2014/main" id="{4940B369-22FA-4282-8A3D-DF41475531E2}"/>
              </a:ext>
            </a:extLst>
          </p:cNvPr>
          <p:cNvSpPr/>
          <p:nvPr/>
        </p:nvSpPr>
        <p:spPr bwMode="auto">
          <a:xfrm>
            <a:off x="3239210" y="5337793"/>
            <a:ext cx="1015357" cy="27241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err="1">
                <a:ln>
                  <a:noFill/>
                </a:ln>
                <a:solidFill>
                  <a:schemeClr val="tx1"/>
                </a:solidFill>
                <a:effectLst/>
                <a:latin typeface="+mj-lt"/>
              </a:rPr>
              <a:t>Processeur</a:t>
            </a:r>
            <a:endParaRPr kumimoji="0" lang="en-GB" sz="1600" b="0" i="0" u="none" strike="noStrike" cap="none" normalizeH="0" baseline="0" dirty="0">
              <a:ln>
                <a:noFill/>
              </a:ln>
              <a:solidFill>
                <a:schemeClr val="tx1"/>
              </a:solidFill>
              <a:effectLst/>
              <a:latin typeface="+mj-lt"/>
            </a:endParaRPr>
          </a:p>
        </p:txBody>
      </p:sp>
      <p:sp>
        <p:nvSpPr>
          <p:cNvPr id="18" name="Rectangle: Rounded Corners 17">
            <a:extLst>
              <a:ext uri="{FF2B5EF4-FFF2-40B4-BE49-F238E27FC236}">
                <a16:creationId xmlns:a16="http://schemas.microsoft.com/office/drawing/2014/main" id="{A756876A-9D43-43DD-A729-7B00D84E76E2}"/>
              </a:ext>
            </a:extLst>
          </p:cNvPr>
          <p:cNvSpPr/>
          <p:nvPr/>
        </p:nvSpPr>
        <p:spPr bwMode="auto">
          <a:xfrm>
            <a:off x="4441584" y="494116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19" name="Rectangle: Rounded Corners 18">
            <a:extLst>
              <a:ext uri="{FF2B5EF4-FFF2-40B4-BE49-F238E27FC236}">
                <a16:creationId xmlns:a16="http://schemas.microsoft.com/office/drawing/2014/main" id="{C5B53356-8371-434C-8999-27F655767730}"/>
              </a:ext>
            </a:extLst>
          </p:cNvPr>
          <p:cNvSpPr/>
          <p:nvPr/>
        </p:nvSpPr>
        <p:spPr bwMode="auto">
          <a:xfrm>
            <a:off x="4534610" y="5334683"/>
            <a:ext cx="1015357" cy="27241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mj-lt"/>
              </a:rPr>
              <a:t>RAM</a:t>
            </a:r>
          </a:p>
        </p:txBody>
      </p:sp>
      <p:sp>
        <p:nvSpPr>
          <p:cNvPr id="20" name="Rectangle: Rounded Corners 19">
            <a:extLst>
              <a:ext uri="{FF2B5EF4-FFF2-40B4-BE49-F238E27FC236}">
                <a16:creationId xmlns:a16="http://schemas.microsoft.com/office/drawing/2014/main" id="{7FD4C378-AC3B-4BB2-98F1-AB4481596624}"/>
              </a:ext>
            </a:extLst>
          </p:cNvPr>
          <p:cNvSpPr/>
          <p:nvPr/>
        </p:nvSpPr>
        <p:spPr bwMode="auto">
          <a:xfrm>
            <a:off x="5736984" y="494116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1" name="Rectangle: Rounded Corners 20">
            <a:extLst>
              <a:ext uri="{FF2B5EF4-FFF2-40B4-BE49-F238E27FC236}">
                <a16:creationId xmlns:a16="http://schemas.microsoft.com/office/drawing/2014/main" id="{B30F72E5-8617-4290-BAFD-A1183F7CCF2B}"/>
              </a:ext>
            </a:extLst>
          </p:cNvPr>
          <p:cNvSpPr/>
          <p:nvPr/>
        </p:nvSpPr>
        <p:spPr bwMode="auto">
          <a:xfrm>
            <a:off x="5830010" y="5167915"/>
            <a:ext cx="1015357" cy="544830"/>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defTabSz="914400" fontAlgn="base">
              <a:spcBef>
                <a:spcPct val="0"/>
              </a:spcBef>
              <a:spcAft>
                <a:spcPct val="0"/>
              </a:spcAft>
            </a:pPr>
            <a:r>
              <a:rPr lang="en-GB" sz="1600" dirty="0">
                <a:latin typeface="+mj-lt"/>
              </a:rPr>
              <a:t>Carte </a:t>
            </a:r>
            <a:r>
              <a:rPr lang="en-GB" sz="1600" dirty="0" err="1">
                <a:latin typeface="+mj-lt"/>
              </a:rPr>
              <a:t>graphique</a:t>
            </a:r>
            <a:endParaRPr kumimoji="0" lang="en-GB" sz="1600" b="0" i="0" u="none" strike="noStrike" cap="none" normalizeH="0" baseline="0" dirty="0">
              <a:ln>
                <a:noFill/>
              </a:ln>
              <a:solidFill>
                <a:schemeClr val="tx1"/>
              </a:solidFill>
              <a:effectLst/>
              <a:latin typeface="+mj-lt"/>
            </a:endParaRPr>
          </a:p>
        </p:txBody>
      </p:sp>
      <p:sp>
        <p:nvSpPr>
          <p:cNvPr id="22" name="Rectangle: Rounded Corners 21">
            <a:extLst>
              <a:ext uri="{FF2B5EF4-FFF2-40B4-BE49-F238E27FC236}">
                <a16:creationId xmlns:a16="http://schemas.microsoft.com/office/drawing/2014/main" id="{88118CD1-072C-46D6-B14F-6210F9F021ED}"/>
              </a:ext>
            </a:extLst>
          </p:cNvPr>
          <p:cNvSpPr/>
          <p:nvPr/>
        </p:nvSpPr>
        <p:spPr bwMode="auto">
          <a:xfrm>
            <a:off x="7032384" y="4945289"/>
            <a:ext cx="1184583" cy="1136126"/>
          </a:xfrm>
          <a:prstGeom prst="roundRect">
            <a:avLst/>
          </a:prstGeom>
          <a:solidFill>
            <a:srgbClr val="00B0F0"/>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3" name="Rectangle: Rounded Corners 22">
            <a:extLst>
              <a:ext uri="{FF2B5EF4-FFF2-40B4-BE49-F238E27FC236}">
                <a16:creationId xmlns:a16="http://schemas.microsoft.com/office/drawing/2014/main" id="{661D412C-37B9-47C4-81CC-E6FFBD44BDC5}"/>
              </a:ext>
            </a:extLst>
          </p:cNvPr>
          <p:cNvSpPr/>
          <p:nvPr/>
        </p:nvSpPr>
        <p:spPr bwMode="auto">
          <a:xfrm>
            <a:off x="7125410" y="5338804"/>
            <a:ext cx="1015357" cy="272415"/>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mj-lt"/>
              </a:rPr>
              <a:t>HDD</a:t>
            </a:r>
          </a:p>
        </p:txBody>
      </p:sp>
      <p:sp>
        <p:nvSpPr>
          <p:cNvPr id="24" name="Rectangle: Rounded Corners 23">
            <a:extLst>
              <a:ext uri="{FF2B5EF4-FFF2-40B4-BE49-F238E27FC236}">
                <a16:creationId xmlns:a16="http://schemas.microsoft.com/office/drawing/2014/main" id="{55ABAB7F-9645-4889-B44B-909D59EE4076}"/>
              </a:ext>
            </a:extLst>
          </p:cNvPr>
          <p:cNvSpPr/>
          <p:nvPr/>
        </p:nvSpPr>
        <p:spPr bwMode="auto">
          <a:xfrm>
            <a:off x="827584" y="4941168"/>
            <a:ext cx="2193571"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5" name="Rectangle: Rounded Corners 24">
            <a:extLst>
              <a:ext uri="{FF2B5EF4-FFF2-40B4-BE49-F238E27FC236}">
                <a16:creationId xmlns:a16="http://schemas.microsoft.com/office/drawing/2014/main" id="{D0C1E088-A76D-48E4-A93C-296DC0CFDA3E}"/>
              </a:ext>
            </a:extLst>
          </p:cNvPr>
          <p:cNvSpPr/>
          <p:nvPr/>
        </p:nvSpPr>
        <p:spPr bwMode="auto">
          <a:xfrm>
            <a:off x="1019619" y="4984915"/>
            <a:ext cx="1880204" cy="81724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defTabSz="914400" fontAlgn="base">
              <a:spcBef>
                <a:spcPct val="0"/>
              </a:spcBef>
              <a:spcAft>
                <a:spcPct val="0"/>
              </a:spcAft>
            </a:pPr>
            <a:r>
              <a:rPr lang="en-GB" sz="1600" dirty="0">
                <a:latin typeface="+mj-lt"/>
              </a:rPr>
              <a:t>Carte de </a:t>
            </a:r>
            <a:r>
              <a:rPr lang="en-GB" sz="1600" dirty="0" err="1">
                <a:latin typeface="+mj-lt"/>
              </a:rPr>
              <a:t>réseau</a:t>
            </a:r>
            <a:endParaRPr lang="en-GB" sz="1600" dirty="0">
              <a:latin typeface="+mj-lt"/>
            </a:endParaRPr>
          </a:p>
          <a:p>
            <a:pPr algn="ctr" defTabSz="914400" fontAlgn="base">
              <a:spcBef>
                <a:spcPct val="0"/>
              </a:spcBef>
              <a:spcAft>
                <a:spcPct val="0"/>
              </a:spcAft>
            </a:pPr>
            <a:r>
              <a:rPr lang="en-GB" sz="1600" dirty="0">
                <a:latin typeface="+mj-lt"/>
              </a:rPr>
              <a:t>Souris, clavier</a:t>
            </a:r>
          </a:p>
          <a:p>
            <a:pPr algn="ctr" defTabSz="914400" fontAlgn="base">
              <a:spcBef>
                <a:spcPct val="0"/>
              </a:spcBef>
              <a:spcAft>
                <a:spcPct val="0"/>
              </a:spcAft>
            </a:pPr>
            <a:r>
              <a:rPr lang="en-GB" sz="1600" dirty="0">
                <a:latin typeface="+mj-lt"/>
              </a:rPr>
              <a:t>CD/DVD</a:t>
            </a:r>
            <a:endParaRPr kumimoji="0" lang="en-GB" sz="1600" b="0" i="0" u="none" strike="noStrike" cap="none" normalizeH="0" baseline="0" dirty="0">
              <a:ln>
                <a:noFill/>
              </a:ln>
              <a:solidFill>
                <a:schemeClr val="tx1"/>
              </a:solidFill>
              <a:effectLst/>
              <a:latin typeface="+mj-lt"/>
            </a:endParaRPr>
          </a:p>
        </p:txBody>
      </p:sp>
      <p:sp>
        <p:nvSpPr>
          <p:cNvPr id="26" name="Rectangle: Rounded Corners 25">
            <a:extLst>
              <a:ext uri="{FF2B5EF4-FFF2-40B4-BE49-F238E27FC236}">
                <a16:creationId xmlns:a16="http://schemas.microsoft.com/office/drawing/2014/main" id="{755E5E82-3D1D-47DF-9F5E-9C93600165BC}"/>
              </a:ext>
            </a:extLst>
          </p:cNvPr>
          <p:cNvSpPr/>
          <p:nvPr/>
        </p:nvSpPr>
        <p:spPr bwMode="auto">
          <a:xfrm>
            <a:off x="611560" y="1556792"/>
            <a:ext cx="7860108" cy="2937360"/>
          </a:xfrm>
          <a:prstGeom prst="roundRect">
            <a:avLst/>
          </a:prstGeom>
          <a:solidFill>
            <a:schemeClr val="accent4">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7" name="Rectangle: Rounded Corners 26">
            <a:extLst>
              <a:ext uri="{FF2B5EF4-FFF2-40B4-BE49-F238E27FC236}">
                <a16:creationId xmlns:a16="http://schemas.microsoft.com/office/drawing/2014/main" id="{1FBF663C-E63C-433E-83E3-DE243748F062}"/>
              </a:ext>
            </a:extLst>
          </p:cNvPr>
          <p:cNvSpPr/>
          <p:nvPr/>
        </p:nvSpPr>
        <p:spPr bwMode="auto">
          <a:xfrm>
            <a:off x="5683693" y="3419672"/>
            <a:ext cx="2720838" cy="272415"/>
          </a:xfrm>
          <a:prstGeom prst="roundRect">
            <a:avLst/>
          </a:prstGeom>
          <a:solidFill>
            <a:schemeClr val="accent4">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defTabSz="914400" fontAlgn="base">
              <a:spcBef>
                <a:spcPct val="0"/>
              </a:spcBef>
              <a:spcAft>
                <a:spcPct val="0"/>
              </a:spcAft>
            </a:pPr>
            <a:r>
              <a:rPr lang="en-GB" sz="1600" dirty="0" err="1">
                <a:latin typeface="+mj-lt"/>
              </a:rPr>
              <a:t>Système</a:t>
            </a:r>
            <a:r>
              <a:rPr lang="en-GB" sz="1600" dirty="0">
                <a:latin typeface="+mj-lt"/>
              </a:rPr>
              <a:t> </a:t>
            </a:r>
            <a:r>
              <a:rPr lang="en-GB" sz="1600" dirty="0" err="1">
                <a:latin typeface="+mj-lt"/>
              </a:rPr>
              <a:t>d'exploitation</a:t>
            </a:r>
            <a:r>
              <a:rPr lang="en-GB" sz="1600" dirty="0">
                <a:latin typeface="+mj-lt"/>
              </a:rPr>
              <a:t> </a:t>
            </a:r>
            <a:r>
              <a:rPr lang="en-GB" sz="1600" dirty="0" err="1">
                <a:latin typeface="+mj-lt"/>
              </a:rPr>
              <a:t>hôte</a:t>
            </a:r>
            <a:endParaRPr kumimoji="0" lang="en-GB" sz="1600" b="0" i="0" u="none" strike="noStrike" cap="none" normalizeH="0" baseline="0" dirty="0">
              <a:ln>
                <a:noFill/>
              </a:ln>
              <a:solidFill>
                <a:schemeClr val="tx1"/>
              </a:solidFill>
              <a:effectLst/>
              <a:latin typeface="+mj-lt"/>
            </a:endParaRPr>
          </a:p>
        </p:txBody>
      </p:sp>
      <p:sp>
        <p:nvSpPr>
          <p:cNvPr id="28" name="Arrow: Down 27">
            <a:extLst>
              <a:ext uri="{FF2B5EF4-FFF2-40B4-BE49-F238E27FC236}">
                <a16:creationId xmlns:a16="http://schemas.microsoft.com/office/drawing/2014/main" id="{3F109F53-1609-4EC0-8AFC-0D92DD1973FE}"/>
              </a:ext>
            </a:extLst>
          </p:cNvPr>
          <p:cNvSpPr/>
          <p:nvPr/>
        </p:nvSpPr>
        <p:spPr bwMode="auto">
          <a:xfrm rot="8805968">
            <a:off x="7158096" y="3571449"/>
            <a:ext cx="328305" cy="1845404"/>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29" name="Arrow: Down 28">
            <a:extLst>
              <a:ext uri="{FF2B5EF4-FFF2-40B4-BE49-F238E27FC236}">
                <a16:creationId xmlns:a16="http://schemas.microsoft.com/office/drawing/2014/main" id="{71999E88-E1D7-46F3-BC6A-DA0585615625}"/>
              </a:ext>
            </a:extLst>
          </p:cNvPr>
          <p:cNvSpPr/>
          <p:nvPr/>
        </p:nvSpPr>
        <p:spPr bwMode="auto">
          <a:xfrm rot="11008965">
            <a:off x="6378882" y="4068713"/>
            <a:ext cx="256020" cy="1168898"/>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0" name="Arrow: Down 29">
            <a:extLst>
              <a:ext uri="{FF2B5EF4-FFF2-40B4-BE49-F238E27FC236}">
                <a16:creationId xmlns:a16="http://schemas.microsoft.com/office/drawing/2014/main" id="{62B1FA34-AA31-4DE7-B8FC-B7788CE56C69}"/>
              </a:ext>
            </a:extLst>
          </p:cNvPr>
          <p:cNvSpPr/>
          <p:nvPr/>
        </p:nvSpPr>
        <p:spPr bwMode="auto">
          <a:xfrm rot="14451058">
            <a:off x="5094717" y="3272054"/>
            <a:ext cx="254708" cy="258294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1" name="Arrow: Down 30">
            <a:extLst>
              <a:ext uri="{FF2B5EF4-FFF2-40B4-BE49-F238E27FC236}">
                <a16:creationId xmlns:a16="http://schemas.microsoft.com/office/drawing/2014/main" id="{D9244980-2BBB-40BF-BCDF-943785C24549}"/>
              </a:ext>
            </a:extLst>
          </p:cNvPr>
          <p:cNvSpPr/>
          <p:nvPr/>
        </p:nvSpPr>
        <p:spPr bwMode="auto">
          <a:xfrm rot="13250287">
            <a:off x="5788166" y="3816266"/>
            <a:ext cx="253779" cy="1604691"/>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2" name="Rectangle: Rounded Corners 31">
            <a:extLst>
              <a:ext uri="{FF2B5EF4-FFF2-40B4-BE49-F238E27FC236}">
                <a16:creationId xmlns:a16="http://schemas.microsoft.com/office/drawing/2014/main" id="{A7C30501-7373-47B4-8838-F24F40DF8A48}"/>
              </a:ext>
            </a:extLst>
          </p:cNvPr>
          <p:cNvSpPr/>
          <p:nvPr/>
        </p:nvSpPr>
        <p:spPr bwMode="auto">
          <a:xfrm>
            <a:off x="1177924" y="1671024"/>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33" name="Rectangle: Rounded Corners 32">
            <a:extLst>
              <a:ext uri="{FF2B5EF4-FFF2-40B4-BE49-F238E27FC236}">
                <a16:creationId xmlns:a16="http://schemas.microsoft.com/office/drawing/2014/main" id="{38C9D856-40BB-4CD7-8B88-D3FAFA95B571}"/>
              </a:ext>
            </a:extLst>
          </p:cNvPr>
          <p:cNvSpPr/>
          <p:nvPr/>
        </p:nvSpPr>
        <p:spPr bwMode="auto">
          <a:xfrm>
            <a:off x="1216322" y="1936632"/>
            <a:ext cx="2617162"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defTabSz="914400" fontAlgn="base">
              <a:spcBef>
                <a:spcPct val="0"/>
              </a:spcBef>
              <a:spcAft>
                <a:spcPct val="0"/>
              </a:spcAft>
            </a:pPr>
            <a:r>
              <a:rPr lang="en-GB" sz="1600" dirty="0" err="1">
                <a:latin typeface="+mj-lt"/>
              </a:rPr>
              <a:t>Système</a:t>
            </a:r>
            <a:r>
              <a:rPr lang="en-GB" sz="1600" dirty="0">
                <a:latin typeface="+mj-lt"/>
              </a:rPr>
              <a:t> </a:t>
            </a:r>
            <a:r>
              <a:rPr lang="en-GB" sz="1600" dirty="0" err="1">
                <a:latin typeface="+mj-lt"/>
              </a:rPr>
              <a:t>d'exploitation</a:t>
            </a:r>
            <a:r>
              <a:rPr lang="en-GB" sz="1600" dirty="0">
                <a:latin typeface="+mj-lt"/>
              </a:rPr>
              <a:t> </a:t>
            </a:r>
            <a:r>
              <a:rPr lang="en-GB" sz="1600" dirty="0" err="1">
                <a:latin typeface="+mj-lt"/>
              </a:rPr>
              <a:t>invité</a:t>
            </a:r>
            <a:r>
              <a:rPr lang="en-GB" sz="1600" dirty="0">
                <a:latin typeface="+mj-lt"/>
              </a:rPr>
              <a:t> 1</a:t>
            </a:r>
            <a:endParaRPr kumimoji="0" lang="en-GB" sz="1600" b="0" i="0" u="none" strike="noStrike" cap="none" normalizeH="0" baseline="0" dirty="0">
              <a:ln>
                <a:noFill/>
              </a:ln>
              <a:solidFill>
                <a:schemeClr val="tx1"/>
              </a:solidFill>
              <a:effectLst/>
              <a:latin typeface="+mj-lt"/>
            </a:endParaRPr>
          </a:p>
        </p:txBody>
      </p:sp>
      <p:sp>
        <p:nvSpPr>
          <p:cNvPr id="34" name="Arrow: Down 33">
            <a:extLst>
              <a:ext uri="{FF2B5EF4-FFF2-40B4-BE49-F238E27FC236}">
                <a16:creationId xmlns:a16="http://schemas.microsoft.com/office/drawing/2014/main" id="{1EFEAEF4-0D96-40A1-9126-2AE3CDA8EAC3}"/>
              </a:ext>
            </a:extLst>
          </p:cNvPr>
          <p:cNvSpPr/>
          <p:nvPr/>
        </p:nvSpPr>
        <p:spPr bwMode="auto">
          <a:xfrm rot="6658891">
            <a:off x="4761295" y="1290747"/>
            <a:ext cx="244823" cy="3177835"/>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5" name="Arrow: Down 34">
            <a:extLst>
              <a:ext uri="{FF2B5EF4-FFF2-40B4-BE49-F238E27FC236}">
                <a16:creationId xmlns:a16="http://schemas.microsoft.com/office/drawing/2014/main" id="{4A410500-D76F-4E2F-A023-37D4095E07FD}"/>
              </a:ext>
            </a:extLst>
          </p:cNvPr>
          <p:cNvSpPr/>
          <p:nvPr/>
        </p:nvSpPr>
        <p:spPr bwMode="auto">
          <a:xfrm rot="7583083">
            <a:off x="5251519" y="1556280"/>
            <a:ext cx="234063" cy="455359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6" name="Arrow: Down 35">
            <a:extLst>
              <a:ext uri="{FF2B5EF4-FFF2-40B4-BE49-F238E27FC236}">
                <a16:creationId xmlns:a16="http://schemas.microsoft.com/office/drawing/2014/main" id="{17B4F30C-1C00-45CA-994E-597AAE475279}"/>
              </a:ext>
            </a:extLst>
          </p:cNvPr>
          <p:cNvSpPr/>
          <p:nvPr/>
        </p:nvSpPr>
        <p:spPr bwMode="auto">
          <a:xfrm rot="9145029">
            <a:off x="3302831" y="2155359"/>
            <a:ext cx="242147" cy="3023703"/>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7" name="Arrow: Down 36">
            <a:extLst>
              <a:ext uri="{FF2B5EF4-FFF2-40B4-BE49-F238E27FC236}">
                <a16:creationId xmlns:a16="http://schemas.microsoft.com/office/drawing/2014/main" id="{969CB999-9FA6-4E85-8348-31686FB4505B}"/>
              </a:ext>
            </a:extLst>
          </p:cNvPr>
          <p:cNvSpPr/>
          <p:nvPr/>
        </p:nvSpPr>
        <p:spPr bwMode="auto">
          <a:xfrm rot="8001867">
            <a:off x="4562882" y="1638941"/>
            <a:ext cx="202594" cy="4115289"/>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8" name="Arrow: Down 37">
            <a:extLst>
              <a:ext uri="{FF2B5EF4-FFF2-40B4-BE49-F238E27FC236}">
                <a16:creationId xmlns:a16="http://schemas.microsoft.com/office/drawing/2014/main" id="{8C82A0F2-048D-495C-8E8F-4149879D4490}"/>
              </a:ext>
            </a:extLst>
          </p:cNvPr>
          <p:cNvSpPr/>
          <p:nvPr/>
        </p:nvSpPr>
        <p:spPr bwMode="auto">
          <a:xfrm rot="8556895">
            <a:off x="3920192" y="1906622"/>
            <a:ext cx="241408" cy="3720669"/>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41" name="Rectangle: Rounded Corners 40">
            <a:extLst>
              <a:ext uri="{FF2B5EF4-FFF2-40B4-BE49-F238E27FC236}">
                <a16:creationId xmlns:a16="http://schemas.microsoft.com/office/drawing/2014/main" id="{15679C0E-F91C-4BE5-8188-AFB267F5136F}"/>
              </a:ext>
            </a:extLst>
          </p:cNvPr>
          <p:cNvSpPr/>
          <p:nvPr/>
        </p:nvSpPr>
        <p:spPr bwMode="auto">
          <a:xfrm>
            <a:off x="2338991" y="3450083"/>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42" name="Rectangle: Rounded Corners 41">
            <a:extLst>
              <a:ext uri="{FF2B5EF4-FFF2-40B4-BE49-F238E27FC236}">
                <a16:creationId xmlns:a16="http://schemas.microsoft.com/office/drawing/2014/main" id="{BC17B381-1F45-401B-A018-E5F0D0C59B67}"/>
              </a:ext>
            </a:extLst>
          </p:cNvPr>
          <p:cNvSpPr/>
          <p:nvPr/>
        </p:nvSpPr>
        <p:spPr bwMode="auto">
          <a:xfrm>
            <a:off x="2419357" y="3840962"/>
            <a:ext cx="2545876"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defTabSz="914400" fontAlgn="base">
              <a:spcBef>
                <a:spcPct val="0"/>
              </a:spcBef>
              <a:spcAft>
                <a:spcPct val="0"/>
              </a:spcAft>
            </a:pPr>
            <a:r>
              <a:rPr lang="en-GB" sz="1600" dirty="0" err="1">
                <a:latin typeface="+mj-lt"/>
              </a:rPr>
              <a:t>Système</a:t>
            </a:r>
            <a:r>
              <a:rPr lang="en-GB" sz="1600" dirty="0">
                <a:latin typeface="+mj-lt"/>
              </a:rPr>
              <a:t> </a:t>
            </a:r>
            <a:r>
              <a:rPr lang="en-GB" sz="1600" dirty="0" err="1">
                <a:latin typeface="+mj-lt"/>
              </a:rPr>
              <a:t>d'exploitation</a:t>
            </a:r>
            <a:r>
              <a:rPr lang="en-GB" sz="1600" dirty="0">
                <a:latin typeface="+mj-lt"/>
              </a:rPr>
              <a:t> </a:t>
            </a:r>
            <a:r>
              <a:rPr lang="en-GB" sz="1600" dirty="0" err="1">
                <a:latin typeface="+mj-lt"/>
              </a:rPr>
              <a:t>invité</a:t>
            </a:r>
            <a:r>
              <a:rPr lang="en-GB" sz="1600" dirty="0">
                <a:latin typeface="+mj-lt"/>
              </a:rPr>
              <a:t> 3</a:t>
            </a:r>
            <a:endParaRPr kumimoji="0" lang="en-GB" sz="1600" b="0" i="0" u="none" strike="noStrike" cap="none" normalizeH="0" baseline="0" dirty="0">
              <a:ln>
                <a:noFill/>
              </a:ln>
              <a:solidFill>
                <a:schemeClr val="tx1"/>
              </a:solidFill>
              <a:effectLst/>
              <a:latin typeface="+mj-lt"/>
            </a:endParaRPr>
          </a:p>
        </p:txBody>
      </p:sp>
      <p:sp>
        <p:nvSpPr>
          <p:cNvPr id="43" name="Rectangle: Rounded Corners 42">
            <a:extLst>
              <a:ext uri="{FF2B5EF4-FFF2-40B4-BE49-F238E27FC236}">
                <a16:creationId xmlns:a16="http://schemas.microsoft.com/office/drawing/2014/main" id="{BE222178-7977-4DB6-B952-062CEB67915E}"/>
              </a:ext>
            </a:extLst>
          </p:cNvPr>
          <p:cNvSpPr/>
          <p:nvPr/>
        </p:nvSpPr>
        <p:spPr bwMode="auto">
          <a:xfrm>
            <a:off x="5715877" y="2411395"/>
            <a:ext cx="2720838" cy="817245"/>
          </a:xfrm>
          <a:prstGeom prst="roundRect">
            <a:avLst/>
          </a:prstGeom>
          <a:solidFill>
            <a:schemeClr val="accent4">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defTabSz="914400" fontAlgn="base">
              <a:spcBef>
                <a:spcPct val="0"/>
              </a:spcBef>
              <a:spcAft>
                <a:spcPct val="0"/>
              </a:spcAft>
            </a:pPr>
            <a:r>
              <a:rPr lang="en-GB" sz="1600" dirty="0" err="1">
                <a:solidFill>
                  <a:srgbClr val="00B050"/>
                </a:solidFill>
                <a:latin typeface="+mj-lt"/>
              </a:rPr>
              <a:t>Gestionnaire</a:t>
            </a:r>
            <a:r>
              <a:rPr lang="en-GB" sz="1600" dirty="0">
                <a:solidFill>
                  <a:srgbClr val="00B050"/>
                </a:solidFill>
                <a:latin typeface="+mj-lt"/>
              </a:rPr>
              <a:t> de machines </a:t>
            </a:r>
            <a:r>
              <a:rPr lang="en-GB" sz="1600" dirty="0" err="1">
                <a:solidFill>
                  <a:srgbClr val="00B050"/>
                </a:solidFill>
                <a:latin typeface="+mj-lt"/>
              </a:rPr>
              <a:t>virtuelles</a:t>
            </a:r>
            <a:endParaRPr lang="en-GB" sz="1600" dirty="0">
              <a:solidFill>
                <a:srgbClr val="00B050"/>
              </a:solidFill>
              <a:latin typeface="+mj-lt"/>
            </a:endParaRPr>
          </a:p>
          <a:p>
            <a:pPr algn="ctr" defTabSz="914400" fontAlgn="base">
              <a:spcBef>
                <a:spcPct val="0"/>
              </a:spcBef>
              <a:spcAft>
                <a:spcPct val="0"/>
              </a:spcAft>
            </a:pPr>
            <a:r>
              <a:rPr lang="en-GB" sz="1600" dirty="0">
                <a:solidFill>
                  <a:srgbClr val="00B050"/>
                </a:solidFill>
                <a:latin typeface="+mj-lt"/>
              </a:rPr>
              <a:t>Hypervisor</a:t>
            </a:r>
            <a:endParaRPr kumimoji="0" lang="en-GB" sz="1600" b="0" i="0" u="none" strike="noStrike" cap="none" normalizeH="0" baseline="0" dirty="0">
              <a:ln>
                <a:noFill/>
              </a:ln>
              <a:solidFill>
                <a:srgbClr val="00B050"/>
              </a:solidFill>
              <a:effectLst/>
              <a:latin typeface="+mj-lt"/>
            </a:endParaRPr>
          </a:p>
        </p:txBody>
      </p:sp>
      <p:sp>
        <p:nvSpPr>
          <p:cNvPr id="44" name="Arrow: Down 43">
            <a:extLst>
              <a:ext uri="{FF2B5EF4-FFF2-40B4-BE49-F238E27FC236}">
                <a16:creationId xmlns:a16="http://schemas.microsoft.com/office/drawing/2014/main" id="{342F915E-6221-4C0B-8B04-EFD3AD9968EB}"/>
              </a:ext>
            </a:extLst>
          </p:cNvPr>
          <p:cNvSpPr/>
          <p:nvPr/>
        </p:nvSpPr>
        <p:spPr bwMode="auto">
          <a:xfrm rot="15054022">
            <a:off x="4339225" y="2603777"/>
            <a:ext cx="214717" cy="372136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45" name="Arrow: Down 44">
            <a:extLst>
              <a:ext uri="{FF2B5EF4-FFF2-40B4-BE49-F238E27FC236}">
                <a16:creationId xmlns:a16="http://schemas.microsoft.com/office/drawing/2014/main" id="{4B49AD02-7F3D-46E0-87A0-F7493E80F0BD}"/>
              </a:ext>
            </a:extLst>
          </p:cNvPr>
          <p:cNvSpPr/>
          <p:nvPr/>
        </p:nvSpPr>
        <p:spPr bwMode="auto">
          <a:xfrm rot="11526665">
            <a:off x="2142390" y="2284988"/>
            <a:ext cx="212214" cy="2810181"/>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9" name="Rectangle: Rounded Corners 38">
            <a:extLst>
              <a:ext uri="{FF2B5EF4-FFF2-40B4-BE49-F238E27FC236}">
                <a16:creationId xmlns:a16="http://schemas.microsoft.com/office/drawing/2014/main" id="{B2F03C1C-7F8F-4075-A2D1-FFA12D68B48F}"/>
              </a:ext>
            </a:extLst>
          </p:cNvPr>
          <p:cNvSpPr/>
          <p:nvPr/>
        </p:nvSpPr>
        <p:spPr bwMode="auto">
          <a:xfrm>
            <a:off x="695646" y="2820018"/>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40" name="Rectangle: Rounded Corners 39">
            <a:extLst>
              <a:ext uri="{FF2B5EF4-FFF2-40B4-BE49-F238E27FC236}">
                <a16:creationId xmlns:a16="http://schemas.microsoft.com/office/drawing/2014/main" id="{A6AE946C-715D-454F-AE3F-CB38CF39C217}"/>
              </a:ext>
            </a:extLst>
          </p:cNvPr>
          <p:cNvSpPr/>
          <p:nvPr/>
        </p:nvSpPr>
        <p:spPr bwMode="auto">
          <a:xfrm>
            <a:off x="652145" y="3220284"/>
            <a:ext cx="2587065"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defTabSz="914400" fontAlgn="base">
              <a:spcBef>
                <a:spcPct val="0"/>
              </a:spcBef>
              <a:spcAft>
                <a:spcPct val="0"/>
              </a:spcAft>
            </a:pPr>
            <a:r>
              <a:rPr lang="en-GB" sz="1600" dirty="0" err="1">
                <a:latin typeface="+mj-lt"/>
              </a:rPr>
              <a:t>Système</a:t>
            </a:r>
            <a:r>
              <a:rPr lang="en-GB" sz="1600" dirty="0">
                <a:latin typeface="+mj-lt"/>
              </a:rPr>
              <a:t> </a:t>
            </a:r>
            <a:r>
              <a:rPr lang="en-GB" sz="1600" dirty="0" err="1">
                <a:latin typeface="+mj-lt"/>
              </a:rPr>
              <a:t>d'exploitation</a:t>
            </a:r>
            <a:r>
              <a:rPr lang="en-GB" sz="1600" dirty="0">
                <a:latin typeface="+mj-lt"/>
              </a:rPr>
              <a:t> </a:t>
            </a:r>
            <a:r>
              <a:rPr lang="en-GB" sz="1600" dirty="0" err="1">
                <a:latin typeface="+mj-lt"/>
              </a:rPr>
              <a:t>invité</a:t>
            </a:r>
            <a:r>
              <a:rPr lang="en-GB" sz="1600" dirty="0">
                <a:latin typeface="+mj-lt"/>
              </a:rPr>
              <a:t> 2</a:t>
            </a:r>
            <a:endParaRPr kumimoji="0" lang="en-GB" sz="1600"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2113647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subTnLst>
                                    <p:set>
                                      <p:cBhvr override="childStyle">
                                        <p:cTn dur="1" fill="hold" display="0" masterRel="nextClick" afterEffect="1"/>
                                        <p:tgtEl>
                                          <p:spTgt spid="31"/>
                                        </p:tgtEl>
                                        <p:attrNameLst>
                                          <p:attrName>style.visibility</p:attrName>
                                        </p:attrNameLst>
                                      </p:cBhvr>
                                      <p:to>
                                        <p:strVal val="hidden"/>
                                      </p:to>
                                    </p:set>
                                  </p:sub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subTnLst>
                                    <p:set>
                                      <p:cBhvr override="childStyle">
                                        <p:cTn dur="1" fill="hold" display="0" masterRel="nextClick" afterEffect="1"/>
                                        <p:tgtEl>
                                          <p:spTgt spid="44"/>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4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1" grpId="0" animBg="1"/>
      <p:bldP spid="42" grpId="0" animBg="1"/>
      <p:bldP spid="43" grpId="0" animBg="1"/>
      <p:bldP spid="44" grpId="0" animBg="1"/>
      <p:bldP spid="45" grpId="0" animBg="1"/>
      <p:bldP spid="39" grpId="0" animBg="1"/>
      <p:bldP spid="4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Les </a:t>
            </a:r>
            <a:r>
              <a:rPr lang="en-GB" dirty="0" err="1"/>
              <a:t>composantes</a:t>
            </a:r>
            <a:r>
              <a:rPr lang="en-GB" dirty="0"/>
              <a:t> de </a:t>
            </a:r>
            <a:r>
              <a:rPr lang="en-GB" dirty="0" err="1"/>
              <a:t>l'internet</a:t>
            </a:r>
            <a:r>
              <a:rPr lang="en-GB" dirty="0"/>
              <a:t> et son </a:t>
            </a:r>
            <a:r>
              <a:rPr lang="en-GB" dirty="0" err="1"/>
              <a:t>évolution</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Notions </a:t>
            </a:r>
            <a:r>
              <a:rPr lang="en-GB" dirty="0" err="1"/>
              <a:t>d'informatique</a:t>
            </a:r>
            <a:r>
              <a:rPr lang="en-GB" dirty="0"/>
              <a:t> et </a:t>
            </a:r>
            <a:r>
              <a:rPr lang="en-GB" dirty="0" err="1"/>
              <a:t>d'Internet</a:t>
            </a:r>
            <a:endParaRPr lang="en-GB" dirty="0"/>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2</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727643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32D87CE-04BA-47D6-AFA8-F8E30839A410}"/>
              </a:ext>
            </a:extLst>
          </p:cNvPr>
          <p:cNvSpPr/>
          <p:nvPr/>
        </p:nvSpPr>
        <p:spPr>
          <a:xfrm>
            <a:off x="0" y="6042993"/>
            <a:ext cx="9144000" cy="5451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a:t>
            </a:r>
            <a:endParaRPr lang="en-GB" sz="2000" dirty="0">
              <a:solidFill>
                <a:schemeClr val="bg1"/>
              </a:solidFill>
              <a:latin typeface="Verdana" charset="0"/>
              <a:cs typeface="Verdana" charset="0"/>
            </a:endParaRPr>
          </a:p>
        </p:txBody>
      </p:sp>
      <p:pic>
        <p:nvPicPr>
          <p:cNvPr id="10" name="How The Internet Works - A Packet's Tale">
            <a:hlinkClick r:id="" action="ppaction://media"/>
            <a:extLst>
              <a:ext uri="{FF2B5EF4-FFF2-40B4-BE49-F238E27FC236}">
                <a16:creationId xmlns:a16="http://schemas.microsoft.com/office/drawing/2014/main" id="{961D851B-A1CE-437A-A7B0-815FA580D05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052736"/>
            <a:ext cx="9144000" cy="5143500"/>
          </a:xfrm>
          <a:prstGeom prst="rect">
            <a:avLst/>
          </a:prstGeom>
        </p:spPr>
      </p:pic>
    </p:spTree>
    <p:extLst>
      <p:ext uri="{BB962C8B-B14F-4D97-AF65-F5344CB8AC3E}">
        <p14:creationId xmlns:p14="http://schemas.microsoft.com/office/powerpoint/2010/main" val="3286826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28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Réseaux</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41632" y="1270000"/>
            <a:ext cx="8460736" cy="5183188"/>
          </a:xfrm>
        </p:spPr>
        <p:txBody>
          <a:bodyPr>
            <a:normAutofit lnSpcReduction="10000"/>
          </a:bodyPr>
          <a:lstStyle/>
          <a:p>
            <a:pPr marL="0" indent="0">
              <a:buNone/>
            </a:pPr>
            <a:r>
              <a:rPr lang="en-GB" dirty="0" err="1"/>
              <a:t>Terminologie</a:t>
            </a:r>
            <a:r>
              <a:rPr lang="en-GB" dirty="0"/>
              <a:t> du </a:t>
            </a:r>
            <a:r>
              <a:rPr lang="en-GB" dirty="0" err="1"/>
              <a:t>réseau</a:t>
            </a:r>
            <a:endParaRPr lang="en-GB" dirty="0"/>
          </a:p>
          <a:p>
            <a:r>
              <a:rPr lang="en-GB" dirty="0" err="1"/>
              <a:t>Adresse</a:t>
            </a:r>
            <a:r>
              <a:rPr lang="en-GB" dirty="0"/>
              <a:t> IP - </a:t>
            </a:r>
            <a:r>
              <a:rPr lang="en-GB" dirty="0" err="1"/>
              <a:t>identifiant</a:t>
            </a:r>
            <a:r>
              <a:rPr lang="en-GB" dirty="0"/>
              <a:t> unique sur un </a:t>
            </a:r>
            <a:r>
              <a:rPr lang="en-GB" dirty="0" err="1"/>
              <a:t>réseau</a:t>
            </a:r>
            <a:r>
              <a:rPr lang="en-GB" dirty="0"/>
              <a:t> *</a:t>
            </a:r>
          </a:p>
          <a:p>
            <a:r>
              <a:rPr lang="en-GB" dirty="0"/>
              <a:t>Le port - un point </a:t>
            </a:r>
            <a:r>
              <a:rPr lang="en-GB" dirty="0" err="1"/>
              <a:t>d'extrémité</a:t>
            </a:r>
            <a:r>
              <a:rPr lang="en-GB" dirty="0"/>
              <a:t> pour la communication </a:t>
            </a:r>
            <a:r>
              <a:rPr lang="en-GB" dirty="0" err="1"/>
              <a:t>en</a:t>
            </a:r>
            <a:r>
              <a:rPr lang="en-GB" dirty="0"/>
              <a:t> </a:t>
            </a:r>
            <a:r>
              <a:rPr lang="en-GB" dirty="0" err="1"/>
              <a:t>réseau</a:t>
            </a:r>
            <a:endParaRPr lang="en-GB" dirty="0"/>
          </a:p>
          <a:p>
            <a:pPr lvl="1"/>
            <a:r>
              <a:rPr lang="en-GB" dirty="0" err="1"/>
              <a:t>Elles</a:t>
            </a:r>
            <a:r>
              <a:rPr lang="en-GB" dirty="0"/>
              <a:t> </a:t>
            </a:r>
            <a:r>
              <a:rPr lang="en-GB" dirty="0" err="1"/>
              <a:t>sont</a:t>
            </a:r>
            <a:r>
              <a:rPr lang="en-GB" dirty="0"/>
              <a:t> </a:t>
            </a:r>
            <a:r>
              <a:rPr lang="en-GB" dirty="0" err="1"/>
              <a:t>virtuelles</a:t>
            </a:r>
            <a:r>
              <a:rPr lang="en-GB" dirty="0"/>
              <a:t> - </a:t>
            </a:r>
            <a:r>
              <a:rPr lang="en-GB" dirty="0" err="1"/>
              <a:t>n'existent</a:t>
            </a:r>
            <a:r>
              <a:rPr lang="en-GB" dirty="0"/>
              <a:t> pas </a:t>
            </a:r>
            <a:r>
              <a:rPr lang="en-GB" dirty="0" err="1"/>
              <a:t>vraiment</a:t>
            </a:r>
            <a:r>
              <a:rPr lang="en-GB" dirty="0"/>
              <a:t> (65 536 </a:t>
            </a:r>
            <a:r>
              <a:rPr lang="en-GB" dirty="0" err="1"/>
              <a:t>d'entre</a:t>
            </a:r>
            <a:r>
              <a:rPr lang="en-GB" dirty="0"/>
              <a:t> </a:t>
            </a:r>
            <a:r>
              <a:rPr lang="en-GB" dirty="0" err="1"/>
              <a:t>elles</a:t>
            </a:r>
            <a:r>
              <a:rPr lang="en-GB" dirty="0"/>
              <a:t>)</a:t>
            </a:r>
          </a:p>
          <a:p>
            <a:pPr lvl="1"/>
            <a:r>
              <a:rPr lang="en-GB" dirty="0" err="1"/>
              <a:t>Permettre</a:t>
            </a:r>
            <a:r>
              <a:rPr lang="en-GB" dirty="0"/>
              <a:t> </a:t>
            </a:r>
            <a:r>
              <a:rPr lang="en-GB" dirty="0" err="1"/>
              <a:t>à</a:t>
            </a:r>
            <a:r>
              <a:rPr lang="en-GB" dirty="0"/>
              <a:t> </a:t>
            </a:r>
            <a:r>
              <a:rPr lang="en-GB" dirty="0" err="1"/>
              <a:t>différentes</a:t>
            </a:r>
            <a:r>
              <a:rPr lang="en-GB" dirty="0"/>
              <a:t> applications sur le </a:t>
            </a:r>
            <a:r>
              <a:rPr lang="en-GB" dirty="0" err="1"/>
              <a:t>même</a:t>
            </a:r>
            <a:r>
              <a:rPr lang="en-GB" dirty="0"/>
              <a:t> </a:t>
            </a:r>
            <a:r>
              <a:rPr lang="en-GB" dirty="0" err="1"/>
              <a:t>ordinateur</a:t>
            </a:r>
            <a:r>
              <a:rPr lang="en-GB" dirty="0"/>
              <a:t> </a:t>
            </a:r>
            <a:r>
              <a:rPr lang="en-GB" dirty="0" err="1"/>
              <a:t>d'utiliser</a:t>
            </a:r>
            <a:r>
              <a:rPr lang="en-GB" dirty="0"/>
              <a:t> les </a:t>
            </a:r>
            <a:r>
              <a:rPr lang="en-GB" dirty="0" err="1"/>
              <a:t>ressources</a:t>
            </a:r>
            <a:r>
              <a:rPr lang="en-GB" dirty="0"/>
              <a:t> du </a:t>
            </a:r>
            <a:r>
              <a:rPr lang="en-GB" dirty="0" err="1"/>
              <a:t>réseau</a:t>
            </a:r>
            <a:r>
              <a:rPr lang="en-GB" dirty="0"/>
              <a:t> - par </a:t>
            </a:r>
            <a:r>
              <a:rPr lang="en-GB" dirty="0" err="1"/>
              <a:t>exemple</a:t>
            </a:r>
            <a:r>
              <a:rPr lang="en-GB" dirty="0"/>
              <a:t> </a:t>
            </a:r>
          </a:p>
          <a:p>
            <a:pPr lvl="1"/>
            <a:r>
              <a:rPr lang="en-GB" dirty="0"/>
              <a:t>Navigation sur le web (HTTP) Port 80</a:t>
            </a:r>
          </a:p>
          <a:p>
            <a:pPr lvl="1"/>
            <a:r>
              <a:rPr lang="en-GB" dirty="0"/>
              <a:t>Navigation web </a:t>
            </a:r>
            <a:r>
              <a:rPr lang="en-GB" dirty="0" err="1"/>
              <a:t>sécurisée</a:t>
            </a:r>
            <a:r>
              <a:rPr lang="en-GB" dirty="0"/>
              <a:t> (HTTPS) Port 443</a:t>
            </a:r>
          </a:p>
          <a:p>
            <a:pPr lvl="1"/>
            <a:r>
              <a:rPr lang="en-GB" dirty="0" err="1"/>
              <a:t>Courrier</a:t>
            </a:r>
            <a:r>
              <a:rPr lang="en-GB" dirty="0"/>
              <a:t> simple (SMTP) Port 25</a:t>
            </a:r>
          </a:p>
          <a:p>
            <a:r>
              <a:rPr lang="en-GB" dirty="0"/>
              <a:t>TCP "Socket" - </a:t>
            </a:r>
            <a:r>
              <a:rPr lang="en-GB" dirty="0" err="1"/>
              <a:t>combinaison</a:t>
            </a:r>
            <a:r>
              <a:rPr lang="en-GB" dirty="0"/>
              <a:t> </a:t>
            </a:r>
            <a:r>
              <a:rPr lang="en-GB" dirty="0" err="1"/>
              <a:t>d'une</a:t>
            </a:r>
            <a:r>
              <a:rPr lang="en-GB" dirty="0"/>
              <a:t> </a:t>
            </a:r>
            <a:r>
              <a:rPr lang="en-GB" dirty="0" err="1"/>
              <a:t>adresse</a:t>
            </a:r>
            <a:r>
              <a:rPr lang="en-GB" dirty="0"/>
              <a:t> IP et d'un port</a:t>
            </a:r>
            <a:endParaRPr lang="en-GB" sz="2400" dirty="0"/>
          </a:p>
        </p:txBody>
      </p:sp>
    </p:spTree>
    <p:extLst>
      <p:ext uri="{BB962C8B-B14F-4D97-AF65-F5344CB8AC3E}">
        <p14:creationId xmlns:p14="http://schemas.microsoft.com/office/powerpoint/2010/main" val="34723809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57">
            <a:extLst>
              <a:ext uri="{FF2B5EF4-FFF2-40B4-BE49-F238E27FC236}">
                <a16:creationId xmlns:a16="http://schemas.microsoft.com/office/drawing/2014/main" id="{394458DF-D353-41FD-8A76-F8717D511ABA}"/>
              </a:ext>
            </a:extLst>
          </p:cNvPr>
          <p:cNvPicPr/>
          <p:nvPr/>
        </p:nvPicPr>
        <p:blipFill rotWithShape="1">
          <a:blip r:embed="rId3">
            <a:extLst>
              <a:ext uri="{28A0092B-C50C-407E-A947-70E740481C1C}">
                <a14:useLocalDpi xmlns:a14="http://schemas.microsoft.com/office/drawing/2010/main" val="0"/>
              </a:ext>
            </a:extLst>
          </a:blip>
          <a:srcRect t="6604" b="21718"/>
          <a:stretch/>
        </p:blipFill>
        <p:spPr>
          <a:xfrm>
            <a:off x="7143286" y="4102524"/>
            <a:ext cx="1875365" cy="835244"/>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Réseaux</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25349" y="1141414"/>
            <a:ext cx="7116763" cy="5041180"/>
          </a:xfrm>
        </p:spPr>
        <p:txBody>
          <a:bodyPr>
            <a:normAutofit fontScale="92500" lnSpcReduction="10000"/>
          </a:bodyPr>
          <a:lstStyle/>
          <a:p>
            <a:pPr marL="0" indent="0">
              <a:buNone/>
            </a:pPr>
            <a:r>
              <a:rPr lang="en-GB" dirty="0"/>
              <a:t>Matériel de </a:t>
            </a:r>
            <a:r>
              <a:rPr lang="en-GB" dirty="0" err="1"/>
              <a:t>réseau</a:t>
            </a:r>
            <a:endParaRPr lang="en-GB" dirty="0"/>
          </a:p>
          <a:p>
            <a:r>
              <a:rPr lang="en-GB" dirty="0" err="1"/>
              <a:t>Serveur</a:t>
            </a:r>
            <a:endParaRPr lang="en-GB" dirty="0"/>
          </a:p>
          <a:p>
            <a:pPr marL="457200" lvl="1" indent="0">
              <a:buNone/>
            </a:pPr>
            <a:r>
              <a:rPr lang="en-GB" dirty="0" err="1"/>
              <a:t>Fournit</a:t>
            </a:r>
            <a:r>
              <a:rPr lang="en-GB" dirty="0"/>
              <a:t> des </a:t>
            </a:r>
            <a:r>
              <a:rPr lang="en-GB" dirty="0" err="1"/>
              <a:t>informations</a:t>
            </a:r>
            <a:r>
              <a:rPr lang="en-GB" dirty="0"/>
              <a:t> </a:t>
            </a:r>
            <a:r>
              <a:rPr lang="en-GB" dirty="0" err="1"/>
              <a:t>ou</a:t>
            </a:r>
            <a:r>
              <a:rPr lang="en-GB" dirty="0"/>
              <a:t> des "services" </a:t>
            </a:r>
            <a:r>
              <a:rPr lang="en-GB" dirty="0" err="1"/>
              <a:t>à</a:t>
            </a:r>
            <a:r>
              <a:rPr lang="en-GB" dirty="0"/>
              <a:t> </a:t>
            </a:r>
            <a:r>
              <a:rPr lang="en-GB" dirty="0" err="1"/>
              <a:t>d'autres</a:t>
            </a:r>
            <a:r>
              <a:rPr lang="en-GB" dirty="0"/>
              <a:t> </a:t>
            </a:r>
            <a:r>
              <a:rPr lang="en-GB" dirty="0" err="1"/>
              <a:t>ordinateurs</a:t>
            </a:r>
            <a:endParaRPr lang="en-GB" dirty="0"/>
          </a:p>
          <a:p>
            <a:r>
              <a:rPr lang="en-GB" dirty="0"/>
              <a:t>Hub</a:t>
            </a:r>
          </a:p>
          <a:p>
            <a:pPr marL="457200" lvl="1" indent="0">
              <a:buNone/>
            </a:pPr>
            <a:r>
              <a:rPr lang="en-GB" dirty="0" err="1"/>
              <a:t>Utilisé</a:t>
            </a:r>
            <a:r>
              <a:rPr lang="en-GB" dirty="0"/>
              <a:t> pour connecter des </a:t>
            </a:r>
            <a:r>
              <a:rPr lang="en-GB" dirty="0" err="1"/>
              <a:t>appareils</a:t>
            </a:r>
            <a:r>
              <a:rPr lang="en-GB" dirty="0"/>
              <a:t> de </a:t>
            </a:r>
            <a:r>
              <a:rPr lang="en-GB" dirty="0" err="1"/>
              <a:t>réseau</a:t>
            </a:r>
            <a:r>
              <a:rPr lang="en-GB" dirty="0"/>
              <a:t> entre </a:t>
            </a:r>
            <a:r>
              <a:rPr lang="en-GB" dirty="0" err="1"/>
              <a:t>eux</a:t>
            </a:r>
            <a:endParaRPr lang="en-GB" dirty="0"/>
          </a:p>
          <a:p>
            <a:r>
              <a:rPr lang="en-GB" dirty="0"/>
              <a:t>Switch</a:t>
            </a:r>
          </a:p>
          <a:p>
            <a:pPr marL="457200" lvl="1" indent="0">
              <a:buNone/>
            </a:pPr>
            <a:r>
              <a:rPr lang="en-GB" dirty="0" err="1"/>
              <a:t>Utilisé</a:t>
            </a:r>
            <a:r>
              <a:rPr lang="en-GB" dirty="0"/>
              <a:t> pour connecter des </a:t>
            </a:r>
            <a:r>
              <a:rPr lang="en-GB" dirty="0" err="1"/>
              <a:t>appareils</a:t>
            </a:r>
            <a:r>
              <a:rPr lang="en-GB" dirty="0"/>
              <a:t> </a:t>
            </a:r>
            <a:r>
              <a:rPr lang="en-GB" dirty="0" err="1"/>
              <a:t>en</a:t>
            </a:r>
            <a:r>
              <a:rPr lang="en-GB" dirty="0"/>
              <a:t> </a:t>
            </a:r>
            <a:r>
              <a:rPr lang="en-GB" dirty="0" err="1"/>
              <a:t>réseau</a:t>
            </a:r>
            <a:r>
              <a:rPr lang="en-GB" dirty="0"/>
              <a:t> avec </a:t>
            </a:r>
            <a:r>
              <a:rPr lang="en-GB" dirty="0" err="1"/>
              <a:t>une</a:t>
            </a:r>
            <a:r>
              <a:rPr lang="en-GB" dirty="0"/>
              <a:t> </a:t>
            </a:r>
            <a:r>
              <a:rPr lang="en-GB" dirty="0" err="1"/>
              <a:t>certaine</a:t>
            </a:r>
            <a:r>
              <a:rPr lang="en-GB" dirty="0"/>
              <a:t> intelligence</a:t>
            </a:r>
          </a:p>
          <a:p>
            <a:r>
              <a:rPr lang="en-GB" dirty="0" err="1"/>
              <a:t>Routeur</a:t>
            </a:r>
            <a:endParaRPr lang="en-GB" dirty="0"/>
          </a:p>
          <a:p>
            <a:pPr marL="457200" lvl="1" indent="0">
              <a:buNone/>
            </a:pPr>
            <a:r>
              <a:rPr lang="en-GB" dirty="0" err="1"/>
              <a:t>Utilisé</a:t>
            </a:r>
            <a:r>
              <a:rPr lang="en-GB" dirty="0"/>
              <a:t> pour </a:t>
            </a:r>
            <a:r>
              <a:rPr lang="en-GB" dirty="0" err="1"/>
              <a:t>déterminer</a:t>
            </a:r>
            <a:r>
              <a:rPr lang="en-GB" dirty="0"/>
              <a:t> le prochain point de </a:t>
            </a:r>
            <a:r>
              <a:rPr lang="en-GB" dirty="0" err="1"/>
              <a:t>réseau</a:t>
            </a:r>
            <a:r>
              <a:rPr lang="en-GB" dirty="0"/>
              <a:t>, un </a:t>
            </a:r>
            <a:r>
              <a:rPr lang="en-GB" dirty="0" err="1"/>
              <a:t>paquet</a:t>
            </a:r>
            <a:r>
              <a:rPr lang="en-GB" dirty="0"/>
              <a:t> doit </a:t>
            </a:r>
            <a:r>
              <a:rPr lang="en-GB" dirty="0" err="1"/>
              <a:t>être</a:t>
            </a:r>
            <a:r>
              <a:rPr lang="en-GB" dirty="0"/>
              <a:t> </a:t>
            </a:r>
            <a:r>
              <a:rPr lang="en-GB" dirty="0" err="1"/>
              <a:t>envoyé</a:t>
            </a:r>
            <a:r>
              <a:rPr lang="en-GB" dirty="0"/>
              <a:t> et doit </a:t>
            </a:r>
            <a:r>
              <a:rPr lang="en-GB" dirty="0" err="1"/>
              <a:t>donc</a:t>
            </a:r>
            <a:r>
              <a:rPr lang="en-GB" dirty="0"/>
              <a:t> </a:t>
            </a:r>
            <a:r>
              <a:rPr lang="en-GB" dirty="0" err="1"/>
              <a:t>être</a:t>
            </a:r>
            <a:r>
              <a:rPr lang="en-GB" dirty="0"/>
              <a:t> </a:t>
            </a:r>
            <a:r>
              <a:rPr lang="en-GB" dirty="0" err="1"/>
              <a:t>connecté</a:t>
            </a:r>
            <a:r>
              <a:rPr lang="en-GB" dirty="0"/>
              <a:t> </a:t>
            </a:r>
            <a:r>
              <a:rPr lang="en-GB" dirty="0" err="1"/>
              <a:t>à</a:t>
            </a:r>
            <a:r>
              <a:rPr lang="en-GB" dirty="0"/>
              <a:t> deux </a:t>
            </a:r>
            <a:r>
              <a:rPr lang="en-GB" dirty="0" err="1"/>
              <a:t>réseaux</a:t>
            </a:r>
            <a:endParaRPr lang="en-GB" sz="1600" dirty="0"/>
          </a:p>
        </p:txBody>
      </p:sp>
      <p:pic>
        <p:nvPicPr>
          <p:cNvPr id="7" name="Bild 5">
            <a:extLst>
              <a:ext uri="{FF2B5EF4-FFF2-40B4-BE49-F238E27FC236}">
                <a16:creationId xmlns:a16="http://schemas.microsoft.com/office/drawing/2014/main" id="{CDF4CD36-96DF-49BC-A708-2C6448E06A28}"/>
              </a:ext>
            </a:extLst>
          </p:cNvPr>
          <p:cNvPicPr>
            <a:picLocks noChangeAspect="1"/>
          </p:cNvPicPr>
          <p:nvPr/>
        </p:nvPicPr>
        <p:blipFill>
          <a:blip r:embed="rId4"/>
          <a:stretch>
            <a:fillRect/>
          </a:stretch>
        </p:blipFill>
        <p:spPr>
          <a:xfrm>
            <a:off x="7143286" y="1270001"/>
            <a:ext cx="1645691" cy="1396344"/>
          </a:xfrm>
          <a:prstGeom prst="rect">
            <a:avLst/>
          </a:prstGeom>
        </p:spPr>
      </p:pic>
      <p:pic>
        <p:nvPicPr>
          <p:cNvPr id="8" name="Picture 33">
            <a:extLst>
              <a:ext uri="{FF2B5EF4-FFF2-40B4-BE49-F238E27FC236}">
                <a16:creationId xmlns:a16="http://schemas.microsoft.com/office/drawing/2014/main" id="{9EDBBE4D-74E1-4382-93C2-99FA434F8E59}"/>
              </a:ext>
            </a:extLst>
          </p:cNvPr>
          <p:cNvPicPr/>
          <p:nvPr/>
        </p:nvPicPr>
        <p:blipFill rotWithShape="1">
          <a:blip r:embed="rId5">
            <a:extLst>
              <a:ext uri="{28A0092B-C50C-407E-A947-70E740481C1C}">
                <a14:useLocalDpi xmlns:a14="http://schemas.microsoft.com/office/drawing/2010/main" val="0"/>
              </a:ext>
            </a:extLst>
          </a:blip>
          <a:srcRect b="11064"/>
          <a:stretch/>
        </p:blipFill>
        <p:spPr>
          <a:xfrm>
            <a:off x="7533033" y="2893141"/>
            <a:ext cx="1610967" cy="967908"/>
          </a:xfrm>
          <a:prstGeom prst="rect">
            <a:avLst/>
          </a:prstGeom>
        </p:spPr>
      </p:pic>
      <p:pic>
        <p:nvPicPr>
          <p:cNvPr id="14" name="Bild 4">
            <a:extLst>
              <a:ext uri="{FF2B5EF4-FFF2-40B4-BE49-F238E27FC236}">
                <a16:creationId xmlns:a16="http://schemas.microsoft.com/office/drawing/2014/main" id="{BA06BF47-1954-4C17-950A-2C60DB3F5872}"/>
              </a:ext>
            </a:extLst>
          </p:cNvPr>
          <p:cNvPicPr>
            <a:picLocks noChangeAspect="1"/>
          </p:cNvPicPr>
          <p:nvPr/>
        </p:nvPicPr>
        <p:blipFill rotWithShape="1">
          <a:blip r:embed="rId6"/>
          <a:srcRect t="6043"/>
          <a:stretch/>
        </p:blipFill>
        <p:spPr>
          <a:xfrm>
            <a:off x="7367042" y="5179243"/>
            <a:ext cx="1675814" cy="1159748"/>
          </a:xfrm>
          <a:prstGeom prst="rect">
            <a:avLst/>
          </a:prstGeom>
        </p:spPr>
      </p:pic>
    </p:spTree>
    <p:extLst>
      <p:ext uri="{BB962C8B-B14F-4D97-AF65-F5344CB8AC3E}">
        <p14:creationId xmlns:p14="http://schemas.microsoft.com/office/powerpoint/2010/main" val="19297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Réseaux</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87769"/>
            <a:ext cx="8497888" cy="5183188"/>
          </a:xfrm>
        </p:spPr>
        <p:txBody>
          <a:bodyPr/>
          <a:lstStyle/>
          <a:p>
            <a:r>
              <a:rPr lang="en-GB" dirty="0"/>
              <a:t>Les </a:t>
            </a:r>
            <a:r>
              <a:rPr lang="en-GB" dirty="0" err="1"/>
              <a:t>réseaux</a:t>
            </a:r>
            <a:r>
              <a:rPr lang="en-GB" dirty="0"/>
              <a:t> </a:t>
            </a:r>
            <a:r>
              <a:rPr lang="en-GB" dirty="0" err="1"/>
              <a:t>ont</a:t>
            </a:r>
            <a:r>
              <a:rPr lang="en-GB" dirty="0"/>
              <a:t> </a:t>
            </a:r>
            <a:r>
              <a:rPr lang="en-GB" dirty="0" err="1"/>
              <a:t>généralement</a:t>
            </a:r>
            <a:r>
              <a:rPr lang="en-GB" dirty="0"/>
              <a:t> des </a:t>
            </a:r>
            <a:r>
              <a:rPr lang="en-GB" dirty="0" err="1"/>
              <a:t>limites</a:t>
            </a:r>
            <a:endParaRPr lang="en-GB" dirty="0"/>
          </a:p>
          <a:p>
            <a:pPr lvl="1"/>
            <a:r>
              <a:rPr lang="en-GB" dirty="0" err="1"/>
              <a:t>Nombre</a:t>
            </a:r>
            <a:r>
              <a:rPr lang="en-GB" dirty="0"/>
              <a:t> </a:t>
            </a:r>
            <a:r>
              <a:rPr lang="en-GB" dirty="0" err="1"/>
              <a:t>d'utilisateurs</a:t>
            </a:r>
            <a:r>
              <a:rPr lang="en-GB" dirty="0"/>
              <a:t>, infrastructure du </a:t>
            </a:r>
            <a:r>
              <a:rPr lang="en-GB" dirty="0" err="1"/>
              <a:t>bâtiment</a:t>
            </a:r>
            <a:r>
              <a:rPr lang="en-GB" dirty="0"/>
              <a:t>, zone </a:t>
            </a:r>
            <a:r>
              <a:rPr lang="en-GB" dirty="0" err="1"/>
              <a:t>géographique</a:t>
            </a:r>
            <a:r>
              <a:rPr lang="en-GB" dirty="0"/>
              <a:t>, etc.</a:t>
            </a:r>
          </a:p>
          <a:p>
            <a:pPr lvl="1"/>
            <a:r>
              <a:rPr lang="en-GB" dirty="0" err="1"/>
              <a:t>S'applique</a:t>
            </a:r>
            <a:r>
              <a:rPr lang="en-GB" dirty="0"/>
              <a:t> </a:t>
            </a:r>
            <a:r>
              <a:rPr lang="en-GB" dirty="0" err="1"/>
              <a:t>à</a:t>
            </a:r>
            <a:r>
              <a:rPr lang="en-GB" dirty="0"/>
              <a:t> </a:t>
            </a:r>
            <a:r>
              <a:rPr lang="en-GB" dirty="0" err="1"/>
              <a:t>l'ethernet</a:t>
            </a:r>
            <a:r>
              <a:rPr lang="en-GB" dirty="0"/>
              <a:t> </a:t>
            </a:r>
            <a:r>
              <a:rPr lang="en-GB" dirty="0" err="1"/>
              <a:t>ou</a:t>
            </a:r>
            <a:r>
              <a:rPr lang="en-GB" dirty="0"/>
              <a:t> au sans fil</a:t>
            </a:r>
          </a:p>
          <a:p>
            <a:r>
              <a:rPr lang="en-GB" dirty="0"/>
              <a:t>LAN - </a:t>
            </a:r>
            <a:r>
              <a:rPr lang="en-GB" dirty="0" err="1"/>
              <a:t>Réseau</a:t>
            </a:r>
            <a:r>
              <a:rPr lang="en-GB" dirty="0"/>
              <a:t> local</a:t>
            </a:r>
          </a:p>
          <a:p>
            <a:pPr lvl="1"/>
            <a:r>
              <a:rPr lang="en-GB" dirty="0" err="1"/>
              <a:t>Votre</a:t>
            </a:r>
            <a:r>
              <a:rPr lang="en-GB" dirty="0"/>
              <a:t> </a:t>
            </a:r>
            <a:r>
              <a:rPr lang="en-GB" dirty="0" err="1"/>
              <a:t>maison</a:t>
            </a:r>
            <a:r>
              <a:rPr lang="en-GB" dirty="0"/>
              <a:t>, </a:t>
            </a:r>
            <a:r>
              <a:rPr lang="en-GB" dirty="0" err="1"/>
              <a:t>votre</a:t>
            </a:r>
            <a:r>
              <a:rPr lang="en-GB" dirty="0"/>
              <a:t> bureau, </a:t>
            </a:r>
            <a:r>
              <a:rPr lang="en-GB" dirty="0" err="1"/>
              <a:t>une</a:t>
            </a:r>
            <a:r>
              <a:rPr lang="en-GB" dirty="0"/>
              <a:t> école</a:t>
            </a:r>
          </a:p>
          <a:p>
            <a:r>
              <a:rPr lang="en-GB" dirty="0"/>
              <a:t>WAN - </a:t>
            </a:r>
            <a:r>
              <a:rPr lang="en-GB" dirty="0" err="1"/>
              <a:t>Réseau</a:t>
            </a:r>
            <a:r>
              <a:rPr lang="en-GB" dirty="0"/>
              <a:t> </a:t>
            </a:r>
            <a:r>
              <a:rPr lang="en-GB" dirty="0" err="1"/>
              <a:t>étendu</a:t>
            </a:r>
            <a:r>
              <a:rPr lang="en-GB" dirty="0"/>
              <a:t> (Wide Area Network)</a:t>
            </a:r>
          </a:p>
          <a:p>
            <a:pPr lvl="1"/>
            <a:r>
              <a:rPr lang="en-GB" dirty="0" err="1"/>
              <a:t>Régional</a:t>
            </a:r>
            <a:r>
              <a:rPr lang="en-GB" dirty="0"/>
              <a:t>, national, international</a:t>
            </a:r>
          </a:p>
        </p:txBody>
      </p:sp>
      <p:sp>
        <p:nvSpPr>
          <p:cNvPr id="14" name="Content Placeholder 1">
            <a:extLst>
              <a:ext uri="{FF2B5EF4-FFF2-40B4-BE49-F238E27FC236}">
                <a16:creationId xmlns:a16="http://schemas.microsoft.com/office/drawing/2014/main" id="{7A7F0DCC-1FC4-4AE0-AABF-3A2593B7D7C0}"/>
              </a:ext>
            </a:extLst>
          </p:cNvPr>
          <p:cNvSpPr txBox="1">
            <a:spLocks/>
          </p:cNvSpPr>
          <p:nvPr/>
        </p:nvSpPr>
        <p:spPr bwMode="auto">
          <a:xfrm>
            <a:off x="251520" y="5733256"/>
            <a:ext cx="8496944" cy="1249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b="1" dirty="0" err="1">
                <a:solidFill>
                  <a:srgbClr val="FF0000"/>
                </a:solidFill>
              </a:rPr>
              <a:t>L'Internet</a:t>
            </a:r>
            <a:r>
              <a:rPr lang="en-GB" b="1" dirty="0">
                <a:solidFill>
                  <a:srgbClr val="FF0000"/>
                </a:solidFill>
              </a:rPr>
              <a:t> est un WAN</a:t>
            </a:r>
          </a:p>
        </p:txBody>
      </p:sp>
      <p:pic>
        <p:nvPicPr>
          <p:cNvPr id="21" name="Bild 1">
            <a:extLst>
              <a:ext uri="{FF2B5EF4-FFF2-40B4-BE49-F238E27FC236}">
                <a16:creationId xmlns:a16="http://schemas.microsoft.com/office/drawing/2014/main" id="{E2300DAB-0170-4293-A0FC-3A6880BC8FFE}"/>
              </a:ext>
            </a:extLst>
          </p:cNvPr>
          <p:cNvPicPr>
            <a:picLocks noChangeAspect="1"/>
          </p:cNvPicPr>
          <p:nvPr/>
        </p:nvPicPr>
        <p:blipFill rotWithShape="1">
          <a:blip r:embed="rId3"/>
          <a:srcRect l="1445" t="555" r="1"/>
          <a:stretch/>
        </p:blipFill>
        <p:spPr>
          <a:xfrm>
            <a:off x="6516216" y="2509655"/>
            <a:ext cx="1947487" cy="1310664"/>
          </a:xfrm>
          <a:prstGeom prst="rect">
            <a:avLst/>
          </a:prstGeom>
        </p:spPr>
      </p:pic>
      <p:pic>
        <p:nvPicPr>
          <p:cNvPr id="22" name="Bild 1">
            <a:extLst>
              <a:ext uri="{FF2B5EF4-FFF2-40B4-BE49-F238E27FC236}">
                <a16:creationId xmlns:a16="http://schemas.microsoft.com/office/drawing/2014/main" id="{E55BF866-651A-406E-AA86-506D563A38B0}"/>
              </a:ext>
            </a:extLst>
          </p:cNvPr>
          <p:cNvPicPr>
            <a:picLocks noChangeAspect="1"/>
          </p:cNvPicPr>
          <p:nvPr/>
        </p:nvPicPr>
        <p:blipFill>
          <a:blip r:embed="rId4"/>
          <a:stretch>
            <a:fillRect/>
          </a:stretch>
        </p:blipFill>
        <p:spPr>
          <a:xfrm>
            <a:off x="6497193" y="4166744"/>
            <a:ext cx="1947488" cy="1220087"/>
          </a:xfrm>
          <a:prstGeom prst="rect">
            <a:avLst/>
          </a:prstGeom>
        </p:spPr>
      </p:pic>
    </p:spTree>
    <p:extLst>
      <p:ext uri="{BB962C8B-B14F-4D97-AF65-F5344CB8AC3E}">
        <p14:creationId xmlns:p14="http://schemas.microsoft.com/office/powerpoint/2010/main" val="90084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Objectifs de la Session</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322584"/>
            <a:ext cx="8712200" cy="5240337"/>
          </a:xfrm>
        </p:spPr>
        <p:txBody>
          <a:bodyPr>
            <a:normAutofit/>
          </a:bodyPr>
          <a:lstStyle/>
          <a:p>
            <a:pPr marL="0" indent="0" algn="just">
              <a:buNone/>
            </a:pPr>
            <a:r>
              <a:rPr lang="en-GB" dirty="0" err="1">
                <a:ea typeface="Verdana" panose="020B0604030504040204" pitchFamily="34" charset="0"/>
              </a:rPr>
              <a:t>À</a:t>
            </a:r>
            <a:r>
              <a:rPr lang="en-GB" dirty="0">
                <a:ea typeface="Verdana" panose="020B0604030504040204" pitchFamily="34" charset="0"/>
              </a:rPr>
              <a:t> la fin de la session, les </a:t>
            </a:r>
            <a:r>
              <a:rPr lang="en-GB" dirty="0" err="1">
                <a:ea typeface="Verdana" panose="020B0604030504040204" pitchFamily="34" charset="0"/>
              </a:rPr>
              <a:t>délégués</a:t>
            </a:r>
            <a:r>
              <a:rPr lang="en-GB" dirty="0">
                <a:ea typeface="Verdana" panose="020B0604030504040204" pitchFamily="34" charset="0"/>
              </a:rPr>
              <a:t> </a:t>
            </a:r>
            <a:r>
              <a:rPr lang="en-GB" dirty="0" err="1">
                <a:ea typeface="Verdana" panose="020B0604030504040204" pitchFamily="34" charset="0"/>
              </a:rPr>
              <a:t>pourront</a:t>
            </a:r>
            <a:endParaRPr lang="en-GB" dirty="0">
              <a:ea typeface="Verdana" panose="020B0604030504040204" pitchFamily="34" charset="0"/>
            </a:endParaRPr>
          </a:p>
          <a:p>
            <a:pPr algn="just"/>
            <a:r>
              <a:rPr lang="en-GB" dirty="0" err="1">
                <a:ea typeface="Verdana" panose="020B0604030504040204" pitchFamily="34" charset="0"/>
              </a:rPr>
              <a:t>Reconnaître</a:t>
            </a:r>
            <a:r>
              <a:rPr lang="en-GB" dirty="0">
                <a:ea typeface="Verdana" panose="020B0604030504040204" pitchFamily="34" charset="0"/>
              </a:rPr>
              <a:t> les </a:t>
            </a:r>
            <a:r>
              <a:rPr lang="en-GB" dirty="0" err="1">
                <a:ea typeface="Verdana" panose="020B0604030504040204" pitchFamily="34" charset="0"/>
              </a:rPr>
              <a:t>principaux</a:t>
            </a:r>
            <a:r>
              <a:rPr lang="en-GB" dirty="0">
                <a:ea typeface="Verdana" panose="020B0604030504040204" pitchFamily="34" charset="0"/>
              </a:rPr>
              <a:t> </a:t>
            </a:r>
            <a:r>
              <a:rPr lang="en-GB" dirty="0" err="1">
                <a:ea typeface="Verdana" panose="020B0604030504040204" pitchFamily="34" charset="0"/>
              </a:rPr>
              <a:t>composants</a:t>
            </a:r>
            <a:r>
              <a:rPr lang="en-GB" dirty="0">
                <a:ea typeface="Verdana" panose="020B0604030504040204" pitchFamily="34" charset="0"/>
              </a:rPr>
              <a:t> d'un </a:t>
            </a:r>
            <a:r>
              <a:rPr lang="en-GB" dirty="0" err="1">
                <a:ea typeface="Verdana" panose="020B0604030504040204" pitchFamily="34" charset="0"/>
              </a:rPr>
              <a:t>système</a:t>
            </a:r>
            <a:r>
              <a:rPr lang="en-GB" dirty="0">
                <a:ea typeface="Verdana" panose="020B0604030504040204" pitchFamily="34" charset="0"/>
              </a:rPr>
              <a:t> </a:t>
            </a:r>
            <a:r>
              <a:rPr lang="en-GB" dirty="0" err="1">
                <a:ea typeface="Verdana" panose="020B0604030504040204" pitchFamily="34" charset="0"/>
              </a:rPr>
              <a:t>informatique</a:t>
            </a:r>
            <a:r>
              <a:rPr lang="en-GB" dirty="0">
                <a:ea typeface="Verdana" panose="020B0604030504040204" pitchFamily="34" charset="0"/>
              </a:rPr>
              <a:t> et </a:t>
            </a:r>
            <a:r>
              <a:rPr lang="en-GB" dirty="0" err="1">
                <a:ea typeface="Verdana" panose="020B0604030504040204" pitchFamily="34" charset="0"/>
              </a:rPr>
              <a:t>comprendre</a:t>
            </a:r>
            <a:r>
              <a:rPr lang="en-GB" dirty="0">
                <a:ea typeface="Verdana" panose="020B0604030504040204" pitchFamily="34" charset="0"/>
              </a:rPr>
              <a:t> </a:t>
            </a:r>
            <a:r>
              <a:rPr lang="en-GB" dirty="0" err="1">
                <a:ea typeface="Verdana" panose="020B0604030504040204" pitchFamily="34" charset="0"/>
              </a:rPr>
              <a:t>leur</a:t>
            </a:r>
            <a:r>
              <a:rPr lang="en-GB" dirty="0">
                <a:ea typeface="Verdana" panose="020B0604030504040204" pitchFamily="34" charset="0"/>
              </a:rPr>
              <a:t> </a:t>
            </a:r>
            <a:r>
              <a:rPr lang="en-GB" dirty="0" err="1">
                <a:ea typeface="Verdana" panose="020B0604030504040204" pitchFamily="34" charset="0"/>
              </a:rPr>
              <a:t>rôle</a:t>
            </a:r>
            <a:r>
              <a:rPr lang="en-GB" dirty="0">
                <a:ea typeface="Verdana" panose="020B0604030504040204" pitchFamily="34" charset="0"/>
              </a:rPr>
              <a:t> ;</a:t>
            </a:r>
          </a:p>
          <a:p>
            <a:pPr algn="just"/>
            <a:r>
              <a:rPr lang="en-GB" dirty="0" err="1">
                <a:ea typeface="Verdana" panose="020B0604030504040204" pitchFamily="34" charset="0"/>
              </a:rPr>
              <a:t>Décrire</a:t>
            </a:r>
            <a:r>
              <a:rPr lang="en-GB" dirty="0">
                <a:ea typeface="Verdana" panose="020B0604030504040204" pitchFamily="34" charset="0"/>
              </a:rPr>
              <a:t> </a:t>
            </a:r>
            <a:r>
              <a:rPr lang="en-GB" dirty="0" err="1">
                <a:ea typeface="Verdana" panose="020B0604030504040204" pitchFamily="34" charset="0"/>
              </a:rPr>
              <a:t>ce</a:t>
            </a:r>
            <a:r>
              <a:rPr lang="en-GB" dirty="0">
                <a:ea typeface="Verdana" panose="020B0604030504040204" pitchFamily="34" charset="0"/>
              </a:rPr>
              <a:t> </a:t>
            </a:r>
            <a:r>
              <a:rPr lang="en-GB" dirty="0" err="1">
                <a:ea typeface="Verdana" panose="020B0604030504040204" pitchFamily="34" charset="0"/>
              </a:rPr>
              <a:t>qu'est</a:t>
            </a:r>
            <a:r>
              <a:rPr lang="en-GB" dirty="0">
                <a:ea typeface="Verdana" panose="020B0604030504040204" pitchFamily="34" charset="0"/>
              </a:rPr>
              <a:t> </a:t>
            </a:r>
            <a:r>
              <a:rPr lang="en-GB" dirty="0" err="1">
                <a:ea typeface="Verdana" panose="020B0604030504040204" pitchFamily="34" charset="0"/>
              </a:rPr>
              <a:t>l'internet</a:t>
            </a:r>
            <a:r>
              <a:rPr lang="en-GB" dirty="0">
                <a:ea typeface="Verdana" panose="020B0604030504040204" pitchFamily="34" charset="0"/>
              </a:rPr>
              <a:t>, comment </a:t>
            </a:r>
            <a:r>
              <a:rPr lang="en-GB" dirty="0" err="1">
                <a:ea typeface="Verdana" panose="020B0604030504040204" pitchFamily="34" charset="0"/>
              </a:rPr>
              <a:t>quelqu'un</a:t>
            </a:r>
            <a:r>
              <a:rPr lang="en-GB" dirty="0">
                <a:ea typeface="Verdana" panose="020B0604030504040204" pitchFamily="34" charset="0"/>
              </a:rPr>
              <a:t> </a:t>
            </a:r>
            <a:r>
              <a:rPr lang="en-GB" dirty="0" err="1">
                <a:ea typeface="Verdana" panose="020B0604030504040204" pitchFamily="34" charset="0"/>
              </a:rPr>
              <a:t>s'y</a:t>
            </a:r>
            <a:r>
              <a:rPr lang="en-GB" dirty="0">
                <a:ea typeface="Verdana" panose="020B0604030504040204" pitchFamily="34" charset="0"/>
              </a:rPr>
              <a:t> </a:t>
            </a:r>
            <a:r>
              <a:rPr lang="en-GB" dirty="0" err="1">
                <a:ea typeface="Verdana" panose="020B0604030504040204" pitchFamily="34" charset="0"/>
              </a:rPr>
              <a:t>connecte</a:t>
            </a:r>
            <a:r>
              <a:rPr lang="en-GB" dirty="0">
                <a:ea typeface="Verdana" panose="020B0604030504040204" pitchFamily="34" charset="0"/>
              </a:rPr>
              <a:t> et </a:t>
            </a:r>
            <a:r>
              <a:rPr lang="en-GB" dirty="0" err="1">
                <a:ea typeface="Verdana" panose="020B0604030504040204" pitchFamily="34" charset="0"/>
              </a:rPr>
              <a:t>quelles</a:t>
            </a:r>
            <a:r>
              <a:rPr lang="en-GB" dirty="0">
                <a:ea typeface="Verdana" panose="020B0604030504040204" pitchFamily="34" charset="0"/>
              </a:rPr>
              <a:t> traces </a:t>
            </a:r>
            <a:r>
              <a:rPr lang="en-GB" dirty="0" err="1">
                <a:ea typeface="Verdana" panose="020B0604030504040204" pitchFamily="34" charset="0"/>
              </a:rPr>
              <a:t>peuvent</a:t>
            </a:r>
            <a:r>
              <a:rPr lang="en-GB" dirty="0">
                <a:ea typeface="Verdana" panose="020B0604030504040204" pitchFamily="34" charset="0"/>
              </a:rPr>
              <a:t> </a:t>
            </a:r>
            <a:r>
              <a:rPr lang="en-GB" dirty="0" err="1">
                <a:ea typeface="Verdana" panose="020B0604030504040204" pitchFamily="34" charset="0"/>
              </a:rPr>
              <a:t>être</a:t>
            </a:r>
            <a:r>
              <a:rPr lang="en-GB" dirty="0">
                <a:ea typeface="Verdana" panose="020B0604030504040204" pitchFamily="34" charset="0"/>
              </a:rPr>
              <a:t> </a:t>
            </a:r>
            <a:r>
              <a:rPr lang="en-GB" dirty="0" err="1">
                <a:ea typeface="Verdana" panose="020B0604030504040204" pitchFamily="34" charset="0"/>
              </a:rPr>
              <a:t>laissées</a:t>
            </a:r>
            <a:r>
              <a:rPr lang="en-GB" dirty="0">
                <a:ea typeface="Verdana" panose="020B0604030504040204" pitchFamily="34" charset="0"/>
              </a:rPr>
              <a:t> par </a:t>
            </a:r>
            <a:r>
              <a:rPr lang="en-GB" dirty="0" err="1">
                <a:ea typeface="Verdana" panose="020B0604030504040204" pitchFamily="34" charset="0"/>
              </a:rPr>
              <a:t>ce</a:t>
            </a:r>
            <a:r>
              <a:rPr lang="en-GB" dirty="0">
                <a:ea typeface="Verdana" panose="020B0604030504040204" pitchFamily="34" charset="0"/>
              </a:rPr>
              <a:t> </a:t>
            </a:r>
            <a:r>
              <a:rPr lang="en-GB" dirty="0" err="1">
                <a:ea typeface="Verdana" panose="020B0604030504040204" pitchFamily="34" charset="0"/>
              </a:rPr>
              <a:t>moyen</a:t>
            </a:r>
            <a:r>
              <a:rPr lang="en-GB" dirty="0">
                <a:ea typeface="Verdana" panose="020B0604030504040204" pitchFamily="34" charset="0"/>
              </a:rPr>
              <a:t> ;</a:t>
            </a:r>
          </a:p>
          <a:p>
            <a:pPr algn="just"/>
            <a:r>
              <a:rPr lang="en-GB" dirty="0" err="1">
                <a:ea typeface="Verdana" panose="020B0604030504040204" pitchFamily="34" charset="0"/>
              </a:rPr>
              <a:t>énumérer</a:t>
            </a:r>
            <a:r>
              <a:rPr lang="en-GB" dirty="0">
                <a:ea typeface="Verdana" panose="020B0604030504040204" pitchFamily="34" charset="0"/>
              </a:rPr>
              <a:t> </a:t>
            </a:r>
            <a:r>
              <a:rPr lang="en-GB" dirty="0" err="1">
                <a:ea typeface="Verdana" panose="020B0604030504040204" pitchFamily="34" charset="0"/>
              </a:rPr>
              <a:t>certains</a:t>
            </a:r>
            <a:r>
              <a:rPr lang="en-GB" dirty="0">
                <a:ea typeface="Verdana" panose="020B0604030504040204" pitchFamily="34" charset="0"/>
              </a:rPr>
              <a:t> services et applications Internet </a:t>
            </a:r>
            <a:r>
              <a:rPr lang="en-GB" dirty="0" err="1">
                <a:ea typeface="Verdana" panose="020B0604030504040204" pitchFamily="34" charset="0"/>
              </a:rPr>
              <a:t>qu'ils</a:t>
            </a:r>
            <a:r>
              <a:rPr lang="en-GB" dirty="0">
                <a:ea typeface="Verdana" panose="020B0604030504040204" pitchFamily="34" charset="0"/>
              </a:rPr>
              <a:t> </a:t>
            </a:r>
            <a:r>
              <a:rPr lang="en-GB" dirty="0" err="1">
                <a:ea typeface="Verdana" panose="020B0604030504040204" pitchFamily="34" charset="0"/>
              </a:rPr>
              <a:t>peuvent</a:t>
            </a:r>
            <a:r>
              <a:rPr lang="en-GB" dirty="0">
                <a:ea typeface="Verdana" panose="020B0604030504040204" pitchFamily="34" charset="0"/>
              </a:rPr>
              <a:t> </a:t>
            </a:r>
            <a:r>
              <a:rPr lang="en-GB" dirty="0" err="1">
                <a:ea typeface="Verdana" panose="020B0604030504040204" pitchFamily="34" charset="0"/>
              </a:rPr>
              <a:t>rencontrer</a:t>
            </a:r>
            <a:r>
              <a:rPr lang="en-GB" dirty="0">
                <a:ea typeface="Verdana" panose="020B0604030504040204" pitchFamily="34" charset="0"/>
              </a:rPr>
              <a:t> dans </a:t>
            </a:r>
            <a:r>
              <a:rPr lang="en-GB" dirty="0" err="1">
                <a:ea typeface="Verdana" panose="020B0604030504040204" pitchFamily="34" charset="0"/>
              </a:rPr>
              <a:t>leur</a:t>
            </a:r>
            <a:r>
              <a:rPr lang="en-GB" dirty="0">
                <a:ea typeface="Verdana" panose="020B0604030504040204" pitchFamily="34" charset="0"/>
              </a:rPr>
              <a:t> </a:t>
            </a:r>
            <a:r>
              <a:rPr lang="en-GB" dirty="0" err="1">
                <a:ea typeface="Verdana" panose="020B0604030504040204" pitchFamily="34" charset="0"/>
              </a:rPr>
              <a:t>rôle</a:t>
            </a:r>
            <a:r>
              <a:rPr lang="en-GB" dirty="0">
                <a:ea typeface="Verdana" panose="020B0604030504040204" pitchFamily="34" charset="0"/>
              </a:rPr>
              <a:t> de procureur et de </a:t>
            </a:r>
            <a:r>
              <a:rPr lang="en-GB" dirty="0" err="1">
                <a:ea typeface="Verdana" panose="020B0604030504040204" pitchFamily="34" charset="0"/>
              </a:rPr>
              <a:t>juge</a:t>
            </a:r>
            <a:r>
              <a:rPr lang="en-GB" dirty="0">
                <a:ea typeface="Verdana" panose="020B0604030504040204" pitchFamily="34" charset="0"/>
              </a:rPr>
              <a:t> ;</a:t>
            </a:r>
          </a:p>
          <a:p>
            <a:pPr algn="just"/>
            <a:r>
              <a:rPr lang="en-GB" dirty="0">
                <a:ea typeface="Verdana" panose="020B0604030504040204" pitchFamily="34" charset="0"/>
              </a:rPr>
              <a:t>Donner des </a:t>
            </a:r>
            <a:r>
              <a:rPr lang="en-GB" dirty="0" err="1">
                <a:ea typeface="Verdana" panose="020B0604030504040204" pitchFamily="34" charset="0"/>
              </a:rPr>
              <a:t>exemples</a:t>
            </a:r>
            <a:r>
              <a:rPr lang="en-GB" dirty="0">
                <a:ea typeface="Verdana" panose="020B0604030504040204" pitchFamily="34" charset="0"/>
              </a:rPr>
              <a:t> de </a:t>
            </a:r>
            <a:r>
              <a:rPr lang="en-GB" dirty="0" err="1">
                <a:ea typeface="Verdana" panose="020B0604030504040204" pitchFamily="34" charset="0"/>
              </a:rPr>
              <a:t>problèmes</a:t>
            </a:r>
            <a:r>
              <a:rPr lang="en-GB" dirty="0">
                <a:ea typeface="Verdana" panose="020B0604030504040204" pitchFamily="34" charset="0"/>
              </a:rPr>
              <a:t> que la toile invisible </a:t>
            </a:r>
            <a:r>
              <a:rPr lang="en-GB" dirty="0" err="1">
                <a:ea typeface="Verdana" panose="020B0604030504040204" pitchFamily="34" charset="0"/>
              </a:rPr>
              <a:t>pourrait</a:t>
            </a:r>
            <a:r>
              <a:rPr lang="en-GB" dirty="0">
                <a:ea typeface="Verdana" panose="020B0604030504040204" pitchFamily="34" charset="0"/>
              </a:rPr>
              <a:t> poser dans le cadre de </a:t>
            </a:r>
            <a:r>
              <a:rPr lang="en-GB" dirty="0" err="1">
                <a:ea typeface="Verdana" panose="020B0604030504040204" pitchFamily="34" charset="0"/>
              </a:rPr>
              <a:t>poursuites</a:t>
            </a:r>
            <a:r>
              <a:rPr lang="en-GB" dirty="0">
                <a:ea typeface="Verdana" panose="020B0604030504040204" pitchFamily="34" charset="0"/>
              </a:rPr>
              <a:t> </a:t>
            </a:r>
            <a:r>
              <a:rPr lang="en-GB" dirty="0" err="1">
                <a:ea typeface="Verdana" panose="020B0604030504040204" pitchFamily="34" charset="0"/>
              </a:rPr>
              <a:t>pénales</a:t>
            </a:r>
            <a:r>
              <a:rPr lang="en-GB" dirty="0">
                <a:ea typeface="Verdana" panose="020B0604030504040204" pitchFamily="34" charset="0"/>
              </a:rPr>
              <a:t>.</a:t>
            </a: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L’Internet</a:t>
            </a:r>
            <a:r>
              <a:rPr lang="en-GB" sz="3200" dirty="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9938" y="1312565"/>
            <a:ext cx="5041900" cy="676275"/>
          </a:xfrm>
        </p:spPr>
        <p:txBody>
          <a:bodyPr>
            <a:normAutofit fontScale="92500" lnSpcReduction="20000"/>
          </a:bodyPr>
          <a:lstStyle/>
          <a:p>
            <a:r>
              <a:rPr lang="en-GB" b="1" dirty="0" err="1">
                <a:solidFill>
                  <a:srgbClr val="FF0000"/>
                </a:solidFill>
              </a:rPr>
              <a:t>INTER</a:t>
            </a:r>
            <a:r>
              <a:rPr lang="en-GB" dirty="0" err="1"/>
              <a:t>connected</a:t>
            </a:r>
            <a:r>
              <a:rPr lang="en-GB" dirty="0"/>
              <a:t> </a:t>
            </a:r>
            <a:r>
              <a:rPr lang="en-GB" b="1" dirty="0" err="1">
                <a:solidFill>
                  <a:srgbClr val="FF0000"/>
                </a:solidFill>
              </a:rPr>
              <a:t>NET</a:t>
            </a:r>
            <a:r>
              <a:rPr lang="en-GB" dirty="0" err="1"/>
              <a:t>work</a:t>
            </a:r>
            <a:r>
              <a:rPr lang="en-GB" dirty="0"/>
              <a:t>  (</a:t>
            </a:r>
            <a:r>
              <a:rPr lang="en-GB" dirty="0" err="1"/>
              <a:t>Réseau</a:t>
            </a:r>
            <a:r>
              <a:rPr lang="en-GB" dirty="0"/>
              <a:t> </a:t>
            </a:r>
            <a:r>
              <a:rPr lang="en-GB" dirty="0" err="1"/>
              <a:t>interconnecté</a:t>
            </a:r>
            <a:r>
              <a:rPr lang="en-GB" dirty="0"/>
              <a:t>)</a:t>
            </a:r>
          </a:p>
          <a:p>
            <a:endParaRPr lang="en-GB" dirty="0"/>
          </a:p>
        </p:txBody>
      </p:sp>
      <p:grpSp>
        <p:nvGrpSpPr>
          <p:cNvPr id="15" name="Group 5">
            <a:extLst>
              <a:ext uri="{FF2B5EF4-FFF2-40B4-BE49-F238E27FC236}">
                <a16:creationId xmlns:a16="http://schemas.microsoft.com/office/drawing/2014/main" id="{CFA331A6-7995-4AE2-BF88-E168EDDF9256}"/>
              </a:ext>
            </a:extLst>
          </p:cNvPr>
          <p:cNvGrpSpPr/>
          <p:nvPr/>
        </p:nvGrpSpPr>
        <p:grpSpPr>
          <a:xfrm>
            <a:off x="1763688" y="1988840"/>
            <a:ext cx="4032448" cy="1584176"/>
            <a:chOff x="539750" y="2349500"/>
            <a:chExt cx="5903913" cy="2039938"/>
          </a:xfrm>
        </p:grpSpPr>
        <p:pic>
          <p:nvPicPr>
            <p:cNvPr id="16" name="Picture 4" descr="morse">
              <a:extLst>
                <a:ext uri="{FF2B5EF4-FFF2-40B4-BE49-F238E27FC236}">
                  <a16:creationId xmlns:a16="http://schemas.microsoft.com/office/drawing/2014/main" id="{6ACA3BE5-91D1-4126-8AF5-A2711E6F06D9}"/>
                </a:ext>
              </a:extLst>
            </p:cNvPr>
            <p:cNvPicPr>
              <a:picLocks noChangeAspect="1" noChangeArrowheads="1"/>
            </p:cNvPicPr>
            <p:nvPr/>
          </p:nvPicPr>
          <p:blipFill>
            <a:blip r:embed="rId3" cstate="print"/>
            <a:srcRect/>
            <a:stretch>
              <a:fillRect/>
            </a:stretch>
          </p:blipFill>
          <p:spPr bwMode="auto">
            <a:xfrm>
              <a:off x="539750" y="2349500"/>
              <a:ext cx="2519363" cy="2039938"/>
            </a:xfrm>
            <a:prstGeom prst="rect">
              <a:avLst/>
            </a:prstGeom>
            <a:noFill/>
          </p:spPr>
        </p:pic>
        <p:sp>
          <p:nvSpPr>
            <p:cNvPr id="17" name="Line 5">
              <a:extLst>
                <a:ext uri="{FF2B5EF4-FFF2-40B4-BE49-F238E27FC236}">
                  <a16:creationId xmlns:a16="http://schemas.microsoft.com/office/drawing/2014/main" id="{15E0F034-C8DA-4283-AD78-5A074AB5661D}"/>
                </a:ext>
              </a:extLst>
            </p:cNvPr>
            <p:cNvSpPr>
              <a:spLocks noChangeShapeType="1"/>
            </p:cNvSpPr>
            <p:nvPr/>
          </p:nvSpPr>
          <p:spPr bwMode="auto">
            <a:xfrm>
              <a:off x="2987675" y="3500438"/>
              <a:ext cx="3455988" cy="0"/>
            </a:xfrm>
            <a:prstGeom prst="line">
              <a:avLst/>
            </a:prstGeom>
            <a:noFill/>
            <a:ln w="76200">
              <a:solidFill>
                <a:srgbClr val="FF0000"/>
              </a:solidFill>
              <a:round/>
              <a:headEnd/>
              <a:tailEnd type="triangle" w="med" len="med"/>
            </a:ln>
            <a:effectLst/>
          </p:spPr>
          <p:txBody>
            <a:bodyPr/>
            <a:lstStyle/>
            <a:p>
              <a:endParaRPr lang="en-GB"/>
            </a:p>
          </p:txBody>
        </p:sp>
      </p:grpSp>
      <p:pic>
        <p:nvPicPr>
          <p:cNvPr id="18" name="Bild 1">
            <a:extLst>
              <a:ext uri="{FF2B5EF4-FFF2-40B4-BE49-F238E27FC236}">
                <a16:creationId xmlns:a16="http://schemas.microsoft.com/office/drawing/2014/main" id="{2865871A-269F-41FB-ACE5-1E590D844FB7}"/>
              </a:ext>
            </a:extLst>
          </p:cNvPr>
          <p:cNvPicPr>
            <a:picLocks noChangeAspect="1"/>
          </p:cNvPicPr>
          <p:nvPr/>
        </p:nvPicPr>
        <p:blipFill rotWithShape="1">
          <a:blip r:embed="rId4"/>
          <a:srcRect l="42811"/>
          <a:stretch/>
        </p:blipFill>
        <p:spPr>
          <a:xfrm>
            <a:off x="1014051" y="3689182"/>
            <a:ext cx="1944216" cy="2769718"/>
          </a:xfrm>
          <a:prstGeom prst="rect">
            <a:avLst/>
          </a:prstGeom>
        </p:spPr>
      </p:pic>
      <p:sp>
        <p:nvSpPr>
          <p:cNvPr id="19" name="Content Placeholder 1">
            <a:extLst>
              <a:ext uri="{FF2B5EF4-FFF2-40B4-BE49-F238E27FC236}">
                <a16:creationId xmlns:a16="http://schemas.microsoft.com/office/drawing/2014/main" id="{D40BFB81-3185-46ED-863E-EEED9F1284E0}"/>
              </a:ext>
            </a:extLst>
          </p:cNvPr>
          <p:cNvSpPr txBox="1">
            <a:spLocks/>
          </p:cNvSpPr>
          <p:nvPr/>
        </p:nvSpPr>
        <p:spPr bwMode="auto">
          <a:xfrm>
            <a:off x="3046426" y="3975364"/>
            <a:ext cx="5832648" cy="2577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400" dirty="0"/>
              <a:t>Début des </a:t>
            </a:r>
            <a:r>
              <a:rPr lang="en-GB" sz="2400" dirty="0" err="1"/>
              <a:t>années</a:t>
            </a:r>
            <a:r>
              <a:rPr lang="en-GB" sz="2400" dirty="0"/>
              <a:t> 1960</a:t>
            </a:r>
          </a:p>
          <a:p>
            <a:r>
              <a:rPr lang="en-GB" sz="2400" dirty="0"/>
              <a:t>Advanced Research Project Agency - pour le </a:t>
            </a:r>
            <a:r>
              <a:rPr lang="en-GB" sz="2400" dirty="0" err="1"/>
              <a:t>ministère</a:t>
            </a:r>
            <a:r>
              <a:rPr lang="en-GB" sz="2400" dirty="0"/>
              <a:t> </a:t>
            </a:r>
            <a:r>
              <a:rPr lang="en-GB" sz="2400" dirty="0" err="1"/>
              <a:t>américain</a:t>
            </a:r>
            <a:r>
              <a:rPr lang="en-GB" sz="2400" dirty="0"/>
              <a:t> de la </a:t>
            </a:r>
            <a:r>
              <a:rPr lang="en-GB" sz="2400" dirty="0" err="1"/>
              <a:t>défense</a:t>
            </a:r>
            <a:endParaRPr lang="en-GB" sz="2400" dirty="0"/>
          </a:p>
          <a:p>
            <a:r>
              <a:rPr lang="en-GB" sz="2400" dirty="0"/>
              <a:t>Pas de point </a:t>
            </a:r>
            <a:r>
              <a:rPr lang="en-GB" sz="2400" dirty="0" err="1"/>
              <a:t>d'échec</a:t>
            </a:r>
            <a:r>
              <a:rPr lang="en-GB" sz="2400" dirty="0"/>
              <a:t> unique - continuer </a:t>
            </a:r>
            <a:r>
              <a:rPr lang="en-GB" sz="2400" dirty="0" err="1"/>
              <a:t>à</a:t>
            </a:r>
            <a:r>
              <a:rPr lang="en-GB" sz="2400" dirty="0"/>
              <a:t> </a:t>
            </a:r>
            <a:r>
              <a:rPr lang="en-GB" sz="2400" dirty="0" err="1"/>
              <a:t>travailler</a:t>
            </a:r>
            <a:r>
              <a:rPr lang="en-GB" sz="2400" dirty="0"/>
              <a:t> </a:t>
            </a:r>
            <a:r>
              <a:rPr lang="en-GB" sz="2400" dirty="0" err="1"/>
              <a:t>en</a:t>
            </a:r>
            <a:r>
              <a:rPr lang="en-GB" sz="2400" dirty="0"/>
              <a:t> </a:t>
            </a:r>
            <a:r>
              <a:rPr lang="en-GB" sz="2400" dirty="0" err="1"/>
              <a:t>cas</a:t>
            </a:r>
            <a:r>
              <a:rPr lang="en-GB" sz="2400" dirty="0"/>
              <a:t> de guerre/catastrophe</a:t>
            </a:r>
          </a:p>
        </p:txBody>
      </p:sp>
      <p:sp>
        <p:nvSpPr>
          <p:cNvPr id="20" name="TextBox 19">
            <a:extLst>
              <a:ext uri="{FF2B5EF4-FFF2-40B4-BE49-F238E27FC236}">
                <a16:creationId xmlns:a16="http://schemas.microsoft.com/office/drawing/2014/main" id="{9573BDAC-E168-41F4-B396-46CB50E9A0F1}"/>
              </a:ext>
            </a:extLst>
          </p:cNvPr>
          <p:cNvSpPr txBox="1"/>
          <p:nvPr/>
        </p:nvSpPr>
        <p:spPr>
          <a:xfrm>
            <a:off x="6943725" y="2320352"/>
            <a:ext cx="2078820" cy="1015663"/>
          </a:xfrm>
          <a:prstGeom prst="rect">
            <a:avLst/>
          </a:prstGeom>
          <a:solidFill>
            <a:srgbClr val="BDD8F3"/>
          </a:solidFill>
        </p:spPr>
        <p:txBody>
          <a:bodyPr wrap="square" rtlCol="0">
            <a:spAutoFit/>
          </a:bodyPr>
          <a:lstStyle/>
          <a:p>
            <a:pPr algn="ctr"/>
            <a:r>
              <a:rPr lang="en-GB" sz="2000" dirty="0">
                <a:solidFill>
                  <a:schemeClr val="tx1">
                    <a:lumMod val="65000"/>
                    <a:lumOff val="35000"/>
                  </a:schemeClr>
                </a:solidFill>
                <a:latin typeface="+mj-lt"/>
              </a:rPr>
              <a:t>La communication continue </a:t>
            </a:r>
            <a:r>
              <a:rPr lang="en-GB" sz="2000" dirty="0" err="1">
                <a:solidFill>
                  <a:schemeClr val="tx1">
                    <a:lumMod val="65000"/>
                    <a:lumOff val="35000"/>
                  </a:schemeClr>
                </a:solidFill>
                <a:latin typeface="+mj-lt"/>
              </a:rPr>
              <a:t>d'évoluer</a:t>
            </a:r>
            <a:endParaRPr lang="en-GB" sz="2000" dirty="0">
              <a:solidFill>
                <a:schemeClr val="tx1">
                  <a:lumMod val="65000"/>
                  <a:lumOff val="35000"/>
                </a:schemeClr>
              </a:solidFill>
              <a:latin typeface="+mj-lt"/>
            </a:endParaRPr>
          </a:p>
        </p:txBody>
      </p:sp>
      <p:pic>
        <p:nvPicPr>
          <p:cNvPr id="1026" name="Picture 2" descr="MOBILE PHONE | significado, definición en el Cambridge English ...">
            <a:extLst>
              <a:ext uri="{FF2B5EF4-FFF2-40B4-BE49-F238E27FC236}">
                <a16:creationId xmlns:a16="http://schemas.microsoft.com/office/drawing/2014/main" id="{5DFE4FAC-832E-4C76-82B0-E667C08F75A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438" r="12953"/>
          <a:stretch/>
        </p:blipFill>
        <p:spPr bwMode="auto">
          <a:xfrm>
            <a:off x="5830166" y="1988840"/>
            <a:ext cx="1224137"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103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260475" y="198731"/>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 </a:t>
            </a:r>
            <a:r>
              <a:rPr lang="en-GB" sz="3200" dirty="0" err="1">
                <a:solidFill>
                  <a:schemeClr val="bg1"/>
                </a:solidFill>
                <a:latin typeface="Verdana" charset="0"/>
                <a:cs typeface="Verdana" charset="0"/>
              </a:rPr>
              <a:t>bref</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historique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98281"/>
            <a:ext cx="8642350" cy="5183188"/>
          </a:xfrm>
        </p:spPr>
        <p:txBody>
          <a:bodyPr>
            <a:normAutofit lnSpcReduction="10000"/>
          </a:bodyPr>
          <a:lstStyle/>
          <a:p>
            <a:r>
              <a:rPr lang="en-GB" dirty="0"/>
              <a:t>4 </a:t>
            </a:r>
            <a:r>
              <a:rPr lang="en-GB" dirty="0" err="1"/>
              <a:t>universités</a:t>
            </a:r>
            <a:r>
              <a:rPr lang="en-GB" dirty="0"/>
              <a:t> </a:t>
            </a:r>
            <a:r>
              <a:rPr lang="en-GB" dirty="0" err="1"/>
              <a:t>américaines</a:t>
            </a:r>
            <a:r>
              <a:rPr lang="en-GB" dirty="0"/>
              <a:t> </a:t>
            </a:r>
            <a:r>
              <a:rPr lang="en-GB" dirty="0" err="1"/>
              <a:t>ont</a:t>
            </a:r>
            <a:r>
              <a:rPr lang="en-GB" dirty="0"/>
              <a:t> </a:t>
            </a:r>
            <a:r>
              <a:rPr lang="en-GB" dirty="0" err="1"/>
              <a:t>créé</a:t>
            </a:r>
            <a:r>
              <a:rPr lang="en-GB" dirty="0"/>
              <a:t> des </a:t>
            </a:r>
            <a:r>
              <a:rPr lang="en-GB" dirty="0" err="1"/>
              <a:t>protocoles</a:t>
            </a:r>
            <a:r>
              <a:rPr lang="en-GB" dirty="0"/>
              <a:t> de communication - </a:t>
            </a:r>
            <a:r>
              <a:rPr lang="en-GB" dirty="0" err="1"/>
              <a:t>tous</a:t>
            </a:r>
            <a:r>
              <a:rPr lang="en-GB" dirty="0"/>
              <a:t> </a:t>
            </a:r>
            <a:r>
              <a:rPr lang="en-GB" dirty="0" err="1"/>
              <a:t>différents</a:t>
            </a:r>
            <a:r>
              <a:rPr lang="en-GB" dirty="0"/>
              <a:t> pour des </a:t>
            </a:r>
            <a:r>
              <a:rPr lang="en-GB" dirty="0" err="1"/>
              <a:t>systèmes</a:t>
            </a:r>
            <a:r>
              <a:rPr lang="en-GB" dirty="0"/>
              <a:t> </a:t>
            </a:r>
            <a:r>
              <a:rPr lang="en-GB" dirty="0" err="1"/>
              <a:t>différents</a:t>
            </a:r>
            <a:endParaRPr lang="en-GB" dirty="0"/>
          </a:p>
          <a:p>
            <a:r>
              <a:rPr lang="en-GB" dirty="0" err="1"/>
              <a:t>Protocole</a:t>
            </a:r>
            <a:r>
              <a:rPr lang="en-GB" dirty="0"/>
              <a:t> = ensemble de </a:t>
            </a:r>
            <a:r>
              <a:rPr lang="en-GB" dirty="0" err="1"/>
              <a:t>règles</a:t>
            </a:r>
            <a:endParaRPr lang="en-GB" dirty="0"/>
          </a:p>
          <a:p>
            <a:r>
              <a:rPr lang="en-GB" dirty="0"/>
              <a:t>1973 - première </a:t>
            </a:r>
            <a:r>
              <a:rPr lang="en-GB" dirty="0" err="1"/>
              <a:t>forme</a:t>
            </a:r>
            <a:r>
              <a:rPr lang="en-GB" dirty="0"/>
              <a:t> de TCP (Stanford Uni)</a:t>
            </a:r>
          </a:p>
          <a:p>
            <a:r>
              <a:rPr lang="en-GB" dirty="0" err="1"/>
              <a:t>Protocole</a:t>
            </a:r>
            <a:r>
              <a:rPr lang="en-GB" dirty="0"/>
              <a:t> de </a:t>
            </a:r>
            <a:r>
              <a:rPr lang="en-GB" dirty="0" err="1"/>
              <a:t>contrôle</a:t>
            </a:r>
            <a:r>
              <a:rPr lang="en-GB" dirty="0"/>
              <a:t> de transmission</a:t>
            </a:r>
          </a:p>
          <a:p>
            <a:r>
              <a:rPr lang="en-GB" dirty="0"/>
              <a:t>1982 - TCP/IP </a:t>
            </a:r>
            <a:r>
              <a:rPr lang="en-GB" dirty="0" err="1"/>
              <a:t>désormais</a:t>
            </a:r>
            <a:r>
              <a:rPr lang="en-GB" dirty="0"/>
              <a:t> standard (US DoD) *</a:t>
            </a:r>
          </a:p>
          <a:p>
            <a:r>
              <a:rPr lang="en-GB" dirty="0" err="1"/>
              <a:t>Protocole</a:t>
            </a:r>
            <a:r>
              <a:rPr lang="en-GB" dirty="0"/>
              <a:t> de </a:t>
            </a:r>
            <a:r>
              <a:rPr lang="en-GB" dirty="0" err="1"/>
              <a:t>contrôle</a:t>
            </a:r>
            <a:r>
              <a:rPr lang="en-GB" dirty="0"/>
              <a:t> de transmission/</a:t>
            </a:r>
            <a:r>
              <a:rPr lang="en-GB" dirty="0" err="1"/>
              <a:t>Protocole</a:t>
            </a:r>
            <a:r>
              <a:rPr lang="en-GB" dirty="0"/>
              <a:t> Internet</a:t>
            </a:r>
          </a:p>
          <a:p>
            <a:endParaRPr lang="en-GB" dirty="0"/>
          </a:p>
          <a:p>
            <a:r>
              <a:rPr lang="en-GB" dirty="0" err="1"/>
              <a:t>Protocole</a:t>
            </a:r>
            <a:r>
              <a:rPr lang="en-GB" dirty="0"/>
              <a:t> Internet - </a:t>
            </a:r>
            <a:r>
              <a:rPr lang="en-GB" dirty="0" err="1"/>
              <a:t>prévoit</a:t>
            </a:r>
            <a:r>
              <a:rPr lang="en-GB" dirty="0"/>
              <a:t> </a:t>
            </a:r>
            <a:r>
              <a:rPr lang="en-GB" dirty="0" err="1"/>
              <a:t>l'adressage</a:t>
            </a:r>
            <a:r>
              <a:rPr lang="en-GB" dirty="0"/>
              <a:t> IP</a:t>
            </a:r>
          </a:p>
        </p:txBody>
      </p:sp>
    </p:spTree>
    <p:extLst>
      <p:ext uri="{BB962C8B-B14F-4D97-AF65-F5344CB8AC3E}">
        <p14:creationId xmlns:p14="http://schemas.microsoft.com/office/powerpoint/2010/main" val="40680460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Les </a:t>
            </a:r>
            <a:r>
              <a:rPr lang="en-GB" sz="3200" dirty="0" err="1">
                <a:solidFill>
                  <a:schemeClr val="bg1"/>
                </a:solidFill>
                <a:latin typeface="Verdana" charset="0"/>
                <a:cs typeface="Verdana" charset="0"/>
              </a:rPr>
              <a:t>fondamentaux</a:t>
            </a:r>
            <a:r>
              <a:rPr lang="en-GB" sz="3200" dirty="0">
                <a:solidFill>
                  <a:schemeClr val="bg1"/>
                </a:solidFill>
                <a:latin typeface="Verdana" charset="0"/>
                <a:cs typeface="Verdana" charset="0"/>
              </a:rPr>
              <a:t> de </a:t>
            </a:r>
            <a:r>
              <a:rPr lang="en-GB" sz="3200" dirty="0" err="1">
                <a:solidFill>
                  <a:schemeClr val="bg1"/>
                </a:solidFill>
                <a:latin typeface="Verdana" charset="0"/>
                <a:cs typeface="Verdana" charset="0"/>
              </a:rPr>
              <a:t>l'Internet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0749" y="1225455"/>
            <a:ext cx="8497888" cy="5183188"/>
          </a:xfrm>
        </p:spPr>
        <p:txBody>
          <a:bodyPr/>
          <a:lstStyle/>
          <a:p>
            <a:pPr marL="0" indent="0">
              <a:buNone/>
            </a:pPr>
            <a:r>
              <a:rPr lang="en-GB" dirty="0" err="1"/>
              <a:t>Réseaux</a:t>
            </a:r>
            <a:endParaRPr lang="en-GB" dirty="0"/>
          </a:p>
        </p:txBody>
      </p:sp>
      <p:pic>
        <p:nvPicPr>
          <p:cNvPr id="2050" name="Picture 2" descr="Difference between Circuit Switching and Packet Switching">
            <a:extLst>
              <a:ext uri="{FF2B5EF4-FFF2-40B4-BE49-F238E27FC236}">
                <a16:creationId xmlns:a16="http://schemas.microsoft.com/office/drawing/2014/main" id="{1F957A15-6B35-447E-BCC4-09221C092B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84" b="67565"/>
          <a:stretch/>
        </p:blipFill>
        <p:spPr bwMode="auto">
          <a:xfrm>
            <a:off x="-180528" y="1916832"/>
            <a:ext cx="4985528"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ifference between Circuit Switching and Packet Switching">
            <a:extLst>
              <a:ext uri="{FF2B5EF4-FFF2-40B4-BE49-F238E27FC236}">
                <a16:creationId xmlns:a16="http://schemas.microsoft.com/office/drawing/2014/main" id="{03A13FCD-A2CF-4FA4-840A-8262985D84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5106" b="10760"/>
          <a:stretch/>
        </p:blipFill>
        <p:spPr bwMode="auto">
          <a:xfrm>
            <a:off x="94570" y="4406543"/>
            <a:ext cx="4762500" cy="139302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C69705E-F839-488A-8141-86AD447A54A2}"/>
              </a:ext>
            </a:extLst>
          </p:cNvPr>
          <p:cNvSpPr/>
          <p:nvPr/>
        </p:nvSpPr>
        <p:spPr>
          <a:xfrm>
            <a:off x="184850" y="4260717"/>
            <a:ext cx="1224136" cy="334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Difference between Circuit Switching and Packet Switching">
            <a:extLst>
              <a:ext uri="{FF2B5EF4-FFF2-40B4-BE49-F238E27FC236}">
                <a16:creationId xmlns:a16="http://schemas.microsoft.com/office/drawing/2014/main" id="{40C029F1-0E83-4D37-91A6-5A454F84F7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4312" b="49885"/>
          <a:stretch/>
        </p:blipFill>
        <p:spPr bwMode="auto">
          <a:xfrm>
            <a:off x="64779" y="4074902"/>
            <a:ext cx="4494914" cy="31610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FF6CB7C8-057E-43F1-88FD-3D92AD8CADF3}"/>
              </a:ext>
            </a:extLst>
          </p:cNvPr>
          <p:cNvSpPr txBox="1"/>
          <p:nvPr/>
        </p:nvSpPr>
        <p:spPr>
          <a:xfrm>
            <a:off x="4657502" y="1139393"/>
            <a:ext cx="4427985" cy="2677656"/>
          </a:xfrm>
          <a:prstGeom prst="rect">
            <a:avLst/>
          </a:prstGeom>
          <a:solidFill>
            <a:sysClr val="windowText" lastClr="000000">
              <a:lumMod val="65000"/>
              <a:lumOff val="35000"/>
            </a:sysClr>
          </a:solidFill>
        </p:spPr>
        <p:txBody>
          <a:bodyPr wrap="square" rtlCol="0">
            <a:spAutoFit/>
          </a:bodyPr>
          <a:lstStyle/>
          <a:p>
            <a:pPr lvl="0" algn="ctr" defTabSz="914400">
              <a:defRPr/>
            </a:pPr>
            <a:r>
              <a:rPr lang="en-GB" sz="2400" kern="0" dirty="0">
                <a:solidFill>
                  <a:prstClr val="white"/>
                </a:solidFill>
                <a:ea typeface="ＭＳ Ｐゴシック" pitchFamily="-107" charset="-128"/>
              </a:rPr>
              <a:t>Les communications </a:t>
            </a:r>
            <a:r>
              <a:rPr lang="en-GB" sz="2400" kern="0" dirty="0" err="1">
                <a:solidFill>
                  <a:prstClr val="white"/>
                </a:solidFill>
                <a:ea typeface="ＭＳ Ｐゴシック" pitchFamily="-107" charset="-128"/>
              </a:rPr>
              <a:t>traditionnelles</a:t>
            </a:r>
            <a:r>
              <a:rPr lang="en-GB" sz="2400" kern="0" dirty="0">
                <a:solidFill>
                  <a:prstClr val="white"/>
                </a:solidFill>
                <a:ea typeface="ＭＳ Ｐゴシック" pitchFamily="-107" charset="-128"/>
              </a:rPr>
              <a:t> </a:t>
            </a:r>
            <a:r>
              <a:rPr lang="en-GB" sz="2400" kern="0" dirty="0" err="1">
                <a:solidFill>
                  <a:prstClr val="white"/>
                </a:solidFill>
                <a:ea typeface="ＭＳ Ｐゴシック" pitchFamily="-107" charset="-128"/>
              </a:rPr>
              <a:t>utilisent</a:t>
            </a:r>
            <a:r>
              <a:rPr lang="en-GB" sz="2400" kern="0" dirty="0">
                <a:solidFill>
                  <a:prstClr val="white"/>
                </a:solidFill>
                <a:ea typeface="ＭＳ Ｐゴシック" pitchFamily="-107" charset="-128"/>
              </a:rPr>
              <a:t> des circuits </a:t>
            </a:r>
            <a:r>
              <a:rPr lang="en-GB" sz="2400" kern="0" dirty="0" err="1">
                <a:solidFill>
                  <a:prstClr val="white"/>
                </a:solidFill>
                <a:ea typeface="ＭＳ Ｐゴシック" pitchFamily="-107" charset="-128"/>
              </a:rPr>
              <a:t>commutés</a:t>
            </a:r>
            <a:r>
              <a:rPr lang="en-GB" sz="2400" kern="0" dirty="0">
                <a:solidFill>
                  <a:prstClr val="white"/>
                </a:solidFill>
                <a:ea typeface="ＭＳ Ｐゴシック" pitchFamily="-107" charset="-128"/>
              </a:rPr>
              <a:t> - un "circuit" a </a:t>
            </a:r>
            <a:r>
              <a:rPr lang="en-GB" sz="2400" kern="0" dirty="0" err="1">
                <a:solidFill>
                  <a:prstClr val="white"/>
                </a:solidFill>
                <a:ea typeface="ＭＳ Ｐゴシック" pitchFamily="-107" charset="-128"/>
              </a:rPr>
              <a:t>été</a:t>
            </a:r>
            <a:r>
              <a:rPr lang="en-GB" sz="2400" kern="0" dirty="0">
                <a:solidFill>
                  <a:prstClr val="white"/>
                </a:solidFill>
                <a:ea typeface="ＭＳ Ｐゴシック" pitchFamily="-107" charset="-128"/>
              </a:rPr>
              <a:t> </a:t>
            </a:r>
            <a:r>
              <a:rPr lang="en-GB" sz="2400" kern="0" dirty="0" err="1">
                <a:solidFill>
                  <a:prstClr val="white"/>
                </a:solidFill>
                <a:ea typeface="ＭＳ Ｐゴシック" pitchFamily="-107" charset="-128"/>
              </a:rPr>
              <a:t>créé</a:t>
            </a:r>
            <a:r>
              <a:rPr lang="en-GB" sz="2400" kern="0" dirty="0">
                <a:solidFill>
                  <a:prstClr val="white"/>
                </a:solidFill>
                <a:ea typeface="ＭＳ Ｐゴシック" pitchFamily="-107" charset="-128"/>
              </a:rPr>
              <a:t> pour que la communication </a:t>
            </a:r>
            <a:r>
              <a:rPr lang="en-GB" sz="2400" kern="0" dirty="0" err="1">
                <a:solidFill>
                  <a:prstClr val="white"/>
                </a:solidFill>
                <a:ea typeface="ＭＳ Ｐゴシック" pitchFamily="-107" charset="-128"/>
              </a:rPr>
              <a:t>soit</a:t>
            </a:r>
            <a:r>
              <a:rPr lang="en-GB" sz="2400" kern="0" dirty="0">
                <a:solidFill>
                  <a:prstClr val="white"/>
                </a:solidFill>
                <a:ea typeface="ＭＳ Ｐゴシック" pitchFamily="-107" charset="-128"/>
              </a:rPr>
              <a:t> </a:t>
            </a:r>
            <a:r>
              <a:rPr lang="en-GB" sz="2400" kern="0" dirty="0" err="1">
                <a:solidFill>
                  <a:prstClr val="white"/>
                </a:solidFill>
                <a:ea typeface="ＭＳ Ｐゴシック" pitchFamily="-107" charset="-128"/>
              </a:rPr>
              <a:t>complète</a:t>
            </a:r>
            <a:r>
              <a:rPr lang="en-GB" sz="2400" kern="0" dirty="0">
                <a:solidFill>
                  <a:prstClr val="white"/>
                </a:solidFill>
                <a:ea typeface="ＭＳ Ｐゴシック" pitchFamily="-107" charset="-128"/>
              </a:rPr>
              <a:t>. Couper le circuit - </a:t>
            </a:r>
            <a:r>
              <a:rPr lang="en-GB" sz="2400" kern="0" dirty="0" err="1">
                <a:solidFill>
                  <a:prstClr val="white"/>
                </a:solidFill>
                <a:ea typeface="ＭＳ Ｐゴシック" pitchFamily="-107" charset="-128"/>
              </a:rPr>
              <a:t>couper</a:t>
            </a:r>
            <a:r>
              <a:rPr lang="en-GB" sz="2400" kern="0" dirty="0">
                <a:solidFill>
                  <a:prstClr val="white"/>
                </a:solidFill>
                <a:ea typeface="ＭＳ Ｐゴシック" pitchFamily="-107" charset="-128"/>
              </a:rPr>
              <a:t> la communication </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
        <p:nvSpPr>
          <p:cNvPr id="17" name="TextBox 16">
            <a:extLst>
              <a:ext uri="{FF2B5EF4-FFF2-40B4-BE49-F238E27FC236}">
                <a16:creationId xmlns:a16="http://schemas.microsoft.com/office/drawing/2014/main" id="{8195C0BC-8BFC-453F-B199-29A5A55AF0A0}"/>
              </a:ext>
            </a:extLst>
          </p:cNvPr>
          <p:cNvSpPr txBox="1"/>
          <p:nvPr/>
        </p:nvSpPr>
        <p:spPr>
          <a:xfrm>
            <a:off x="4657502" y="3912903"/>
            <a:ext cx="4450815" cy="2677656"/>
          </a:xfrm>
          <a:prstGeom prst="rect">
            <a:avLst/>
          </a:prstGeom>
          <a:solidFill>
            <a:srgbClr val="BDD8F3"/>
          </a:solidFill>
        </p:spPr>
        <p:txBody>
          <a:bodyPr wrap="square" rtlCol="0">
            <a:spAutoFit/>
          </a:bodyPr>
          <a:lstStyle/>
          <a:p>
            <a:pPr algn="ctr"/>
            <a:r>
              <a:rPr lang="en-GB" sz="2400" dirty="0" err="1">
                <a:solidFill>
                  <a:schemeClr val="tx1">
                    <a:lumMod val="65000"/>
                    <a:lumOff val="35000"/>
                  </a:schemeClr>
                </a:solidFill>
                <a:latin typeface="+mj-lt"/>
              </a:rPr>
              <a:t>L'internet</a:t>
            </a:r>
            <a:r>
              <a:rPr lang="en-GB" sz="2400" dirty="0">
                <a:solidFill>
                  <a:schemeClr val="tx1">
                    <a:lumMod val="65000"/>
                    <a:lumOff val="35000"/>
                  </a:schemeClr>
                </a:solidFill>
                <a:latin typeface="+mj-lt"/>
              </a:rPr>
              <a:t> est un </a:t>
            </a:r>
            <a:r>
              <a:rPr lang="en-GB" sz="2400" dirty="0" err="1">
                <a:solidFill>
                  <a:schemeClr val="tx1">
                    <a:lumMod val="65000"/>
                    <a:lumOff val="35000"/>
                  </a:schemeClr>
                </a:solidFill>
                <a:latin typeface="+mj-lt"/>
              </a:rPr>
              <a:t>réseau</a:t>
            </a:r>
            <a:r>
              <a:rPr lang="en-GB" sz="2400" dirty="0">
                <a:solidFill>
                  <a:schemeClr val="tx1">
                    <a:lumMod val="65000"/>
                    <a:lumOff val="35000"/>
                  </a:schemeClr>
                </a:solidFill>
                <a:latin typeface="+mj-lt"/>
              </a:rPr>
              <a:t> </a:t>
            </a:r>
            <a:r>
              <a:rPr lang="en-GB" sz="2400" dirty="0" err="1">
                <a:solidFill>
                  <a:schemeClr val="tx1">
                    <a:lumMod val="65000"/>
                    <a:lumOff val="35000"/>
                  </a:schemeClr>
                </a:solidFill>
                <a:latin typeface="+mj-lt"/>
              </a:rPr>
              <a:t>à</a:t>
            </a:r>
            <a:r>
              <a:rPr lang="en-GB" sz="2400" dirty="0">
                <a:solidFill>
                  <a:schemeClr val="tx1">
                    <a:lumMod val="65000"/>
                    <a:lumOff val="35000"/>
                  </a:schemeClr>
                </a:solidFill>
                <a:latin typeface="+mj-lt"/>
              </a:rPr>
              <a:t> commutation de </a:t>
            </a:r>
            <a:r>
              <a:rPr lang="en-GB" sz="2400" dirty="0" err="1">
                <a:solidFill>
                  <a:schemeClr val="tx1">
                    <a:lumMod val="65000"/>
                    <a:lumOff val="35000"/>
                  </a:schemeClr>
                </a:solidFill>
                <a:latin typeface="+mj-lt"/>
              </a:rPr>
              <a:t>paquetages</a:t>
            </a:r>
            <a:r>
              <a:rPr lang="en-GB" sz="2400" dirty="0">
                <a:solidFill>
                  <a:schemeClr val="tx1">
                    <a:lumMod val="65000"/>
                    <a:lumOff val="35000"/>
                  </a:schemeClr>
                </a:solidFill>
                <a:latin typeface="+mj-lt"/>
              </a:rPr>
              <a:t> - le </a:t>
            </a:r>
            <a:r>
              <a:rPr lang="en-GB" sz="2400" dirty="0" err="1">
                <a:solidFill>
                  <a:schemeClr val="tx1">
                    <a:lumMod val="65000"/>
                    <a:lumOff val="35000"/>
                  </a:schemeClr>
                </a:solidFill>
                <a:latin typeface="+mj-lt"/>
              </a:rPr>
              <a:t>contenu</a:t>
            </a:r>
            <a:r>
              <a:rPr lang="en-GB" sz="2400" dirty="0">
                <a:solidFill>
                  <a:schemeClr val="tx1">
                    <a:lumMod val="65000"/>
                    <a:lumOff val="35000"/>
                  </a:schemeClr>
                </a:solidFill>
                <a:latin typeface="+mj-lt"/>
              </a:rPr>
              <a:t> est </a:t>
            </a:r>
            <a:r>
              <a:rPr lang="en-GB" sz="2400" dirty="0" err="1">
                <a:solidFill>
                  <a:schemeClr val="tx1">
                    <a:lumMod val="65000"/>
                    <a:lumOff val="35000"/>
                  </a:schemeClr>
                </a:solidFill>
                <a:latin typeface="+mj-lt"/>
              </a:rPr>
              <a:t>fragmenté</a:t>
            </a:r>
            <a:r>
              <a:rPr lang="en-GB" sz="2400" dirty="0">
                <a:solidFill>
                  <a:schemeClr val="tx1">
                    <a:lumMod val="65000"/>
                    <a:lumOff val="35000"/>
                  </a:schemeClr>
                </a:solidFill>
                <a:latin typeface="+mj-lt"/>
              </a:rPr>
              <a:t> et se rend </a:t>
            </a:r>
            <a:r>
              <a:rPr lang="en-GB" sz="2400" dirty="0" err="1">
                <a:solidFill>
                  <a:schemeClr val="tx1">
                    <a:lumMod val="65000"/>
                    <a:lumOff val="35000"/>
                  </a:schemeClr>
                </a:solidFill>
                <a:latin typeface="+mj-lt"/>
              </a:rPr>
              <a:t>à</a:t>
            </a:r>
            <a:r>
              <a:rPr lang="en-GB" sz="2400" dirty="0">
                <a:solidFill>
                  <a:schemeClr val="tx1">
                    <a:lumMod val="65000"/>
                    <a:lumOff val="35000"/>
                  </a:schemeClr>
                </a:solidFill>
                <a:latin typeface="+mj-lt"/>
              </a:rPr>
              <a:t> destination</a:t>
            </a:r>
          </a:p>
          <a:p>
            <a:pPr algn="ctr"/>
            <a:r>
              <a:rPr lang="en-GB" sz="2400" dirty="0">
                <a:solidFill>
                  <a:schemeClr val="tx1">
                    <a:lumMod val="65000"/>
                    <a:lumOff val="35000"/>
                  </a:schemeClr>
                </a:solidFill>
                <a:latin typeface="+mj-lt"/>
              </a:rPr>
              <a:t>Si </a:t>
            </a:r>
            <a:r>
              <a:rPr lang="en-GB" sz="2400" dirty="0" err="1">
                <a:solidFill>
                  <a:schemeClr val="tx1">
                    <a:lumMod val="65000"/>
                    <a:lumOff val="35000"/>
                  </a:schemeClr>
                </a:solidFill>
                <a:latin typeface="+mj-lt"/>
              </a:rPr>
              <a:t>une</a:t>
            </a:r>
            <a:r>
              <a:rPr lang="en-GB" sz="2400" dirty="0">
                <a:solidFill>
                  <a:schemeClr val="tx1">
                    <a:lumMod val="65000"/>
                    <a:lumOff val="35000"/>
                  </a:schemeClr>
                </a:solidFill>
                <a:latin typeface="+mj-lt"/>
              </a:rPr>
              <a:t> </a:t>
            </a:r>
            <a:r>
              <a:rPr lang="en-GB" sz="2400" dirty="0" err="1">
                <a:solidFill>
                  <a:schemeClr val="tx1">
                    <a:lumMod val="65000"/>
                    <a:lumOff val="35000"/>
                  </a:schemeClr>
                </a:solidFill>
                <a:latin typeface="+mj-lt"/>
              </a:rPr>
              <a:t>partie</a:t>
            </a:r>
            <a:r>
              <a:rPr lang="en-GB" sz="2400" dirty="0">
                <a:solidFill>
                  <a:schemeClr val="tx1">
                    <a:lumMod val="65000"/>
                    <a:lumOff val="35000"/>
                  </a:schemeClr>
                </a:solidFill>
                <a:latin typeface="+mj-lt"/>
              </a:rPr>
              <a:t> est </a:t>
            </a:r>
            <a:r>
              <a:rPr lang="en-GB" sz="2400" dirty="0" err="1">
                <a:solidFill>
                  <a:schemeClr val="tx1">
                    <a:lumMod val="65000"/>
                    <a:lumOff val="35000"/>
                  </a:schemeClr>
                </a:solidFill>
                <a:latin typeface="+mj-lt"/>
              </a:rPr>
              <a:t>défaillante</a:t>
            </a:r>
            <a:r>
              <a:rPr lang="en-GB" sz="2400" dirty="0">
                <a:solidFill>
                  <a:schemeClr val="tx1">
                    <a:lumMod val="65000"/>
                    <a:lumOff val="35000"/>
                  </a:schemeClr>
                </a:solidFill>
                <a:latin typeface="+mj-lt"/>
              </a:rPr>
              <a:t>, la communication peut </a:t>
            </a:r>
            <a:r>
              <a:rPr lang="en-GB" sz="2400" dirty="0" err="1">
                <a:solidFill>
                  <a:schemeClr val="tx1">
                    <a:lumMod val="65000"/>
                    <a:lumOff val="35000"/>
                  </a:schemeClr>
                </a:solidFill>
                <a:latin typeface="+mj-lt"/>
              </a:rPr>
              <a:t>quand</a:t>
            </a:r>
            <a:r>
              <a:rPr lang="en-GB" sz="2400" dirty="0">
                <a:solidFill>
                  <a:schemeClr val="tx1">
                    <a:lumMod val="65000"/>
                    <a:lumOff val="35000"/>
                  </a:schemeClr>
                </a:solidFill>
                <a:latin typeface="+mj-lt"/>
              </a:rPr>
              <a:t> </a:t>
            </a:r>
            <a:r>
              <a:rPr lang="en-GB" sz="2400" dirty="0" err="1">
                <a:solidFill>
                  <a:schemeClr val="tx1">
                    <a:lumMod val="65000"/>
                    <a:lumOff val="35000"/>
                  </a:schemeClr>
                </a:solidFill>
                <a:latin typeface="+mj-lt"/>
              </a:rPr>
              <a:t>même</a:t>
            </a:r>
            <a:r>
              <a:rPr lang="en-GB" sz="2400" dirty="0">
                <a:solidFill>
                  <a:schemeClr val="tx1">
                    <a:lumMod val="65000"/>
                    <a:lumOff val="35000"/>
                  </a:schemeClr>
                </a:solidFill>
                <a:latin typeface="+mj-lt"/>
              </a:rPr>
              <a:t> se </a:t>
            </a:r>
            <a:r>
              <a:rPr lang="en-GB" sz="2400" dirty="0" err="1">
                <a:solidFill>
                  <a:schemeClr val="tx1">
                    <a:lumMod val="65000"/>
                    <a:lumOff val="35000"/>
                  </a:schemeClr>
                </a:solidFill>
                <a:latin typeface="+mj-lt"/>
              </a:rPr>
              <a:t>poursuivre</a:t>
            </a:r>
            <a:r>
              <a:rPr lang="en-GB" sz="2400" dirty="0">
                <a:solidFill>
                  <a:schemeClr val="tx1">
                    <a:lumMod val="65000"/>
                    <a:lumOff val="35000"/>
                  </a:schemeClr>
                </a:solidFill>
                <a:latin typeface="+mj-lt"/>
              </a:rPr>
              <a:t>.</a:t>
            </a:r>
          </a:p>
        </p:txBody>
      </p:sp>
    </p:spTree>
    <p:extLst>
      <p:ext uri="{BB962C8B-B14F-4D97-AF65-F5344CB8AC3E}">
        <p14:creationId xmlns:p14="http://schemas.microsoft.com/office/powerpoint/2010/main" val="3785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Les </a:t>
            </a:r>
            <a:r>
              <a:rPr lang="en-GB" sz="3200" dirty="0" err="1">
                <a:solidFill>
                  <a:schemeClr val="bg1"/>
                </a:solidFill>
                <a:latin typeface="Verdana" charset="0"/>
                <a:cs typeface="Verdana" charset="0"/>
              </a:rPr>
              <a:t>fondamentaux</a:t>
            </a:r>
            <a:r>
              <a:rPr lang="en-GB" sz="3200" dirty="0">
                <a:solidFill>
                  <a:schemeClr val="bg1"/>
                </a:solidFill>
                <a:latin typeface="Verdana" charset="0"/>
                <a:cs typeface="Verdana" charset="0"/>
              </a:rPr>
              <a:t> de </a:t>
            </a:r>
            <a:r>
              <a:rPr lang="en-GB" sz="3200" dirty="0" err="1">
                <a:solidFill>
                  <a:schemeClr val="bg1"/>
                </a:solidFill>
                <a:latin typeface="Verdana" charset="0"/>
                <a:cs typeface="Verdana" charset="0"/>
              </a:rPr>
              <a:t>l'Internet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70000"/>
            <a:ext cx="8497888" cy="5183188"/>
          </a:xfrm>
        </p:spPr>
        <p:txBody>
          <a:bodyPr/>
          <a:lstStyle/>
          <a:p>
            <a:r>
              <a:rPr lang="en-GB" dirty="0" err="1"/>
              <a:t>L'internet</a:t>
            </a:r>
            <a:r>
              <a:rPr lang="en-GB" dirty="0"/>
              <a:t> </a:t>
            </a:r>
            <a:r>
              <a:rPr lang="en-GB" dirty="0" err="1"/>
              <a:t>n'appartient</a:t>
            </a:r>
            <a:r>
              <a:rPr lang="en-GB" dirty="0"/>
              <a:t> </a:t>
            </a:r>
            <a:r>
              <a:rPr lang="en-GB" dirty="0" err="1"/>
              <a:t>à</a:t>
            </a:r>
            <a:r>
              <a:rPr lang="en-GB" dirty="0"/>
              <a:t> </a:t>
            </a:r>
            <a:r>
              <a:rPr lang="en-GB" dirty="0" err="1"/>
              <a:t>personne</a:t>
            </a:r>
            <a:r>
              <a:rPr lang="en-GB" dirty="0"/>
              <a:t> !</a:t>
            </a:r>
          </a:p>
          <a:p>
            <a:r>
              <a:rPr lang="en-GB" dirty="0"/>
              <a:t>Il y a </a:t>
            </a:r>
            <a:r>
              <a:rPr lang="en-GB" dirty="0" err="1"/>
              <a:t>une</a:t>
            </a:r>
            <a:r>
              <a:rPr lang="en-GB" dirty="0"/>
              <a:t> </a:t>
            </a:r>
            <a:r>
              <a:rPr lang="en-GB" dirty="0" err="1"/>
              <a:t>réglementation</a:t>
            </a:r>
            <a:r>
              <a:rPr lang="en-GB" dirty="0"/>
              <a:t>, des </a:t>
            </a:r>
            <a:r>
              <a:rPr lang="en-GB" dirty="0" err="1"/>
              <a:t>règles</a:t>
            </a:r>
            <a:r>
              <a:rPr lang="en-GB" dirty="0"/>
              <a:t>, </a:t>
            </a:r>
            <a:r>
              <a:rPr lang="en-GB" dirty="0" err="1"/>
              <a:t>une</a:t>
            </a:r>
            <a:r>
              <a:rPr lang="en-GB" dirty="0"/>
              <a:t> </a:t>
            </a:r>
            <a:r>
              <a:rPr lang="en-GB" dirty="0" err="1"/>
              <a:t>gouvernance</a:t>
            </a:r>
            <a:r>
              <a:rPr lang="en-GB" dirty="0"/>
              <a:t> - qui nous </a:t>
            </a:r>
            <a:r>
              <a:rPr lang="en-GB" dirty="0" err="1"/>
              <a:t>aident</a:t>
            </a:r>
            <a:endParaRPr lang="en-GB" dirty="0"/>
          </a:p>
          <a:p>
            <a:r>
              <a:rPr lang="en-GB" dirty="0"/>
              <a:t>Il est </a:t>
            </a:r>
            <a:r>
              <a:rPr lang="en-GB" dirty="0" err="1"/>
              <a:t>en</a:t>
            </a:r>
            <a:r>
              <a:rPr lang="en-GB" dirty="0"/>
              <a:t> </a:t>
            </a:r>
            <a:r>
              <a:rPr lang="en-GB" dirty="0" err="1"/>
              <a:t>grande</a:t>
            </a:r>
            <a:r>
              <a:rPr lang="en-GB" dirty="0"/>
              <a:t> </a:t>
            </a:r>
            <a:r>
              <a:rPr lang="en-GB" dirty="0" err="1"/>
              <a:t>partie</a:t>
            </a:r>
            <a:r>
              <a:rPr lang="en-GB" dirty="0"/>
              <a:t> </a:t>
            </a:r>
            <a:r>
              <a:rPr lang="en-GB" dirty="0" err="1"/>
              <a:t>autorégulé</a:t>
            </a:r>
            <a:endParaRPr lang="en-GB" dirty="0"/>
          </a:p>
          <a:p>
            <a:r>
              <a:rPr lang="en-GB" dirty="0"/>
              <a:t>Tout le monde ne </a:t>
            </a:r>
            <a:r>
              <a:rPr lang="en-GB" dirty="0" err="1"/>
              <a:t>s'y</a:t>
            </a:r>
            <a:r>
              <a:rPr lang="en-GB" dirty="0"/>
              <a:t> </a:t>
            </a:r>
            <a:r>
              <a:rPr lang="en-GB" dirty="0" err="1"/>
              <a:t>conforme</a:t>
            </a:r>
            <a:r>
              <a:rPr lang="en-GB" dirty="0"/>
              <a:t> pas !</a:t>
            </a:r>
          </a:p>
          <a:p>
            <a:endParaRPr lang="en-GB" dirty="0"/>
          </a:p>
          <a:p>
            <a:r>
              <a:rPr lang="en-GB" dirty="0" err="1"/>
              <a:t>L'internet</a:t>
            </a:r>
            <a:r>
              <a:rPr lang="en-GB" dirty="0"/>
              <a:t> </a:t>
            </a:r>
            <a:r>
              <a:rPr lang="en-GB" dirty="0" err="1"/>
              <a:t>fonctionne</a:t>
            </a:r>
            <a:r>
              <a:rPr lang="en-GB" dirty="0"/>
              <a:t> sur le </a:t>
            </a:r>
            <a:r>
              <a:rPr lang="en-GB" dirty="0" err="1"/>
              <a:t>protocole</a:t>
            </a:r>
            <a:r>
              <a:rPr lang="en-GB" dirty="0"/>
              <a:t> TCP/IP</a:t>
            </a:r>
            <a:endParaRPr lang="en-GB" b="1" dirty="0">
              <a:solidFill>
                <a:srgbClr val="0070C0"/>
              </a:solidFill>
            </a:endParaRPr>
          </a:p>
        </p:txBody>
      </p:sp>
    </p:spTree>
    <p:extLst>
      <p:ext uri="{BB962C8B-B14F-4D97-AF65-F5344CB8AC3E}">
        <p14:creationId xmlns:p14="http://schemas.microsoft.com/office/powerpoint/2010/main" val="41935242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Les </a:t>
            </a:r>
            <a:r>
              <a:rPr lang="en-GB" sz="3200" dirty="0" err="1">
                <a:solidFill>
                  <a:schemeClr val="bg1"/>
                </a:solidFill>
                <a:latin typeface="Verdana" charset="0"/>
                <a:cs typeface="Verdana" charset="0"/>
              </a:rPr>
              <a:t>fondamentaux</a:t>
            </a:r>
            <a:r>
              <a:rPr lang="en-GB" sz="3200" dirty="0">
                <a:solidFill>
                  <a:schemeClr val="bg1"/>
                </a:solidFill>
                <a:latin typeface="Verdana" charset="0"/>
                <a:cs typeface="Verdana" charset="0"/>
              </a:rPr>
              <a:t> de </a:t>
            </a:r>
            <a:r>
              <a:rPr lang="en-GB" sz="3200" dirty="0" err="1">
                <a:solidFill>
                  <a:schemeClr val="bg1"/>
                </a:solidFill>
                <a:latin typeface="Verdana" charset="0"/>
                <a:cs typeface="Verdana" charset="0"/>
              </a:rPr>
              <a:t>l'Internet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38660"/>
            <a:ext cx="8497888" cy="5183187"/>
          </a:xfrm>
        </p:spPr>
        <p:txBody>
          <a:bodyPr>
            <a:normAutofit/>
          </a:bodyPr>
          <a:lstStyle/>
          <a:p>
            <a:pPr marL="0" indent="0">
              <a:buNone/>
            </a:pPr>
            <a:r>
              <a:rPr lang="en-GB" b="1" dirty="0">
                <a:solidFill>
                  <a:srgbClr val="0070C0"/>
                </a:solidFill>
              </a:rPr>
              <a:t>ICANN</a:t>
            </a:r>
          </a:p>
          <a:p>
            <a:pPr lvl="1"/>
            <a:r>
              <a:rPr lang="en-GB" b="1" dirty="0">
                <a:solidFill>
                  <a:srgbClr val="0070C0"/>
                </a:solidFill>
              </a:rPr>
              <a:t>Internet Corporation for Assigned Names &amp; Numbers</a:t>
            </a:r>
          </a:p>
          <a:p>
            <a:pPr lvl="1"/>
            <a:r>
              <a:rPr lang="en-GB" b="1" dirty="0" err="1">
                <a:solidFill>
                  <a:srgbClr val="0070C0"/>
                </a:solidFill>
              </a:rPr>
              <a:t>Régir</a:t>
            </a:r>
            <a:r>
              <a:rPr lang="en-GB" b="1" dirty="0">
                <a:solidFill>
                  <a:srgbClr val="0070C0"/>
                </a:solidFill>
              </a:rPr>
              <a:t> les </a:t>
            </a:r>
            <a:r>
              <a:rPr lang="en-GB" b="1" dirty="0" err="1">
                <a:solidFill>
                  <a:srgbClr val="0070C0"/>
                </a:solidFill>
              </a:rPr>
              <a:t>noms</a:t>
            </a:r>
            <a:r>
              <a:rPr lang="en-GB" b="1" dirty="0">
                <a:solidFill>
                  <a:srgbClr val="0070C0"/>
                </a:solidFill>
              </a:rPr>
              <a:t> de </a:t>
            </a:r>
            <a:r>
              <a:rPr lang="en-GB" b="1" dirty="0" err="1">
                <a:solidFill>
                  <a:srgbClr val="0070C0"/>
                </a:solidFill>
              </a:rPr>
              <a:t>domaine</a:t>
            </a:r>
            <a:r>
              <a:rPr lang="en-GB" b="1" dirty="0">
                <a:solidFill>
                  <a:srgbClr val="0070C0"/>
                </a:solidFill>
              </a:rPr>
              <a:t>, les </a:t>
            </a:r>
            <a:r>
              <a:rPr lang="en-GB" b="1" dirty="0" err="1">
                <a:solidFill>
                  <a:srgbClr val="0070C0"/>
                </a:solidFill>
              </a:rPr>
              <a:t>adresses</a:t>
            </a:r>
            <a:r>
              <a:rPr lang="en-GB" b="1" dirty="0">
                <a:solidFill>
                  <a:srgbClr val="0070C0"/>
                </a:solidFill>
              </a:rPr>
              <a:t> IP, les </a:t>
            </a:r>
            <a:r>
              <a:rPr lang="en-GB" b="1" dirty="0" err="1">
                <a:solidFill>
                  <a:srgbClr val="0070C0"/>
                </a:solidFill>
              </a:rPr>
              <a:t>numéros</a:t>
            </a:r>
            <a:r>
              <a:rPr lang="en-GB" b="1" dirty="0">
                <a:solidFill>
                  <a:srgbClr val="0070C0"/>
                </a:solidFill>
              </a:rPr>
              <a:t> de port, etc.</a:t>
            </a:r>
          </a:p>
          <a:p>
            <a:pPr marL="0" indent="0">
              <a:buNone/>
            </a:pPr>
            <a:r>
              <a:rPr lang="en-GB" b="1" dirty="0" err="1">
                <a:solidFill>
                  <a:srgbClr val="0070C0"/>
                </a:solidFill>
              </a:rPr>
              <a:t>Département</a:t>
            </a:r>
            <a:r>
              <a:rPr lang="en-GB" b="1" dirty="0">
                <a:solidFill>
                  <a:srgbClr val="0070C0"/>
                </a:solidFill>
              </a:rPr>
              <a:t> du commerce des </a:t>
            </a:r>
            <a:r>
              <a:rPr lang="en-GB" b="1" dirty="0" err="1">
                <a:solidFill>
                  <a:srgbClr val="0070C0"/>
                </a:solidFill>
              </a:rPr>
              <a:t>États</a:t>
            </a:r>
            <a:r>
              <a:rPr lang="en-GB" b="1" dirty="0">
                <a:solidFill>
                  <a:srgbClr val="0070C0"/>
                </a:solidFill>
              </a:rPr>
              <a:t>-Unis</a:t>
            </a:r>
          </a:p>
          <a:p>
            <a:pPr lvl="1"/>
            <a:r>
              <a:rPr lang="en-GB" b="1" dirty="0" err="1">
                <a:solidFill>
                  <a:srgbClr val="0070C0"/>
                </a:solidFill>
              </a:rPr>
              <a:t>Gouverner</a:t>
            </a:r>
            <a:r>
              <a:rPr lang="en-GB" b="1" dirty="0">
                <a:solidFill>
                  <a:srgbClr val="0070C0"/>
                </a:solidFill>
              </a:rPr>
              <a:t> la zone </a:t>
            </a:r>
            <a:r>
              <a:rPr lang="en-GB" b="1" dirty="0" err="1">
                <a:solidFill>
                  <a:srgbClr val="0070C0"/>
                </a:solidFill>
              </a:rPr>
              <a:t>racine</a:t>
            </a:r>
            <a:r>
              <a:rPr lang="en-GB" b="1" dirty="0">
                <a:solidFill>
                  <a:srgbClr val="0070C0"/>
                </a:solidFill>
              </a:rPr>
              <a:t> du DNS *</a:t>
            </a:r>
          </a:p>
          <a:p>
            <a:pPr marL="0" indent="0">
              <a:buNone/>
            </a:pPr>
            <a:r>
              <a:rPr lang="en-GB" b="1" dirty="0">
                <a:solidFill>
                  <a:srgbClr val="0070C0"/>
                </a:solidFill>
              </a:rPr>
              <a:t>5 </a:t>
            </a:r>
            <a:r>
              <a:rPr lang="en-GB" b="1" dirty="0" err="1">
                <a:solidFill>
                  <a:srgbClr val="0070C0"/>
                </a:solidFill>
              </a:rPr>
              <a:t>registres</a:t>
            </a:r>
            <a:r>
              <a:rPr lang="en-GB" b="1" dirty="0">
                <a:solidFill>
                  <a:srgbClr val="0070C0"/>
                </a:solidFill>
              </a:rPr>
              <a:t> </a:t>
            </a:r>
            <a:r>
              <a:rPr lang="en-GB" b="1" dirty="0" err="1">
                <a:solidFill>
                  <a:srgbClr val="0070C0"/>
                </a:solidFill>
              </a:rPr>
              <a:t>régionaux</a:t>
            </a:r>
            <a:endParaRPr lang="en-GB" b="1" dirty="0">
              <a:solidFill>
                <a:srgbClr val="0070C0"/>
              </a:solidFill>
            </a:endParaRPr>
          </a:p>
          <a:p>
            <a:pPr lvl="1"/>
            <a:r>
              <a:rPr lang="en-GB" b="1" dirty="0">
                <a:solidFill>
                  <a:srgbClr val="0070C0"/>
                </a:solidFill>
              </a:rPr>
              <a:t>ARIN - </a:t>
            </a:r>
            <a:r>
              <a:rPr lang="en-GB" b="1" dirty="0" err="1">
                <a:solidFill>
                  <a:srgbClr val="0070C0"/>
                </a:solidFill>
              </a:rPr>
              <a:t>Amérique</a:t>
            </a:r>
            <a:r>
              <a:rPr lang="en-GB" b="1" dirty="0">
                <a:solidFill>
                  <a:srgbClr val="0070C0"/>
                </a:solidFill>
              </a:rPr>
              <a:t> du Nord</a:t>
            </a:r>
          </a:p>
          <a:p>
            <a:pPr lvl="1"/>
            <a:r>
              <a:rPr lang="en-GB" b="1" dirty="0">
                <a:solidFill>
                  <a:srgbClr val="0070C0"/>
                </a:solidFill>
              </a:rPr>
              <a:t>RIPE - Europe, </a:t>
            </a:r>
            <a:r>
              <a:rPr lang="en-GB" b="1" dirty="0" err="1">
                <a:solidFill>
                  <a:srgbClr val="0070C0"/>
                </a:solidFill>
              </a:rPr>
              <a:t>Moyen</a:t>
            </a:r>
            <a:r>
              <a:rPr lang="en-GB" b="1" dirty="0">
                <a:solidFill>
                  <a:srgbClr val="0070C0"/>
                </a:solidFill>
              </a:rPr>
              <a:t>-Orient, </a:t>
            </a:r>
            <a:r>
              <a:rPr lang="en-GB" b="1" dirty="0" err="1">
                <a:solidFill>
                  <a:srgbClr val="0070C0"/>
                </a:solidFill>
              </a:rPr>
              <a:t>Asie</a:t>
            </a:r>
            <a:r>
              <a:rPr lang="en-GB" b="1" dirty="0">
                <a:solidFill>
                  <a:srgbClr val="0070C0"/>
                </a:solidFill>
              </a:rPr>
              <a:t> centrale</a:t>
            </a:r>
          </a:p>
          <a:p>
            <a:pPr lvl="1"/>
            <a:r>
              <a:rPr lang="en-GB" b="1" dirty="0">
                <a:solidFill>
                  <a:srgbClr val="0070C0"/>
                </a:solidFill>
              </a:rPr>
              <a:t>APNIC - </a:t>
            </a:r>
            <a:r>
              <a:rPr lang="en-GB" b="1" dirty="0" err="1">
                <a:solidFill>
                  <a:srgbClr val="0070C0"/>
                </a:solidFill>
              </a:rPr>
              <a:t>Asie</a:t>
            </a:r>
            <a:r>
              <a:rPr lang="en-GB" b="1" dirty="0">
                <a:solidFill>
                  <a:srgbClr val="0070C0"/>
                </a:solidFill>
              </a:rPr>
              <a:t> et </a:t>
            </a:r>
            <a:r>
              <a:rPr lang="en-GB" b="1" dirty="0" err="1">
                <a:solidFill>
                  <a:srgbClr val="0070C0"/>
                </a:solidFill>
              </a:rPr>
              <a:t>Pacifique</a:t>
            </a:r>
            <a:endParaRPr lang="en-GB" b="1" dirty="0">
              <a:solidFill>
                <a:srgbClr val="0070C0"/>
              </a:solidFill>
            </a:endParaRPr>
          </a:p>
          <a:p>
            <a:pPr lvl="1"/>
            <a:r>
              <a:rPr lang="en-GB" b="1" dirty="0">
                <a:solidFill>
                  <a:srgbClr val="0070C0"/>
                </a:solidFill>
              </a:rPr>
              <a:t>LACNIC - </a:t>
            </a:r>
            <a:r>
              <a:rPr lang="en-GB" b="1" dirty="0" err="1">
                <a:solidFill>
                  <a:srgbClr val="0070C0"/>
                </a:solidFill>
              </a:rPr>
              <a:t>Amérique</a:t>
            </a:r>
            <a:r>
              <a:rPr lang="en-GB" b="1" dirty="0">
                <a:solidFill>
                  <a:srgbClr val="0070C0"/>
                </a:solidFill>
              </a:rPr>
              <a:t> </a:t>
            </a:r>
            <a:r>
              <a:rPr lang="en-GB" b="1" dirty="0" err="1">
                <a:solidFill>
                  <a:srgbClr val="0070C0"/>
                </a:solidFill>
              </a:rPr>
              <a:t>latine</a:t>
            </a:r>
            <a:r>
              <a:rPr lang="en-GB" b="1" dirty="0">
                <a:solidFill>
                  <a:srgbClr val="0070C0"/>
                </a:solidFill>
              </a:rPr>
              <a:t> et </a:t>
            </a:r>
            <a:r>
              <a:rPr lang="en-GB" b="1" dirty="0" err="1">
                <a:solidFill>
                  <a:srgbClr val="0070C0"/>
                </a:solidFill>
              </a:rPr>
              <a:t>Caraïbes</a:t>
            </a:r>
            <a:endParaRPr lang="en-GB" b="1" dirty="0">
              <a:solidFill>
                <a:srgbClr val="0070C0"/>
              </a:solidFill>
            </a:endParaRPr>
          </a:p>
          <a:p>
            <a:pPr lvl="1"/>
            <a:r>
              <a:rPr lang="en-GB" b="1" dirty="0" err="1">
                <a:solidFill>
                  <a:srgbClr val="0070C0"/>
                </a:solidFill>
              </a:rPr>
              <a:t>AfriNIC</a:t>
            </a:r>
            <a:r>
              <a:rPr lang="en-GB" b="1" dirty="0">
                <a:solidFill>
                  <a:srgbClr val="0070C0"/>
                </a:solidFill>
              </a:rPr>
              <a:t> - Afrique (</a:t>
            </a:r>
            <a:r>
              <a:rPr lang="en-GB" b="1" dirty="0" err="1">
                <a:solidFill>
                  <a:srgbClr val="0070C0"/>
                </a:solidFill>
              </a:rPr>
              <a:t>créé</a:t>
            </a:r>
            <a:r>
              <a:rPr lang="en-GB" b="1" dirty="0">
                <a:solidFill>
                  <a:srgbClr val="0070C0"/>
                </a:solidFill>
              </a:rPr>
              <a:t> </a:t>
            </a:r>
            <a:r>
              <a:rPr lang="en-GB" b="1" dirty="0" err="1">
                <a:solidFill>
                  <a:srgbClr val="0070C0"/>
                </a:solidFill>
              </a:rPr>
              <a:t>en</a:t>
            </a:r>
            <a:r>
              <a:rPr lang="en-GB" b="1" dirty="0">
                <a:solidFill>
                  <a:srgbClr val="0070C0"/>
                </a:solidFill>
              </a:rPr>
              <a:t> 2004)</a:t>
            </a:r>
          </a:p>
        </p:txBody>
      </p:sp>
      <p:sp>
        <p:nvSpPr>
          <p:cNvPr id="7" name="TextBox 6">
            <a:extLst>
              <a:ext uri="{FF2B5EF4-FFF2-40B4-BE49-F238E27FC236}">
                <a16:creationId xmlns:a16="http://schemas.microsoft.com/office/drawing/2014/main" id="{262D4526-1562-4B45-A2EF-0C4BC5182634}"/>
              </a:ext>
            </a:extLst>
          </p:cNvPr>
          <p:cNvSpPr txBox="1"/>
          <p:nvPr/>
        </p:nvSpPr>
        <p:spPr>
          <a:xfrm>
            <a:off x="6743700" y="3139256"/>
            <a:ext cx="2292350" cy="2677656"/>
          </a:xfrm>
          <a:prstGeom prst="rect">
            <a:avLst/>
          </a:prstGeom>
          <a:solidFill>
            <a:srgbClr val="BDD8F3"/>
          </a:solidFill>
        </p:spPr>
        <p:txBody>
          <a:bodyPr wrap="square" rtlCol="0">
            <a:spAutoFit/>
          </a:bodyPr>
          <a:lstStyle/>
          <a:p>
            <a:pPr algn="ctr"/>
            <a:r>
              <a:rPr lang="en-GB" sz="2800" dirty="0" err="1">
                <a:solidFill>
                  <a:schemeClr val="tx1">
                    <a:lumMod val="65000"/>
                    <a:lumOff val="35000"/>
                  </a:schemeClr>
                </a:solidFill>
                <a:latin typeface="+mj-lt"/>
              </a:rPr>
              <a:t>Gouvernance</a:t>
            </a:r>
            <a:endParaRPr lang="en-GB" sz="2800" dirty="0">
              <a:solidFill>
                <a:schemeClr val="tx1">
                  <a:lumMod val="65000"/>
                  <a:lumOff val="35000"/>
                </a:schemeClr>
              </a:solidFill>
              <a:latin typeface="+mj-lt"/>
            </a:endParaRPr>
          </a:p>
          <a:p>
            <a:pPr algn="ctr"/>
            <a:r>
              <a:rPr lang="en-GB" sz="2800" dirty="0">
                <a:solidFill>
                  <a:schemeClr val="tx1">
                    <a:lumMod val="65000"/>
                    <a:lumOff val="35000"/>
                  </a:schemeClr>
                </a:solidFill>
                <a:latin typeface="+mj-lt"/>
              </a:rPr>
              <a:t>=</a:t>
            </a:r>
          </a:p>
          <a:p>
            <a:pPr algn="ctr"/>
            <a:r>
              <a:rPr lang="en-GB" sz="2800" dirty="0">
                <a:solidFill>
                  <a:schemeClr val="tx1">
                    <a:lumMod val="65000"/>
                    <a:lumOff val="35000"/>
                  </a:schemeClr>
                </a:solidFill>
                <a:latin typeface="+mj-lt"/>
              </a:rPr>
              <a:t>Archives</a:t>
            </a:r>
          </a:p>
          <a:p>
            <a:pPr algn="ctr"/>
            <a:r>
              <a:rPr lang="en-GB" sz="2800" dirty="0">
                <a:solidFill>
                  <a:schemeClr val="tx1">
                    <a:lumMod val="65000"/>
                    <a:lumOff val="35000"/>
                  </a:schemeClr>
                </a:solidFill>
                <a:latin typeface="+mj-lt"/>
              </a:rPr>
              <a:t>=</a:t>
            </a:r>
          </a:p>
          <a:p>
            <a:pPr algn="ctr"/>
            <a:r>
              <a:rPr lang="en-GB" sz="2800" dirty="0" err="1">
                <a:solidFill>
                  <a:schemeClr val="tx1">
                    <a:lumMod val="65000"/>
                    <a:lumOff val="35000"/>
                  </a:schemeClr>
                </a:solidFill>
                <a:latin typeface="+mj-lt"/>
              </a:rPr>
              <a:t>Potentiel</a:t>
            </a:r>
            <a:r>
              <a:rPr lang="en-GB" sz="2800" dirty="0">
                <a:solidFill>
                  <a:schemeClr val="tx1">
                    <a:lumMod val="65000"/>
                    <a:lumOff val="35000"/>
                  </a:schemeClr>
                </a:solidFill>
                <a:latin typeface="+mj-lt"/>
              </a:rPr>
              <a:t> </a:t>
            </a:r>
            <a:r>
              <a:rPr lang="en-GB" sz="2800" dirty="0" err="1">
                <a:solidFill>
                  <a:schemeClr val="tx1">
                    <a:lumMod val="65000"/>
                    <a:lumOff val="35000"/>
                  </a:schemeClr>
                </a:solidFill>
                <a:latin typeface="+mj-lt"/>
              </a:rPr>
              <a:t>d'investigation</a:t>
            </a:r>
            <a:endParaRPr lang="en-GB" sz="2800" dirty="0">
              <a:solidFill>
                <a:schemeClr val="tx1">
                  <a:lumMod val="65000"/>
                  <a:lumOff val="35000"/>
                </a:schemeClr>
              </a:solidFill>
              <a:latin typeface="+mj-lt"/>
            </a:endParaRPr>
          </a:p>
        </p:txBody>
      </p:sp>
    </p:spTree>
    <p:extLst>
      <p:ext uri="{BB962C8B-B14F-4D97-AF65-F5344CB8AC3E}">
        <p14:creationId xmlns:p14="http://schemas.microsoft.com/office/powerpoint/2010/main" val="4024279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TCP/IP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88853"/>
            <a:ext cx="8642350" cy="5183188"/>
          </a:xfrm>
        </p:spPr>
        <p:txBody>
          <a:bodyPr/>
          <a:lstStyle/>
          <a:p>
            <a:pPr algn="just"/>
            <a:r>
              <a:rPr lang="en-GB" b="1" dirty="0">
                <a:solidFill>
                  <a:srgbClr val="0070C0"/>
                </a:solidFill>
              </a:rPr>
              <a:t>TCP - </a:t>
            </a:r>
            <a:r>
              <a:rPr lang="en-GB" b="1" dirty="0" err="1">
                <a:solidFill>
                  <a:srgbClr val="0070C0"/>
                </a:solidFill>
              </a:rPr>
              <a:t>Protocole</a:t>
            </a:r>
            <a:r>
              <a:rPr lang="en-GB" b="1" dirty="0">
                <a:solidFill>
                  <a:srgbClr val="0070C0"/>
                </a:solidFill>
              </a:rPr>
              <a:t> de </a:t>
            </a:r>
            <a:r>
              <a:rPr lang="en-GB" b="1" dirty="0" err="1">
                <a:solidFill>
                  <a:srgbClr val="0070C0"/>
                </a:solidFill>
              </a:rPr>
              <a:t>contrôle</a:t>
            </a:r>
            <a:r>
              <a:rPr lang="en-GB" b="1" dirty="0">
                <a:solidFill>
                  <a:srgbClr val="0070C0"/>
                </a:solidFill>
              </a:rPr>
              <a:t> de transmission</a:t>
            </a:r>
          </a:p>
          <a:p>
            <a:pPr algn="just"/>
            <a:r>
              <a:rPr lang="en-GB" b="1" dirty="0">
                <a:solidFill>
                  <a:srgbClr val="0070C0"/>
                </a:solidFill>
              </a:rPr>
              <a:t>IP - </a:t>
            </a:r>
            <a:r>
              <a:rPr lang="en-GB" b="1" dirty="0" err="1">
                <a:solidFill>
                  <a:srgbClr val="0070C0"/>
                </a:solidFill>
              </a:rPr>
              <a:t>Protocole</a:t>
            </a:r>
            <a:r>
              <a:rPr lang="en-GB" b="1" dirty="0">
                <a:solidFill>
                  <a:srgbClr val="0070C0"/>
                </a:solidFill>
              </a:rPr>
              <a:t> Internet</a:t>
            </a:r>
          </a:p>
          <a:p>
            <a:pPr lvl="1" algn="just"/>
            <a:r>
              <a:rPr lang="en-GB" b="1" dirty="0">
                <a:solidFill>
                  <a:srgbClr val="0070C0"/>
                </a:solidFill>
              </a:rPr>
              <a:t>Il y </a:t>
            </a:r>
            <a:r>
              <a:rPr lang="en-GB" b="1" dirty="0" err="1">
                <a:solidFill>
                  <a:srgbClr val="0070C0"/>
                </a:solidFill>
              </a:rPr>
              <a:t>en</a:t>
            </a:r>
            <a:r>
              <a:rPr lang="en-GB" b="1" dirty="0">
                <a:solidFill>
                  <a:srgbClr val="0070C0"/>
                </a:solidFill>
              </a:rPr>
              <a:t> a </a:t>
            </a:r>
            <a:r>
              <a:rPr lang="en-GB" b="1" dirty="0" err="1">
                <a:solidFill>
                  <a:srgbClr val="0070C0"/>
                </a:solidFill>
              </a:rPr>
              <a:t>d'autres</a:t>
            </a:r>
            <a:r>
              <a:rPr lang="en-GB" b="1" dirty="0">
                <a:solidFill>
                  <a:srgbClr val="0070C0"/>
                </a:solidFill>
              </a:rPr>
              <a:t> !</a:t>
            </a:r>
          </a:p>
          <a:p>
            <a:pPr algn="just"/>
            <a:r>
              <a:rPr lang="en-GB" b="1" dirty="0">
                <a:solidFill>
                  <a:srgbClr val="0070C0"/>
                </a:solidFill>
              </a:rPr>
              <a:t>Ensemble, </a:t>
            </a:r>
            <a:r>
              <a:rPr lang="en-GB" b="1" dirty="0" err="1">
                <a:solidFill>
                  <a:srgbClr val="0070C0"/>
                </a:solidFill>
              </a:rPr>
              <a:t>ils</a:t>
            </a:r>
            <a:r>
              <a:rPr lang="en-GB" b="1" dirty="0">
                <a:solidFill>
                  <a:srgbClr val="0070C0"/>
                </a:solidFill>
              </a:rPr>
              <a:t> </a:t>
            </a:r>
            <a:r>
              <a:rPr lang="en-GB" b="1" dirty="0" err="1">
                <a:solidFill>
                  <a:srgbClr val="0070C0"/>
                </a:solidFill>
              </a:rPr>
              <a:t>précisent</a:t>
            </a:r>
            <a:r>
              <a:rPr lang="en-GB" b="1" dirty="0">
                <a:solidFill>
                  <a:srgbClr val="0070C0"/>
                </a:solidFill>
              </a:rPr>
              <a:t> comment les </a:t>
            </a:r>
            <a:r>
              <a:rPr lang="en-GB" b="1" dirty="0" err="1">
                <a:solidFill>
                  <a:srgbClr val="0070C0"/>
                </a:solidFill>
              </a:rPr>
              <a:t>données</a:t>
            </a:r>
            <a:r>
              <a:rPr lang="en-GB" b="1" dirty="0">
                <a:solidFill>
                  <a:srgbClr val="0070C0"/>
                </a:solidFill>
              </a:rPr>
              <a:t> </a:t>
            </a:r>
            <a:r>
              <a:rPr lang="en-GB" b="1" dirty="0" err="1">
                <a:solidFill>
                  <a:srgbClr val="0070C0"/>
                </a:solidFill>
              </a:rPr>
              <a:t>sont</a:t>
            </a:r>
            <a:r>
              <a:rPr lang="en-GB" b="1" dirty="0">
                <a:solidFill>
                  <a:srgbClr val="0070C0"/>
                </a:solidFill>
              </a:rPr>
              <a:t> </a:t>
            </a:r>
            <a:r>
              <a:rPr lang="en-GB" b="1" dirty="0" err="1">
                <a:solidFill>
                  <a:srgbClr val="0070C0"/>
                </a:solidFill>
              </a:rPr>
              <a:t>échangées</a:t>
            </a:r>
            <a:r>
              <a:rPr lang="en-GB" b="1" dirty="0">
                <a:solidFill>
                  <a:srgbClr val="0070C0"/>
                </a:solidFill>
              </a:rPr>
              <a:t> sur un </a:t>
            </a:r>
            <a:r>
              <a:rPr lang="en-GB" b="1" dirty="0" err="1">
                <a:solidFill>
                  <a:srgbClr val="0070C0"/>
                </a:solidFill>
              </a:rPr>
              <a:t>réseau</a:t>
            </a:r>
            <a:r>
              <a:rPr lang="en-GB" b="1" dirty="0">
                <a:solidFill>
                  <a:srgbClr val="0070C0"/>
                </a:solidFill>
              </a:rPr>
              <a:t> </a:t>
            </a:r>
            <a:r>
              <a:rPr lang="en-GB" b="1" dirty="0" err="1">
                <a:solidFill>
                  <a:srgbClr val="0070C0"/>
                </a:solidFill>
              </a:rPr>
              <a:t>assurant</a:t>
            </a:r>
            <a:r>
              <a:rPr lang="en-GB" b="1" dirty="0">
                <a:solidFill>
                  <a:srgbClr val="0070C0"/>
                </a:solidFill>
              </a:rPr>
              <a:t> la communication de bout </a:t>
            </a:r>
            <a:r>
              <a:rPr lang="en-GB" b="1" dirty="0" err="1">
                <a:solidFill>
                  <a:srgbClr val="0070C0"/>
                </a:solidFill>
              </a:rPr>
              <a:t>en</a:t>
            </a:r>
            <a:r>
              <a:rPr lang="en-GB" b="1" dirty="0">
                <a:solidFill>
                  <a:srgbClr val="0070C0"/>
                </a:solidFill>
              </a:rPr>
              <a:t> bout, </a:t>
            </a:r>
            <a:r>
              <a:rPr lang="en-GB" b="1" dirty="0" err="1">
                <a:solidFill>
                  <a:srgbClr val="0070C0"/>
                </a:solidFill>
              </a:rPr>
              <a:t>ce</a:t>
            </a:r>
            <a:r>
              <a:rPr lang="en-GB" b="1" dirty="0">
                <a:solidFill>
                  <a:srgbClr val="0070C0"/>
                </a:solidFill>
              </a:rPr>
              <a:t> qui les rend </a:t>
            </a:r>
            <a:r>
              <a:rPr lang="en-GB" b="1" dirty="0" err="1">
                <a:solidFill>
                  <a:srgbClr val="0070C0"/>
                </a:solidFill>
              </a:rPr>
              <a:t>fiables</a:t>
            </a:r>
            <a:endParaRPr lang="en-GB" b="1" dirty="0">
              <a:solidFill>
                <a:srgbClr val="0070C0"/>
              </a:solidFill>
            </a:endParaRPr>
          </a:p>
          <a:p>
            <a:pPr algn="just"/>
            <a:r>
              <a:rPr lang="en-GB" b="1" dirty="0">
                <a:solidFill>
                  <a:srgbClr val="0070C0"/>
                </a:solidFill>
              </a:rPr>
              <a:t>TCP - </a:t>
            </a:r>
            <a:r>
              <a:rPr lang="en-GB" b="1" dirty="0" err="1">
                <a:solidFill>
                  <a:srgbClr val="0070C0"/>
                </a:solidFill>
              </a:rPr>
              <a:t>crée</a:t>
            </a:r>
            <a:r>
              <a:rPr lang="en-GB" b="1" dirty="0">
                <a:solidFill>
                  <a:srgbClr val="0070C0"/>
                </a:solidFill>
              </a:rPr>
              <a:t> des </a:t>
            </a:r>
            <a:r>
              <a:rPr lang="en-GB" b="1" dirty="0" err="1">
                <a:solidFill>
                  <a:srgbClr val="0070C0"/>
                </a:solidFill>
              </a:rPr>
              <a:t>canaux</a:t>
            </a:r>
            <a:r>
              <a:rPr lang="en-GB" b="1" dirty="0">
                <a:solidFill>
                  <a:srgbClr val="0070C0"/>
                </a:solidFill>
              </a:rPr>
              <a:t>, </a:t>
            </a:r>
            <a:r>
              <a:rPr lang="en-GB" b="1" dirty="0" err="1">
                <a:solidFill>
                  <a:srgbClr val="0070C0"/>
                </a:solidFill>
              </a:rPr>
              <a:t>gère</a:t>
            </a:r>
            <a:r>
              <a:rPr lang="en-GB" b="1" dirty="0">
                <a:solidFill>
                  <a:srgbClr val="0070C0"/>
                </a:solidFill>
              </a:rPr>
              <a:t> </a:t>
            </a:r>
            <a:r>
              <a:rPr lang="en-GB" b="1" dirty="0" err="1">
                <a:solidFill>
                  <a:srgbClr val="0070C0"/>
                </a:solidFill>
              </a:rPr>
              <a:t>l'assemblage</a:t>
            </a:r>
            <a:r>
              <a:rPr lang="en-GB" b="1" dirty="0">
                <a:solidFill>
                  <a:srgbClr val="0070C0"/>
                </a:solidFill>
              </a:rPr>
              <a:t> et le </a:t>
            </a:r>
            <a:r>
              <a:rPr lang="en-GB" b="1" dirty="0" err="1">
                <a:solidFill>
                  <a:srgbClr val="0070C0"/>
                </a:solidFill>
              </a:rPr>
              <a:t>désassemblage</a:t>
            </a:r>
            <a:r>
              <a:rPr lang="en-GB" b="1" dirty="0">
                <a:solidFill>
                  <a:srgbClr val="0070C0"/>
                </a:solidFill>
              </a:rPr>
              <a:t> des </a:t>
            </a:r>
            <a:r>
              <a:rPr lang="en-GB" b="1" dirty="0" err="1">
                <a:solidFill>
                  <a:srgbClr val="0070C0"/>
                </a:solidFill>
              </a:rPr>
              <a:t>paquets</a:t>
            </a:r>
            <a:r>
              <a:rPr lang="en-GB" b="1" dirty="0">
                <a:solidFill>
                  <a:srgbClr val="0070C0"/>
                </a:solidFill>
              </a:rPr>
              <a:t> </a:t>
            </a:r>
            <a:r>
              <a:rPr lang="en-GB" b="1" dirty="0" err="1">
                <a:solidFill>
                  <a:srgbClr val="0070C0"/>
                </a:solidFill>
              </a:rPr>
              <a:t>à</a:t>
            </a:r>
            <a:r>
              <a:rPr lang="en-GB" b="1" dirty="0">
                <a:solidFill>
                  <a:srgbClr val="0070C0"/>
                </a:solidFill>
              </a:rPr>
              <a:t> </a:t>
            </a:r>
            <a:r>
              <a:rPr lang="en-GB" b="1" dirty="0" err="1">
                <a:solidFill>
                  <a:srgbClr val="0070C0"/>
                </a:solidFill>
              </a:rPr>
              <a:t>chaque</a:t>
            </a:r>
            <a:r>
              <a:rPr lang="en-GB" b="1" dirty="0">
                <a:solidFill>
                  <a:srgbClr val="0070C0"/>
                </a:solidFill>
              </a:rPr>
              <a:t> </a:t>
            </a:r>
            <a:r>
              <a:rPr lang="en-GB" b="1" dirty="0" err="1">
                <a:solidFill>
                  <a:srgbClr val="0070C0"/>
                </a:solidFill>
              </a:rPr>
              <a:t>extrémité</a:t>
            </a:r>
            <a:endParaRPr lang="en-GB" b="1" dirty="0">
              <a:solidFill>
                <a:srgbClr val="0070C0"/>
              </a:solidFill>
            </a:endParaRPr>
          </a:p>
          <a:p>
            <a:pPr algn="just"/>
            <a:r>
              <a:rPr lang="en-GB" b="1" dirty="0">
                <a:solidFill>
                  <a:srgbClr val="0070C0"/>
                </a:solidFill>
              </a:rPr>
              <a:t>IP - </a:t>
            </a:r>
            <a:r>
              <a:rPr lang="en-GB" b="1" dirty="0" err="1">
                <a:solidFill>
                  <a:srgbClr val="0070C0"/>
                </a:solidFill>
              </a:rPr>
              <a:t>définit</a:t>
            </a:r>
            <a:r>
              <a:rPr lang="en-GB" b="1" dirty="0">
                <a:solidFill>
                  <a:srgbClr val="0070C0"/>
                </a:solidFill>
              </a:rPr>
              <a:t> la manière </a:t>
            </a:r>
            <a:r>
              <a:rPr lang="en-GB" b="1" dirty="0" err="1">
                <a:solidFill>
                  <a:srgbClr val="0070C0"/>
                </a:solidFill>
              </a:rPr>
              <a:t>d'adresser</a:t>
            </a:r>
            <a:r>
              <a:rPr lang="en-GB" b="1" dirty="0">
                <a:solidFill>
                  <a:srgbClr val="0070C0"/>
                </a:solidFill>
              </a:rPr>
              <a:t> et </a:t>
            </a:r>
            <a:r>
              <a:rPr lang="en-GB" b="1" dirty="0" err="1">
                <a:solidFill>
                  <a:srgbClr val="0070C0"/>
                </a:solidFill>
              </a:rPr>
              <a:t>d'acheminer</a:t>
            </a:r>
            <a:r>
              <a:rPr lang="en-GB" b="1" dirty="0">
                <a:solidFill>
                  <a:srgbClr val="0070C0"/>
                </a:solidFill>
              </a:rPr>
              <a:t> </a:t>
            </a:r>
            <a:r>
              <a:rPr lang="en-GB" b="1" dirty="0" err="1">
                <a:solidFill>
                  <a:srgbClr val="0070C0"/>
                </a:solidFill>
              </a:rPr>
              <a:t>chaque</a:t>
            </a:r>
            <a:r>
              <a:rPr lang="en-GB" b="1" dirty="0">
                <a:solidFill>
                  <a:srgbClr val="0070C0"/>
                </a:solidFill>
              </a:rPr>
              <a:t> </a:t>
            </a:r>
            <a:r>
              <a:rPr lang="en-GB" b="1" dirty="0" err="1">
                <a:solidFill>
                  <a:srgbClr val="0070C0"/>
                </a:solidFill>
              </a:rPr>
              <a:t>paquet</a:t>
            </a:r>
            <a:endParaRPr lang="en-GB" b="1" dirty="0">
              <a:solidFill>
                <a:srgbClr val="0070C0"/>
              </a:solidFill>
            </a:endParaRPr>
          </a:p>
        </p:txBody>
      </p:sp>
    </p:spTree>
    <p:extLst>
      <p:ext uri="{BB962C8B-B14F-4D97-AF65-F5344CB8AC3E}">
        <p14:creationId xmlns:p14="http://schemas.microsoft.com/office/powerpoint/2010/main" val="36035351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Protocoles</a:t>
            </a:r>
            <a:r>
              <a:rPr lang="en-GB" sz="3200" dirty="0">
                <a:solidFill>
                  <a:schemeClr val="bg1"/>
                </a:solidFill>
                <a:latin typeface="Verdana" charset="0"/>
                <a:cs typeface="Verdana" charset="0"/>
              </a:rPr>
              <a:t> Internet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32292"/>
            <a:ext cx="8642350" cy="5183188"/>
          </a:xfrm>
        </p:spPr>
        <p:txBody>
          <a:bodyPr>
            <a:normAutofit lnSpcReduction="10000"/>
          </a:bodyPr>
          <a:lstStyle/>
          <a:p>
            <a:r>
              <a:rPr lang="en-GB" b="1" dirty="0">
                <a:solidFill>
                  <a:srgbClr val="0070C0"/>
                </a:solidFill>
              </a:rPr>
              <a:t>HTTP - </a:t>
            </a:r>
            <a:r>
              <a:rPr lang="en-GB" b="1" dirty="0" err="1">
                <a:solidFill>
                  <a:srgbClr val="0070C0"/>
                </a:solidFill>
              </a:rPr>
              <a:t>Protocole</a:t>
            </a:r>
            <a:r>
              <a:rPr lang="en-GB" b="1" dirty="0">
                <a:solidFill>
                  <a:srgbClr val="0070C0"/>
                </a:solidFill>
              </a:rPr>
              <a:t> de </a:t>
            </a:r>
            <a:r>
              <a:rPr lang="en-GB" b="1" dirty="0" err="1">
                <a:solidFill>
                  <a:srgbClr val="0070C0"/>
                </a:solidFill>
              </a:rPr>
              <a:t>transfert</a:t>
            </a:r>
            <a:r>
              <a:rPr lang="en-GB" b="1" dirty="0">
                <a:solidFill>
                  <a:srgbClr val="0070C0"/>
                </a:solidFill>
              </a:rPr>
              <a:t> </a:t>
            </a:r>
            <a:r>
              <a:rPr lang="en-GB" b="1" dirty="0" err="1">
                <a:solidFill>
                  <a:srgbClr val="0070C0"/>
                </a:solidFill>
              </a:rPr>
              <a:t>hypertexte</a:t>
            </a:r>
            <a:endParaRPr lang="en-GB" b="1" dirty="0">
              <a:solidFill>
                <a:srgbClr val="0070C0"/>
              </a:solidFill>
            </a:endParaRPr>
          </a:p>
          <a:p>
            <a:r>
              <a:rPr lang="en-GB" b="1" dirty="0">
                <a:solidFill>
                  <a:srgbClr val="0070C0"/>
                </a:solidFill>
              </a:rPr>
              <a:t>HTTPS - HTTP </a:t>
            </a:r>
            <a:r>
              <a:rPr lang="en-GB" b="1" dirty="0" err="1">
                <a:solidFill>
                  <a:srgbClr val="0070C0"/>
                </a:solidFill>
              </a:rPr>
              <a:t>sécurisé</a:t>
            </a:r>
            <a:endParaRPr lang="en-GB" b="1" dirty="0">
              <a:solidFill>
                <a:srgbClr val="0070C0"/>
              </a:solidFill>
            </a:endParaRPr>
          </a:p>
          <a:p>
            <a:r>
              <a:rPr lang="en-GB" b="1" dirty="0">
                <a:solidFill>
                  <a:srgbClr val="0070C0"/>
                </a:solidFill>
              </a:rPr>
              <a:t>SMTP - Simple Mail Transfer Protocol (</a:t>
            </a:r>
            <a:r>
              <a:rPr lang="en-GB" b="1" dirty="0" err="1">
                <a:solidFill>
                  <a:srgbClr val="0070C0"/>
                </a:solidFill>
              </a:rPr>
              <a:t>protocole</a:t>
            </a:r>
            <a:r>
              <a:rPr lang="en-GB" b="1" dirty="0">
                <a:solidFill>
                  <a:srgbClr val="0070C0"/>
                </a:solidFill>
              </a:rPr>
              <a:t> de </a:t>
            </a:r>
            <a:r>
              <a:rPr lang="en-GB" b="1" dirty="0" err="1">
                <a:solidFill>
                  <a:srgbClr val="0070C0"/>
                </a:solidFill>
              </a:rPr>
              <a:t>transfert</a:t>
            </a:r>
            <a:r>
              <a:rPr lang="en-GB" b="1" dirty="0">
                <a:solidFill>
                  <a:srgbClr val="0070C0"/>
                </a:solidFill>
              </a:rPr>
              <a:t> de </a:t>
            </a:r>
            <a:r>
              <a:rPr lang="en-GB" b="1" dirty="0" err="1">
                <a:solidFill>
                  <a:srgbClr val="0070C0"/>
                </a:solidFill>
              </a:rPr>
              <a:t>courrier</a:t>
            </a:r>
            <a:r>
              <a:rPr lang="en-GB" b="1" dirty="0">
                <a:solidFill>
                  <a:srgbClr val="0070C0"/>
                </a:solidFill>
              </a:rPr>
              <a:t> simple)</a:t>
            </a:r>
          </a:p>
          <a:p>
            <a:r>
              <a:rPr lang="en-GB" b="1" dirty="0">
                <a:solidFill>
                  <a:srgbClr val="0070C0"/>
                </a:solidFill>
              </a:rPr>
              <a:t>FTP - </a:t>
            </a:r>
            <a:r>
              <a:rPr lang="en-GB" b="1" dirty="0" err="1">
                <a:solidFill>
                  <a:srgbClr val="0070C0"/>
                </a:solidFill>
              </a:rPr>
              <a:t>Protocole</a:t>
            </a:r>
            <a:r>
              <a:rPr lang="en-GB" b="1" dirty="0">
                <a:solidFill>
                  <a:srgbClr val="0070C0"/>
                </a:solidFill>
              </a:rPr>
              <a:t> de </a:t>
            </a:r>
            <a:r>
              <a:rPr lang="en-GB" b="1" dirty="0" err="1">
                <a:solidFill>
                  <a:srgbClr val="0070C0"/>
                </a:solidFill>
              </a:rPr>
              <a:t>transfert</a:t>
            </a:r>
            <a:r>
              <a:rPr lang="en-GB" b="1" dirty="0">
                <a:solidFill>
                  <a:srgbClr val="0070C0"/>
                </a:solidFill>
              </a:rPr>
              <a:t> de </a:t>
            </a:r>
            <a:r>
              <a:rPr lang="en-GB" b="1" dirty="0" err="1">
                <a:solidFill>
                  <a:srgbClr val="0070C0"/>
                </a:solidFill>
              </a:rPr>
              <a:t>fichiers</a:t>
            </a:r>
            <a:endParaRPr lang="en-GB" b="1" dirty="0">
              <a:solidFill>
                <a:srgbClr val="0070C0"/>
              </a:solidFill>
            </a:endParaRPr>
          </a:p>
          <a:p>
            <a:r>
              <a:rPr lang="en-GB" b="1" dirty="0">
                <a:solidFill>
                  <a:srgbClr val="0070C0"/>
                </a:solidFill>
              </a:rPr>
              <a:t>NNTP - </a:t>
            </a:r>
            <a:r>
              <a:rPr lang="en-GB" b="1" dirty="0" err="1">
                <a:solidFill>
                  <a:srgbClr val="0070C0"/>
                </a:solidFill>
              </a:rPr>
              <a:t>Protocole</a:t>
            </a:r>
            <a:r>
              <a:rPr lang="en-GB" b="1" dirty="0">
                <a:solidFill>
                  <a:srgbClr val="0070C0"/>
                </a:solidFill>
              </a:rPr>
              <a:t> de </a:t>
            </a:r>
            <a:r>
              <a:rPr lang="en-GB" b="1" dirty="0" err="1">
                <a:solidFill>
                  <a:srgbClr val="0070C0"/>
                </a:solidFill>
              </a:rPr>
              <a:t>transfert</a:t>
            </a:r>
            <a:r>
              <a:rPr lang="en-GB" b="1" dirty="0">
                <a:solidFill>
                  <a:srgbClr val="0070C0"/>
                </a:solidFill>
              </a:rPr>
              <a:t> des </a:t>
            </a:r>
            <a:r>
              <a:rPr lang="en-GB" b="1" dirty="0" err="1">
                <a:solidFill>
                  <a:srgbClr val="0070C0"/>
                </a:solidFill>
              </a:rPr>
              <a:t>nouvelles</a:t>
            </a:r>
            <a:r>
              <a:rPr lang="en-GB" b="1" dirty="0">
                <a:solidFill>
                  <a:srgbClr val="0070C0"/>
                </a:solidFill>
              </a:rPr>
              <a:t> du </a:t>
            </a:r>
            <a:r>
              <a:rPr lang="en-GB" b="1" dirty="0" err="1">
                <a:solidFill>
                  <a:srgbClr val="0070C0"/>
                </a:solidFill>
              </a:rPr>
              <a:t>réseau</a:t>
            </a:r>
            <a:endParaRPr lang="en-GB" b="1" dirty="0">
              <a:solidFill>
                <a:srgbClr val="0070C0"/>
              </a:solidFill>
            </a:endParaRPr>
          </a:p>
          <a:p>
            <a:r>
              <a:rPr lang="en-GB" b="1" dirty="0">
                <a:solidFill>
                  <a:srgbClr val="0070C0"/>
                </a:solidFill>
              </a:rPr>
              <a:t>UDP - </a:t>
            </a:r>
            <a:r>
              <a:rPr lang="en-GB" b="1" dirty="0" err="1">
                <a:solidFill>
                  <a:srgbClr val="0070C0"/>
                </a:solidFill>
              </a:rPr>
              <a:t>Protocole</a:t>
            </a:r>
            <a:r>
              <a:rPr lang="en-GB" b="1" dirty="0">
                <a:solidFill>
                  <a:srgbClr val="0070C0"/>
                </a:solidFill>
              </a:rPr>
              <a:t> de </a:t>
            </a:r>
            <a:r>
              <a:rPr lang="en-GB" b="1" dirty="0" err="1">
                <a:solidFill>
                  <a:srgbClr val="0070C0"/>
                </a:solidFill>
              </a:rPr>
              <a:t>datagramme</a:t>
            </a:r>
            <a:r>
              <a:rPr lang="en-GB" b="1" dirty="0">
                <a:solidFill>
                  <a:srgbClr val="0070C0"/>
                </a:solidFill>
              </a:rPr>
              <a:t> </a:t>
            </a:r>
            <a:r>
              <a:rPr lang="en-GB" b="1" dirty="0" err="1">
                <a:solidFill>
                  <a:srgbClr val="0070C0"/>
                </a:solidFill>
              </a:rPr>
              <a:t>d'utilisateur</a:t>
            </a:r>
            <a:endParaRPr lang="en-GB" b="1" dirty="0">
              <a:solidFill>
                <a:srgbClr val="0070C0"/>
              </a:solidFill>
            </a:endParaRPr>
          </a:p>
          <a:p>
            <a:endParaRPr lang="en-GB" b="1" dirty="0">
              <a:solidFill>
                <a:srgbClr val="0070C0"/>
              </a:solidFill>
            </a:endParaRPr>
          </a:p>
          <a:p>
            <a:r>
              <a:rPr lang="en-GB" b="1" dirty="0" err="1">
                <a:solidFill>
                  <a:srgbClr val="0070C0"/>
                </a:solidFill>
              </a:rPr>
              <a:t>N'oubliez</a:t>
            </a:r>
            <a:r>
              <a:rPr lang="en-GB" b="1" dirty="0">
                <a:solidFill>
                  <a:srgbClr val="0070C0"/>
                </a:solidFill>
              </a:rPr>
              <a:t> pas </a:t>
            </a:r>
            <a:r>
              <a:rPr lang="en-GB" b="1" dirty="0" err="1">
                <a:solidFill>
                  <a:srgbClr val="0070C0"/>
                </a:solidFill>
              </a:rPr>
              <a:t>qu'un</a:t>
            </a:r>
            <a:r>
              <a:rPr lang="en-GB" b="1" dirty="0">
                <a:solidFill>
                  <a:srgbClr val="0070C0"/>
                </a:solidFill>
              </a:rPr>
              <a:t> "</a:t>
            </a:r>
            <a:r>
              <a:rPr lang="en-GB" b="1" dirty="0" err="1">
                <a:solidFill>
                  <a:srgbClr val="0070C0"/>
                </a:solidFill>
              </a:rPr>
              <a:t>protocole</a:t>
            </a:r>
            <a:r>
              <a:rPr lang="en-GB" b="1" dirty="0">
                <a:solidFill>
                  <a:srgbClr val="0070C0"/>
                </a:solidFill>
              </a:rPr>
              <a:t>" est </a:t>
            </a:r>
            <a:r>
              <a:rPr lang="en-GB" b="1" dirty="0" err="1">
                <a:solidFill>
                  <a:srgbClr val="0070C0"/>
                </a:solidFill>
              </a:rPr>
              <a:t>simplement</a:t>
            </a:r>
            <a:r>
              <a:rPr lang="en-GB" b="1" dirty="0">
                <a:solidFill>
                  <a:srgbClr val="0070C0"/>
                </a:solidFill>
              </a:rPr>
              <a:t> un ensemble de </a:t>
            </a:r>
            <a:r>
              <a:rPr lang="en-GB" b="1" dirty="0" err="1">
                <a:solidFill>
                  <a:srgbClr val="0070C0"/>
                </a:solidFill>
              </a:rPr>
              <a:t>règles</a:t>
            </a:r>
            <a:r>
              <a:rPr lang="en-GB" b="1" dirty="0">
                <a:solidFill>
                  <a:srgbClr val="0070C0"/>
                </a:solidFill>
              </a:rPr>
              <a:t> qui, </a:t>
            </a:r>
            <a:r>
              <a:rPr lang="en-GB" b="1" dirty="0" err="1">
                <a:solidFill>
                  <a:srgbClr val="0070C0"/>
                </a:solidFill>
              </a:rPr>
              <a:t>si</a:t>
            </a:r>
            <a:r>
              <a:rPr lang="en-GB" b="1" dirty="0">
                <a:solidFill>
                  <a:srgbClr val="0070C0"/>
                </a:solidFill>
              </a:rPr>
              <a:t> </a:t>
            </a:r>
            <a:r>
              <a:rPr lang="en-GB" b="1" dirty="0" err="1">
                <a:solidFill>
                  <a:srgbClr val="0070C0"/>
                </a:solidFill>
              </a:rPr>
              <a:t>elles</a:t>
            </a:r>
            <a:r>
              <a:rPr lang="en-GB" b="1" dirty="0">
                <a:solidFill>
                  <a:srgbClr val="0070C0"/>
                </a:solidFill>
              </a:rPr>
              <a:t> </a:t>
            </a:r>
            <a:r>
              <a:rPr lang="en-GB" b="1" dirty="0" err="1">
                <a:solidFill>
                  <a:srgbClr val="0070C0"/>
                </a:solidFill>
              </a:rPr>
              <a:t>sont</a:t>
            </a:r>
            <a:r>
              <a:rPr lang="en-GB" b="1" dirty="0">
                <a:solidFill>
                  <a:srgbClr val="0070C0"/>
                </a:solidFill>
              </a:rPr>
              <a:t> </a:t>
            </a:r>
            <a:r>
              <a:rPr lang="en-GB" b="1" dirty="0" err="1">
                <a:solidFill>
                  <a:srgbClr val="0070C0"/>
                </a:solidFill>
              </a:rPr>
              <a:t>respectées</a:t>
            </a:r>
            <a:r>
              <a:rPr lang="en-GB" b="1" dirty="0">
                <a:solidFill>
                  <a:srgbClr val="0070C0"/>
                </a:solidFill>
              </a:rPr>
              <a:t>, </a:t>
            </a:r>
            <a:r>
              <a:rPr lang="en-GB" b="1" dirty="0" err="1">
                <a:solidFill>
                  <a:srgbClr val="0070C0"/>
                </a:solidFill>
              </a:rPr>
              <a:t>permettent</a:t>
            </a:r>
            <a:r>
              <a:rPr lang="en-GB" b="1" dirty="0">
                <a:solidFill>
                  <a:srgbClr val="0070C0"/>
                </a:solidFill>
              </a:rPr>
              <a:t> </a:t>
            </a:r>
            <a:r>
              <a:rPr lang="en-GB" b="1" dirty="0" err="1">
                <a:solidFill>
                  <a:srgbClr val="0070C0"/>
                </a:solidFill>
              </a:rPr>
              <a:t>une</a:t>
            </a:r>
            <a:r>
              <a:rPr lang="en-GB" b="1" dirty="0">
                <a:solidFill>
                  <a:srgbClr val="0070C0"/>
                </a:solidFill>
              </a:rPr>
              <a:t> communication </a:t>
            </a:r>
            <a:r>
              <a:rPr lang="en-GB" b="1" dirty="0" err="1">
                <a:solidFill>
                  <a:srgbClr val="0070C0"/>
                </a:solidFill>
              </a:rPr>
              <a:t>réussie</a:t>
            </a:r>
            <a:endParaRPr lang="en-GB" dirty="0"/>
          </a:p>
        </p:txBody>
      </p:sp>
    </p:spTree>
    <p:extLst>
      <p:ext uri="{BB962C8B-B14F-4D97-AF65-F5344CB8AC3E}">
        <p14:creationId xmlns:p14="http://schemas.microsoft.com/office/powerpoint/2010/main" val="38489575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Adresses</a:t>
            </a:r>
            <a:r>
              <a:rPr lang="en-GB" sz="3200" dirty="0">
                <a:solidFill>
                  <a:schemeClr val="bg1"/>
                </a:solidFill>
                <a:latin typeface="Verdana" charset="0"/>
                <a:cs typeface="Verdana" charset="0"/>
              </a:rPr>
              <a:t> IP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0573"/>
            <a:ext cx="8642350" cy="5183188"/>
          </a:xfrm>
        </p:spPr>
        <p:txBody>
          <a:bodyPr/>
          <a:lstStyle/>
          <a:p>
            <a:r>
              <a:rPr lang="en-GB" dirty="0" err="1"/>
              <a:t>Chaque</a:t>
            </a:r>
            <a:r>
              <a:rPr lang="en-GB" dirty="0"/>
              <a:t> </a:t>
            </a:r>
            <a:r>
              <a:rPr lang="en-GB" dirty="0" err="1"/>
              <a:t>ordinateur</a:t>
            </a:r>
            <a:r>
              <a:rPr lang="en-GB" dirty="0"/>
              <a:t> d'un </a:t>
            </a:r>
            <a:r>
              <a:rPr lang="en-GB" dirty="0" err="1"/>
              <a:t>réseau</a:t>
            </a:r>
            <a:r>
              <a:rPr lang="en-GB" dirty="0"/>
              <a:t> doit </a:t>
            </a:r>
            <a:r>
              <a:rPr lang="en-GB" dirty="0" err="1"/>
              <a:t>avoir</a:t>
            </a:r>
            <a:r>
              <a:rPr lang="en-GB" dirty="0"/>
              <a:t> un </a:t>
            </a:r>
            <a:r>
              <a:rPr lang="en-GB" dirty="0" err="1"/>
              <a:t>identifiant</a:t>
            </a:r>
            <a:r>
              <a:rPr lang="en-GB" dirty="0"/>
              <a:t> unique pour </a:t>
            </a:r>
            <a:r>
              <a:rPr lang="en-GB" dirty="0" err="1"/>
              <a:t>envoyer</a:t>
            </a:r>
            <a:r>
              <a:rPr lang="en-GB" dirty="0"/>
              <a:t> et </a:t>
            </a:r>
            <a:r>
              <a:rPr lang="en-GB" dirty="0" err="1"/>
              <a:t>recevoir</a:t>
            </a:r>
            <a:r>
              <a:rPr lang="en-GB" dirty="0"/>
              <a:t> des </a:t>
            </a:r>
            <a:r>
              <a:rPr lang="en-GB" dirty="0" err="1"/>
              <a:t>données</a:t>
            </a:r>
            <a:r>
              <a:rPr lang="en-GB" dirty="0"/>
              <a:t> - </a:t>
            </a:r>
            <a:r>
              <a:rPr lang="en-GB" dirty="0" err="1"/>
              <a:t>une</a:t>
            </a:r>
            <a:r>
              <a:rPr lang="en-GB" dirty="0"/>
              <a:t> </a:t>
            </a:r>
            <a:r>
              <a:rPr lang="en-GB" dirty="0" err="1"/>
              <a:t>adresse</a:t>
            </a:r>
            <a:r>
              <a:rPr lang="en-GB" dirty="0"/>
              <a:t> IP</a:t>
            </a:r>
          </a:p>
          <a:p>
            <a:pPr marL="0" indent="0" algn="ctr">
              <a:buNone/>
            </a:pPr>
            <a:r>
              <a:rPr lang="en-GB" dirty="0" err="1"/>
              <a:t>Adresses</a:t>
            </a:r>
            <a:r>
              <a:rPr lang="en-GB" dirty="0"/>
              <a:t> IPv4</a:t>
            </a:r>
          </a:p>
          <a:p>
            <a:pPr marL="0" indent="0" algn="ctr">
              <a:buNone/>
            </a:pPr>
            <a:r>
              <a:rPr lang="en-GB" dirty="0"/>
              <a:t>213.43.112.45</a:t>
            </a:r>
          </a:p>
          <a:p>
            <a:pPr marL="0" indent="0" algn="ctr">
              <a:buNone/>
            </a:pPr>
            <a:r>
              <a:rPr lang="en-GB" dirty="0" err="1"/>
              <a:t>Adresses</a:t>
            </a:r>
            <a:r>
              <a:rPr lang="en-GB" dirty="0"/>
              <a:t> IPv6</a:t>
            </a:r>
          </a:p>
          <a:p>
            <a:pPr marL="0" indent="0" algn="ctr">
              <a:buNone/>
            </a:pPr>
            <a:r>
              <a:rPr lang="en-GB" dirty="0"/>
              <a:t>2600:1403:0002:029c:0000:0000:0000:2add</a:t>
            </a:r>
          </a:p>
          <a:p>
            <a:pPr marL="0" indent="0" algn="ctr">
              <a:buNone/>
            </a:pPr>
            <a:endParaRPr lang="en-GB" dirty="0"/>
          </a:p>
          <a:p>
            <a:r>
              <a:rPr lang="en-GB" dirty="0"/>
              <a:t>Les IPv4 </a:t>
            </a:r>
            <a:r>
              <a:rPr lang="en-GB" dirty="0" err="1"/>
              <a:t>s'épuisent</a:t>
            </a:r>
            <a:r>
              <a:rPr lang="en-GB" dirty="0"/>
              <a:t> - les IPv6 </a:t>
            </a:r>
            <a:r>
              <a:rPr lang="en-GB" dirty="0" err="1"/>
              <a:t>deviennent</a:t>
            </a:r>
            <a:r>
              <a:rPr lang="en-GB" dirty="0"/>
              <a:t> </a:t>
            </a:r>
            <a:r>
              <a:rPr lang="en-GB" dirty="0" err="1"/>
              <a:t>donc</a:t>
            </a:r>
            <a:r>
              <a:rPr lang="en-GB" dirty="0"/>
              <a:t> plus courants</a:t>
            </a:r>
          </a:p>
        </p:txBody>
      </p:sp>
    </p:spTree>
    <p:extLst>
      <p:ext uri="{BB962C8B-B14F-4D97-AF65-F5344CB8AC3E}">
        <p14:creationId xmlns:p14="http://schemas.microsoft.com/office/powerpoint/2010/main" val="36338036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IPv4</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148"/>
            <a:ext cx="8642350" cy="5183188"/>
          </a:xfrm>
        </p:spPr>
        <p:txBody>
          <a:bodyPr/>
          <a:lstStyle/>
          <a:p>
            <a:r>
              <a:rPr lang="en-GB" b="1" dirty="0" err="1">
                <a:solidFill>
                  <a:srgbClr val="0070C0"/>
                </a:solidFill>
              </a:rPr>
              <a:t>Adresse</a:t>
            </a:r>
            <a:r>
              <a:rPr lang="en-GB" b="1" dirty="0">
                <a:solidFill>
                  <a:srgbClr val="0070C0"/>
                </a:solidFill>
              </a:rPr>
              <a:t> 32 bits</a:t>
            </a:r>
          </a:p>
          <a:p>
            <a:r>
              <a:rPr lang="en-GB" b="1" dirty="0">
                <a:solidFill>
                  <a:srgbClr val="0070C0"/>
                </a:solidFill>
              </a:rPr>
              <a:t>Quatre </a:t>
            </a:r>
            <a:r>
              <a:rPr lang="en-GB" b="1" dirty="0" err="1">
                <a:solidFill>
                  <a:srgbClr val="0070C0"/>
                </a:solidFill>
              </a:rPr>
              <a:t>chiffres</a:t>
            </a:r>
            <a:r>
              <a:rPr lang="en-GB" b="1" dirty="0">
                <a:solidFill>
                  <a:srgbClr val="0070C0"/>
                </a:solidFill>
              </a:rPr>
              <a:t> </a:t>
            </a:r>
            <a:r>
              <a:rPr lang="en-GB" b="1" dirty="0" err="1">
                <a:solidFill>
                  <a:srgbClr val="0070C0"/>
                </a:solidFill>
              </a:rPr>
              <a:t>séparés</a:t>
            </a:r>
            <a:r>
              <a:rPr lang="en-GB" b="1" dirty="0">
                <a:solidFill>
                  <a:srgbClr val="0070C0"/>
                </a:solidFill>
              </a:rPr>
              <a:t> par un ".</a:t>
            </a:r>
          </a:p>
          <a:p>
            <a:r>
              <a:rPr lang="en-GB" b="1" dirty="0" err="1">
                <a:solidFill>
                  <a:srgbClr val="0070C0"/>
                </a:solidFill>
              </a:rPr>
              <a:t>Chaque</a:t>
            </a:r>
            <a:r>
              <a:rPr lang="en-GB" b="1" dirty="0">
                <a:solidFill>
                  <a:srgbClr val="0070C0"/>
                </a:solidFill>
              </a:rPr>
              <a:t> </a:t>
            </a:r>
            <a:r>
              <a:rPr lang="en-GB" b="1" dirty="0" err="1">
                <a:solidFill>
                  <a:srgbClr val="0070C0"/>
                </a:solidFill>
              </a:rPr>
              <a:t>nombre</a:t>
            </a:r>
            <a:r>
              <a:rPr lang="en-GB" b="1" dirty="0">
                <a:solidFill>
                  <a:srgbClr val="0070C0"/>
                </a:solidFill>
              </a:rPr>
              <a:t> peut </a:t>
            </a:r>
            <a:r>
              <a:rPr lang="en-GB" b="1" dirty="0" err="1">
                <a:solidFill>
                  <a:srgbClr val="0070C0"/>
                </a:solidFill>
              </a:rPr>
              <a:t>être</a:t>
            </a:r>
            <a:r>
              <a:rPr lang="en-GB" b="1" dirty="0">
                <a:solidFill>
                  <a:srgbClr val="0070C0"/>
                </a:solidFill>
              </a:rPr>
              <a:t> </a:t>
            </a:r>
            <a:r>
              <a:rPr lang="en-GB" b="1" dirty="0" err="1">
                <a:solidFill>
                  <a:srgbClr val="0070C0"/>
                </a:solidFill>
              </a:rPr>
              <a:t>compris</a:t>
            </a:r>
            <a:r>
              <a:rPr lang="en-GB" b="1" dirty="0">
                <a:solidFill>
                  <a:srgbClr val="0070C0"/>
                </a:solidFill>
              </a:rPr>
              <a:t> entre "0" et "255" - par </a:t>
            </a:r>
            <a:r>
              <a:rPr lang="en-GB" b="1" dirty="0" err="1">
                <a:solidFill>
                  <a:srgbClr val="0070C0"/>
                </a:solidFill>
              </a:rPr>
              <a:t>exemple</a:t>
            </a:r>
            <a:endParaRPr lang="en-GB" b="1" dirty="0">
              <a:solidFill>
                <a:srgbClr val="0070C0"/>
              </a:solidFill>
            </a:endParaRPr>
          </a:p>
          <a:p>
            <a:pPr marL="0" indent="0" algn="ctr">
              <a:buNone/>
            </a:pPr>
            <a:r>
              <a:rPr lang="en-GB" b="1" dirty="0">
                <a:solidFill>
                  <a:srgbClr val="FF0000"/>
                </a:solidFill>
              </a:rPr>
              <a:t>213.43.112.45</a:t>
            </a:r>
          </a:p>
          <a:p>
            <a:r>
              <a:rPr lang="en-GB" b="1" dirty="0">
                <a:solidFill>
                  <a:srgbClr val="0070C0"/>
                </a:solidFill>
              </a:rPr>
              <a:t>4.162.314.256 </a:t>
            </a:r>
            <a:r>
              <a:rPr lang="en-GB" b="1" dirty="0" err="1">
                <a:solidFill>
                  <a:srgbClr val="0070C0"/>
                </a:solidFill>
              </a:rPr>
              <a:t>adresses</a:t>
            </a:r>
            <a:r>
              <a:rPr lang="en-GB" b="1" dirty="0">
                <a:solidFill>
                  <a:srgbClr val="0070C0"/>
                </a:solidFill>
              </a:rPr>
              <a:t> </a:t>
            </a:r>
            <a:r>
              <a:rPr lang="en-GB" b="1" dirty="0" err="1">
                <a:solidFill>
                  <a:srgbClr val="0070C0"/>
                </a:solidFill>
              </a:rPr>
              <a:t>possibles</a:t>
            </a:r>
            <a:r>
              <a:rPr lang="en-GB" b="1" dirty="0">
                <a:solidFill>
                  <a:srgbClr val="0070C0"/>
                </a:solidFill>
              </a:rPr>
              <a:t> - environ</a:t>
            </a:r>
            <a:endParaRPr lang="en-GB" dirty="0"/>
          </a:p>
        </p:txBody>
      </p:sp>
      <p:pic>
        <p:nvPicPr>
          <p:cNvPr id="1026" name="Picture 2" descr="How to Find Your Public IP Address">
            <a:extLst>
              <a:ext uri="{FF2B5EF4-FFF2-40B4-BE49-F238E27FC236}">
                <a16:creationId xmlns:a16="http://schemas.microsoft.com/office/drawing/2014/main" id="{4E286537-1E2E-4F5D-8830-A2DE91D4A0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4466157"/>
            <a:ext cx="3671962" cy="198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3819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IPv4</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4" y="1270075"/>
            <a:ext cx="8642350" cy="5183188"/>
          </a:xfrm>
        </p:spPr>
        <p:txBody>
          <a:bodyPr/>
          <a:lstStyle/>
          <a:p>
            <a:r>
              <a:rPr lang="en-GB" dirty="0" err="1"/>
              <a:t>Adresses</a:t>
            </a:r>
            <a:r>
              <a:rPr lang="en-GB" dirty="0"/>
              <a:t> </a:t>
            </a:r>
            <a:r>
              <a:rPr lang="en-GB" dirty="0" err="1"/>
              <a:t>privées</a:t>
            </a:r>
            <a:r>
              <a:rPr lang="en-GB" dirty="0"/>
              <a:t> et </a:t>
            </a:r>
            <a:r>
              <a:rPr lang="en-GB" dirty="0" err="1"/>
              <a:t>publiques</a:t>
            </a:r>
            <a:endParaRPr lang="en-GB" dirty="0"/>
          </a:p>
          <a:p>
            <a:r>
              <a:rPr lang="en-GB" dirty="0" err="1"/>
              <a:t>Adresses</a:t>
            </a:r>
            <a:r>
              <a:rPr lang="en-GB" dirty="0"/>
              <a:t> IP </a:t>
            </a:r>
            <a:r>
              <a:rPr lang="en-GB" dirty="0" err="1"/>
              <a:t>publiques</a:t>
            </a:r>
            <a:r>
              <a:rPr lang="en-GB" dirty="0"/>
              <a:t> - </a:t>
            </a:r>
            <a:r>
              <a:rPr lang="en-GB" dirty="0" err="1"/>
              <a:t>utilisées</a:t>
            </a:r>
            <a:r>
              <a:rPr lang="en-GB" dirty="0"/>
              <a:t> sur </a:t>
            </a:r>
            <a:r>
              <a:rPr lang="en-GB" dirty="0" err="1"/>
              <a:t>l'internet</a:t>
            </a:r>
            <a:endParaRPr lang="en-GB" dirty="0"/>
          </a:p>
          <a:p>
            <a:r>
              <a:rPr lang="en-GB" dirty="0" err="1"/>
              <a:t>Adresses</a:t>
            </a:r>
            <a:r>
              <a:rPr lang="en-GB" dirty="0"/>
              <a:t> IP </a:t>
            </a:r>
            <a:r>
              <a:rPr lang="en-GB" dirty="0" err="1"/>
              <a:t>privées</a:t>
            </a:r>
            <a:r>
              <a:rPr lang="en-GB" dirty="0"/>
              <a:t> - </a:t>
            </a:r>
            <a:r>
              <a:rPr lang="en-GB" dirty="0" err="1"/>
              <a:t>utilisées</a:t>
            </a:r>
            <a:r>
              <a:rPr lang="en-GB" dirty="0"/>
              <a:t> dans les </a:t>
            </a:r>
            <a:r>
              <a:rPr lang="en-GB" dirty="0" err="1"/>
              <a:t>réseaux</a:t>
            </a:r>
            <a:r>
              <a:rPr lang="en-GB" dirty="0"/>
              <a:t> </a:t>
            </a:r>
            <a:r>
              <a:rPr lang="en-GB" dirty="0" err="1"/>
              <a:t>privés</a:t>
            </a:r>
            <a:endParaRPr lang="en-GB" dirty="0"/>
          </a:p>
          <a:p>
            <a:r>
              <a:rPr lang="en-GB" dirty="0"/>
              <a:t>Il </a:t>
            </a:r>
            <a:r>
              <a:rPr lang="en-GB" dirty="0" err="1"/>
              <a:t>existe</a:t>
            </a:r>
            <a:r>
              <a:rPr lang="en-GB" dirty="0"/>
              <a:t> </a:t>
            </a:r>
            <a:r>
              <a:rPr lang="en-GB" dirty="0" err="1"/>
              <a:t>certaines</a:t>
            </a:r>
            <a:r>
              <a:rPr lang="en-GB" dirty="0"/>
              <a:t> </a:t>
            </a:r>
            <a:r>
              <a:rPr lang="en-GB" dirty="0" err="1"/>
              <a:t>gammes</a:t>
            </a:r>
            <a:r>
              <a:rPr lang="en-GB" dirty="0"/>
              <a:t> </a:t>
            </a:r>
            <a:r>
              <a:rPr lang="en-GB" dirty="0" err="1"/>
              <a:t>d'adresses</a:t>
            </a:r>
            <a:r>
              <a:rPr lang="en-GB" dirty="0"/>
              <a:t> IP qui </a:t>
            </a:r>
            <a:r>
              <a:rPr lang="en-GB" dirty="0" err="1"/>
              <a:t>sont</a:t>
            </a:r>
            <a:r>
              <a:rPr lang="en-GB" dirty="0"/>
              <a:t> "</a:t>
            </a:r>
            <a:r>
              <a:rPr lang="en-GB" dirty="0" err="1"/>
              <a:t>privées</a:t>
            </a:r>
            <a:r>
              <a:rPr lang="en-GB" dirty="0"/>
              <a:t>".</a:t>
            </a:r>
          </a:p>
        </p:txBody>
      </p:sp>
      <p:pic>
        <p:nvPicPr>
          <p:cNvPr id="7" name="Picture 6">
            <a:extLst>
              <a:ext uri="{FF2B5EF4-FFF2-40B4-BE49-F238E27FC236}">
                <a16:creationId xmlns:a16="http://schemas.microsoft.com/office/drawing/2014/main" id="{BF30EB99-9E19-471C-8DBA-9821EAE9FDCE}"/>
              </a:ext>
            </a:extLst>
          </p:cNvPr>
          <p:cNvPicPr>
            <a:picLocks noChangeAspect="1"/>
          </p:cNvPicPr>
          <p:nvPr/>
        </p:nvPicPr>
        <p:blipFill>
          <a:blip r:embed="rId3"/>
          <a:stretch>
            <a:fillRect/>
          </a:stretch>
        </p:blipFill>
        <p:spPr>
          <a:xfrm>
            <a:off x="1286371" y="3861669"/>
            <a:ext cx="6571257" cy="1992575"/>
          </a:xfrm>
          <a:prstGeom prst="rect">
            <a:avLst/>
          </a:prstGeom>
          <a:ln>
            <a:solidFill>
              <a:srgbClr val="0070C0"/>
            </a:solidFill>
          </a:ln>
        </p:spPr>
      </p:pic>
    </p:spTree>
    <p:extLst>
      <p:ext uri="{BB962C8B-B14F-4D97-AF65-F5344CB8AC3E}">
        <p14:creationId xmlns:p14="http://schemas.microsoft.com/office/powerpoint/2010/main" val="6151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err="1"/>
              <a:t>Composantes</a:t>
            </a:r>
            <a:r>
              <a:rPr lang="en-GB" dirty="0"/>
              <a:t> et </a:t>
            </a:r>
            <a:r>
              <a:rPr lang="en-GB" dirty="0" err="1"/>
              <a:t>fonctions</a:t>
            </a:r>
            <a:r>
              <a:rPr lang="en-GB" dirty="0"/>
              <a:t> des </a:t>
            </a:r>
            <a:r>
              <a:rPr lang="en-GB" dirty="0" err="1"/>
              <a:t>ordinateurs</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Notions </a:t>
            </a:r>
            <a:r>
              <a:rPr lang="en-GB" dirty="0" err="1"/>
              <a:t>d'informatique</a:t>
            </a:r>
            <a:r>
              <a:rPr lang="en-GB" dirty="0"/>
              <a:t> et </a:t>
            </a:r>
            <a:r>
              <a:rPr lang="en-GB" dirty="0" err="1"/>
              <a:t>d'Internet</a:t>
            </a:r>
            <a:endParaRPr lang="en-GB" dirty="0"/>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1</a:t>
            </a:r>
            <a:endParaRPr lang="en-GB" sz="2000" dirty="0">
              <a:solidFill>
                <a:schemeClr val="bg1"/>
              </a:solidFill>
              <a:latin typeface="Verdana" charset="0"/>
              <a:cs typeface="Verdana" charset="0"/>
            </a:endParaRPr>
          </a:p>
        </p:txBody>
      </p:sp>
      <p:sp>
        <p:nvSpPr>
          <p:cNvPr id="12" name="Slide Number Placeholder 4">
            <a:extLst>
              <a:ext uri="{FF2B5EF4-FFF2-40B4-BE49-F238E27FC236}">
                <a16:creationId xmlns:a16="http://schemas.microsoft.com/office/drawing/2014/main" id="{4120CC53-4CBC-4E13-B00B-B6842626CCD1}"/>
              </a:ext>
            </a:extLst>
          </p:cNvPr>
          <p:cNvSpPr txBox="1">
            <a:spLocks/>
          </p:cNvSpPr>
          <p:nvPr/>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5</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IPv6</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0"/>
            <a:ext cx="8642350" cy="5183188"/>
          </a:xfrm>
        </p:spPr>
        <p:txBody>
          <a:bodyPr>
            <a:normAutofit fontScale="92500"/>
          </a:bodyPr>
          <a:lstStyle/>
          <a:p>
            <a:r>
              <a:rPr lang="en-GB" b="1" dirty="0" err="1">
                <a:solidFill>
                  <a:srgbClr val="0070C0"/>
                </a:solidFill>
              </a:rPr>
              <a:t>Adresse</a:t>
            </a:r>
            <a:r>
              <a:rPr lang="en-GB" b="1" dirty="0">
                <a:solidFill>
                  <a:srgbClr val="0070C0"/>
                </a:solidFill>
              </a:rPr>
              <a:t> 128 bits - 8 </a:t>
            </a:r>
            <a:r>
              <a:rPr lang="en-GB" b="1" dirty="0" err="1">
                <a:solidFill>
                  <a:srgbClr val="0070C0"/>
                </a:solidFill>
              </a:rPr>
              <a:t>valeurs</a:t>
            </a:r>
            <a:r>
              <a:rPr lang="en-GB" b="1" dirty="0">
                <a:solidFill>
                  <a:srgbClr val="0070C0"/>
                </a:solidFill>
              </a:rPr>
              <a:t> </a:t>
            </a:r>
            <a:r>
              <a:rPr lang="en-GB" b="1" dirty="0" err="1">
                <a:solidFill>
                  <a:srgbClr val="0070C0"/>
                </a:solidFill>
              </a:rPr>
              <a:t>séparées</a:t>
            </a:r>
            <a:r>
              <a:rPr lang="en-GB" b="1" dirty="0">
                <a:solidFill>
                  <a:srgbClr val="0070C0"/>
                </a:solidFill>
              </a:rPr>
              <a:t> par des deux points</a:t>
            </a:r>
          </a:p>
          <a:p>
            <a:r>
              <a:rPr lang="en-GB" b="1" dirty="0" err="1">
                <a:solidFill>
                  <a:srgbClr val="0070C0"/>
                </a:solidFill>
              </a:rPr>
              <a:t>Valeurs</a:t>
            </a:r>
            <a:r>
              <a:rPr lang="en-GB" b="1" dirty="0">
                <a:solidFill>
                  <a:srgbClr val="0070C0"/>
                </a:solidFill>
              </a:rPr>
              <a:t> </a:t>
            </a:r>
            <a:r>
              <a:rPr lang="en-GB" b="1" dirty="0" err="1">
                <a:solidFill>
                  <a:srgbClr val="0070C0"/>
                </a:solidFill>
              </a:rPr>
              <a:t>écrites</a:t>
            </a:r>
            <a:r>
              <a:rPr lang="en-GB" b="1" dirty="0">
                <a:solidFill>
                  <a:srgbClr val="0070C0"/>
                </a:solidFill>
              </a:rPr>
              <a:t> </a:t>
            </a:r>
            <a:r>
              <a:rPr lang="en-GB" b="1" dirty="0" err="1">
                <a:solidFill>
                  <a:srgbClr val="0070C0"/>
                </a:solidFill>
              </a:rPr>
              <a:t>en</a:t>
            </a:r>
            <a:r>
              <a:rPr lang="en-GB" b="1" dirty="0">
                <a:solidFill>
                  <a:srgbClr val="0070C0"/>
                </a:solidFill>
              </a:rPr>
              <a:t> </a:t>
            </a:r>
            <a:r>
              <a:rPr lang="en-GB" b="1" dirty="0" err="1">
                <a:solidFill>
                  <a:srgbClr val="0070C0"/>
                </a:solidFill>
              </a:rPr>
              <a:t>hexadécimal</a:t>
            </a:r>
            <a:endParaRPr lang="en-GB" b="1" dirty="0">
              <a:solidFill>
                <a:srgbClr val="0070C0"/>
              </a:solidFill>
            </a:endParaRPr>
          </a:p>
          <a:p>
            <a:r>
              <a:rPr lang="en-GB" b="1" dirty="0" err="1">
                <a:solidFill>
                  <a:srgbClr val="0070C0"/>
                </a:solidFill>
              </a:rPr>
              <a:t>Chaque</a:t>
            </a:r>
            <a:r>
              <a:rPr lang="en-GB" b="1" dirty="0">
                <a:solidFill>
                  <a:srgbClr val="0070C0"/>
                </a:solidFill>
              </a:rPr>
              <a:t> </a:t>
            </a:r>
            <a:r>
              <a:rPr lang="en-GB" b="1" dirty="0" err="1">
                <a:solidFill>
                  <a:srgbClr val="0070C0"/>
                </a:solidFill>
              </a:rPr>
              <a:t>groupe</a:t>
            </a:r>
            <a:r>
              <a:rPr lang="en-GB" b="1" dirty="0">
                <a:solidFill>
                  <a:srgbClr val="0070C0"/>
                </a:solidFill>
              </a:rPr>
              <a:t> peut </a:t>
            </a:r>
            <a:r>
              <a:rPr lang="en-GB" b="1" dirty="0" err="1">
                <a:solidFill>
                  <a:srgbClr val="0070C0"/>
                </a:solidFill>
              </a:rPr>
              <a:t>aller</a:t>
            </a:r>
            <a:r>
              <a:rPr lang="en-GB" b="1" dirty="0">
                <a:solidFill>
                  <a:srgbClr val="0070C0"/>
                </a:solidFill>
              </a:rPr>
              <a:t> de "0000" </a:t>
            </a:r>
            <a:r>
              <a:rPr lang="en-GB" b="1" dirty="0" err="1">
                <a:solidFill>
                  <a:srgbClr val="0070C0"/>
                </a:solidFill>
              </a:rPr>
              <a:t>à</a:t>
            </a:r>
            <a:r>
              <a:rPr lang="en-GB" b="1" dirty="0">
                <a:solidFill>
                  <a:srgbClr val="0070C0"/>
                </a:solidFill>
              </a:rPr>
              <a:t> "FFFF" - par </a:t>
            </a:r>
            <a:r>
              <a:rPr lang="en-GB" b="1" dirty="0" err="1">
                <a:solidFill>
                  <a:srgbClr val="0070C0"/>
                </a:solidFill>
              </a:rPr>
              <a:t>exemple</a:t>
            </a:r>
            <a:endParaRPr lang="en-GB" b="1" dirty="0">
              <a:solidFill>
                <a:srgbClr val="0070C0"/>
              </a:solidFill>
            </a:endParaRPr>
          </a:p>
          <a:p>
            <a:pPr marL="0" indent="0" algn="ctr">
              <a:buNone/>
            </a:pPr>
            <a:r>
              <a:rPr lang="en-GB" b="1" dirty="0">
                <a:solidFill>
                  <a:srgbClr val="FF0000"/>
                </a:solidFill>
              </a:rPr>
              <a:t>2600:1403:0002:029c:0000:0000:0000:2add</a:t>
            </a:r>
          </a:p>
          <a:p>
            <a:r>
              <a:rPr lang="en-GB" b="1" dirty="0">
                <a:solidFill>
                  <a:srgbClr val="0070C0"/>
                </a:solidFill>
              </a:rPr>
              <a:t>Peut </a:t>
            </a:r>
            <a:r>
              <a:rPr lang="en-GB" b="1" dirty="0" err="1">
                <a:solidFill>
                  <a:srgbClr val="0070C0"/>
                </a:solidFill>
              </a:rPr>
              <a:t>être</a:t>
            </a:r>
            <a:r>
              <a:rPr lang="en-GB" b="1" dirty="0">
                <a:solidFill>
                  <a:srgbClr val="0070C0"/>
                </a:solidFill>
              </a:rPr>
              <a:t> </a:t>
            </a:r>
            <a:r>
              <a:rPr lang="en-GB" b="1" dirty="0" err="1">
                <a:solidFill>
                  <a:srgbClr val="0070C0"/>
                </a:solidFill>
              </a:rPr>
              <a:t>raccourci</a:t>
            </a:r>
            <a:endParaRPr lang="en-GB" b="1" dirty="0">
              <a:solidFill>
                <a:srgbClr val="0070C0"/>
              </a:solidFill>
            </a:endParaRPr>
          </a:p>
          <a:p>
            <a:pPr marL="0" indent="0" algn="ctr">
              <a:buNone/>
            </a:pPr>
            <a:r>
              <a:rPr lang="en-GB" b="1" dirty="0">
                <a:solidFill>
                  <a:srgbClr val="FF0000"/>
                </a:solidFill>
              </a:rPr>
              <a:t>2600:1403:2:29c:0:0:0:2add</a:t>
            </a:r>
          </a:p>
          <a:p>
            <a:pPr marL="0" indent="0" algn="ctr">
              <a:buNone/>
            </a:pPr>
            <a:r>
              <a:rPr lang="en-GB" b="1" dirty="0">
                <a:solidFill>
                  <a:srgbClr val="FF0000"/>
                </a:solidFill>
              </a:rPr>
              <a:t>2600:1403:2:29c::2add</a:t>
            </a:r>
          </a:p>
          <a:p>
            <a:endParaRPr lang="en-GB" b="1" dirty="0">
              <a:solidFill>
                <a:srgbClr val="0070C0"/>
              </a:solidFill>
            </a:endParaRPr>
          </a:p>
          <a:p>
            <a:r>
              <a:rPr lang="en-GB" b="1" dirty="0">
                <a:solidFill>
                  <a:srgbClr val="0070C0"/>
                </a:solidFill>
              </a:rPr>
              <a:t>340,282,366,920,938,000,000,000,000,000,000,000,000 possible</a:t>
            </a:r>
          </a:p>
          <a:p>
            <a:endParaRPr lang="en-GB" b="1" dirty="0"/>
          </a:p>
        </p:txBody>
      </p:sp>
    </p:spTree>
    <p:extLst>
      <p:ext uri="{BB962C8B-B14F-4D97-AF65-F5344CB8AC3E}">
        <p14:creationId xmlns:p14="http://schemas.microsoft.com/office/powerpoint/2010/main" val="10441386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IPv6</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51146"/>
            <a:ext cx="8642350" cy="5183188"/>
          </a:xfrm>
        </p:spPr>
        <p:txBody>
          <a:bodyPr/>
          <a:lstStyle/>
          <a:p>
            <a:r>
              <a:rPr lang="en-GB" dirty="0" err="1"/>
              <a:t>Adresses</a:t>
            </a:r>
            <a:r>
              <a:rPr lang="en-GB" dirty="0"/>
              <a:t> </a:t>
            </a:r>
            <a:r>
              <a:rPr lang="en-GB" dirty="0" err="1"/>
              <a:t>privées</a:t>
            </a:r>
            <a:r>
              <a:rPr lang="en-GB" dirty="0"/>
              <a:t> et </a:t>
            </a:r>
            <a:r>
              <a:rPr lang="en-GB" dirty="0" err="1"/>
              <a:t>publiques</a:t>
            </a:r>
            <a:endParaRPr lang="en-GB" dirty="0"/>
          </a:p>
          <a:p>
            <a:pPr lvl="1"/>
            <a:r>
              <a:rPr lang="en-GB" dirty="0"/>
              <a:t>Comme pour IPv4 - </a:t>
            </a:r>
            <a:r>
              <a:rPr lang="en-GB" dirty="0" err="1"/>
              <a:t>même</a:t>
            </a:r>
            <a:r>
              <a:rPr lang="en-GB" dirty="0"/>
              <a:t> </a:t>
            </a:r>
            <a:r>
              <a:rPr lang="en-GB" dirty="0" err="1"/>
              <a:t>principe</a:t>
            </a:r>
            <a:endParaRPr lang="en-GB" dirty="0"/>
          </a:p>
          <a:p>
            <a:pPr lvl="1"/>
            <a:r>
              <a:rPr lang="en-GB" dirty="0"/>
              <a:t>fc00: : (local unique)</a:t>
            </a:r>
          </a:p>
          <a:p>
            <a:pPr lvl="1"/>
            <a:r>
              <a:rPr lang="en-GB" dirty="0" err="1"/>
              <a:t>fdxx</a:t>
            </a:r>
            <a:r>
              <a:rPr lang="en-GB" dirty="0"/>
              <a:t>: : (site local)</a:t>
            </a:r>
          </a:p>
          <a:p>
            <a:pPr lvl="1"/>
            <a:r>
              <a:rPr lang="en-GB" dirty="0"/>
              <a:t>fe00: : (lien local)</a:t>
            </a:r>
          </a:p>
          <a:p>
            <a:pPr lvl="1"/>
            <a:r>
              <a:rPr lang="en-GB" dirty="0" err="1"/>
              <a:t>Utilisé</a:t>
            </a:r>
            <a:r>
              <a:rPr lang="en-GB" dirty="0"/>
              <a:t> dans la mise </a:t>
            </a:r>
            <a:r>
              <a:rPr lang="en-GB" dirty="0" err="1"/>
              <a:t>en</a:t>
            </a:r>
            <a:r>
              <a:rPr lang="en-GB" dirty="0"/>
              <a:t> </a:t>
            </a:r>
            <a:r>
              <a:rPr lang="en-GB" dirty="0" err="1"/>
              <a:t>réseau</a:t>
            </a:r>
            <a:r>
              <a:rPr lang="en-GB" dirty="0"/>
              <a:t> interne</a:t>
            </a:r>
            <a:endParaRPr lang="en-US" dirty="0"/>
          </a:p>
          <a:p>
            <a:endParaRPr lang="en-GB" b="1" dirty="0"/>
          </a:p>
        </p:txBody>
      </p:sp>
      <p:pic>
        <p:nvPicPr>
          <p:cNvPr id="2050" name="Picture 2" descr="What is an IPv6 address? - Myipservices.com">
            <a:extLst>
              <a:ext uri="{FF2B5EF4-FFF2-40B4-BE49-F238E27FC236}">
                <a16:creationId xmlns:a16="http://schemas.microsoft.com/office/drawing/2014/main" id="{C9168EA3-1A64-48A8-963D-E57424D1C4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5103" y="4581129"/>
            <a:ext cx="3180947" cy="1939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9540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Votre</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adresse</a:t>
            </a:r>
            <a:r>
              <a:rPr lang="en-GB" sz="3200" dirty="0">
                <a:solidFill>
                  <a:schemeClr val="bg1"/>
                </a:solidFill>
                <a:latin typeface="Verdana" charset="0"/>
                <a:cs typeface="Verdana" charset="0"/>
              </a:rPr>
              <a:t> IP (interne)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7768"/>
            <a:ext cx="8642350" cy="1654175"/>
          </a:xfrm>
        </p:spPr>
        <p:txBody>
          <a:bodyPr/>
          <a:lstStyle/>
          <a:p>
            <a:r>
              <a:rPr lang="en-GB" dirty="0"/>
              <a:t>Command prompt  &gt; ipconfig /all</a:t>
            </a:r>
            <a:endParaRPr lang="en-GB" b="1" dirty="0"/>
          </a:p>
        </p:txBody>
      </p:sp>
      <p:pic>
        <p:nvPicPr>
          <p:cNvPr id="3" name="Picture 2">
            <a:extLst>
              <a:ext uri="{FF2B5EF4-FFF2-40B4-BE49-F238E27FC236}">
                <a16:creationId xmlns:a16="http://schemas.microsoft.com/office/drawing/2014/main" id="{0EA8CA3E-FBAC-46FE-831B-7D5D3D72F9DF}"/>
              </a:ext>
            </a:extLst>
          </p:cNvPr>
          <p:cNvPicPr>
            <a:picLocks noChangeAspect="1"/>
          </p:cNvPicPr>
          <p:nvPr/>
        </p:nvPicPr>
        <p:blipFill>
          <a:blip r:embed="rId3"/>
          <a:stretch>
            <a:fillRect/>
          </a:stretch>
        </p:blipFill>
        <p:spPr>
          <a:xfrm>
            <a:off x="107504" y="1836795"/>
            <a:ext cx="8892480" cy="4473517"/>
          </a:xfrm>
          <a:prstGeom prst="rect">
            <a:avLst/>
          </a:prstGeom>
        </p:spPr>
      </p:pic>
      <p:sp>
        <p:nvSpPr>
          <p:cNvPr id="4" name="Rectangle 3">
            <a:extLst>
              <a:ext uri="{FF2B5EF4-FFF2-40B4-BE49-F238E27FC236}">
                <a16:creationId xmlns:a16="http://schemas.microsoft.com/office/drawing/2014/main" id="{CDA97717-835D-4AF8-9241-2596FC92DECE}"/>
              </a:ext>
            </a:extLst>
          </p:cNvPr>
          <p:cNvSpPr/>
          <p:nvPr/>
        </p:nvSpPr>
        <p:spPr>
          <a:xfrm>
            <a:off x="4211960" y="3501008"/>
            <a:ext cx="4536504" cy="576064"/>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0212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DNS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317134"/>
            <a:ext cx="8642350" cy="5183188"/>
          </a:xfrm>
        </p:spPr>
        <p:txBody>
          <a:bodyPr/>
          <a:lstStyle/>
          <a:p>
            <a:r>
              <a:rPr lang="en-GB" b="1" dirty="0">
                <a:solidFill>
                  <a:srgbClr val="0070C0"/>
                </a:solidFill>
              </a:rPr>
              <a:t>DNS - </a:t>
            </a:r>
            <a:r>
              <a:rPr lang="en-GB" b="1" dirty="0" err="1">
                <a:solidFill>
                  <a:srgbClr val="0070C0"/>
                </a:solidFill>
              </a:rPr>
              <a:t>Système</a:t>
            </a:r>
            <a:r>
              <a:rPr lang="en-GB" b="1" dirty="0">
                <a:solidFill>
                  <a:srgbClr val="0070C0"/>
                </a:solidFill>
              </a:rPr>
              <a:t> de </a:t>
            </a:r>
            <a:r>
              <a:rPr lang="en-GB" b="1" dirty="0" err="1">
                <a:solidFill>
                  <a:srgbClr val="0070C0"/>
                </a:solidFill>
              </a:rPr>
              <a:t>noms</a:t>
            </a:r>
            <a:r>
              <a:rPr lang="en-GB" b="1" dirty="0">
                <a:solidFill>
                  <a:srgbClr val="0070C0"/>
                </a:solidFill>
              </a:rPr>
              <a:t> de </a:t>
            </a:r>
            <a:r>
              <a:rPr lang="en-GB" b="1" dirty="0" err="1">
                <a:solidFill>
                  <a:srgbClr val="0070C0"/>
                </a:solidFill>
              </a:rPr>
              <a:t>domaine</a:t>
            </a:r>
            <a:endParaRPr lang="en-GB" b="1" dirty="0">
              <a:solidFill>
                <a:srgbClr val="0070C0"/>
              </a:solidFill>
            </a:endParaRPr>
          </a:p>
          <a:p>
            <a:r>
              <a:rPr lang="en-GB" b="1" dirty="0" err="1">
                <a:solidFill>
                  <a:srgbClr val="0070C0"/>
                </a:solidFill>
              </a:rPr>
              <a:t>Partout</a:t>
            </a:r>
            <a:r>
              <a:rPr lang="en-GB" b="1" dirty="0">
                <a:solidFill>
                  <a:srgbClr val="0070C0"/>
                </a:solidFill>
              </a:rPr>
              <a:t> sur </a:t>
            </a:r>
            <a:r>
              <a:rPr lang="en-GB" b="1" dirty="0" err="1">
                <a:solidFill>
                  <a:srgbClr val="0070C0"/>
                </a:solidFill>
              </a:rPr>
              <a:t>l'internet</a:t>
            </a:r>
            <a:r>
              <a:rPr lang="en-GB" b="1" dirty="0">
                <a:solidFill>
                  <a:srgbClr val="0070C0"/>
                </a:solidFill>
              </a:rPr>
              <a:t> se </a:t>
            </a:r>
            <a:r>
              <a:rPr lang="en-GB" b="1" dirty="0" err="1">
                <a:solidFill>
                  <a:srgbClr val="0070C0"/>
                </a:solidFill>
              </a:rPr>
              <a:t>trouve</a:t>
            </a:r>
            <a:r>
              <a:rPr lang="en-GB" b="1" dirty="0">
                <a:solidFill>
                  <a:srgbClr val="0070C0"/>
                </a:solidFill>
              </a:rPr>
              <a:t> </a:t>
            </a:r>
            <a:r>
              <a:rPr lang="en-GB" b="1" dirty="0" err="1">
                <a:solidFill>
                  <a:srgbClr val="0070C0"/>
                </a:solidFill>
              </a:rPr>
              <a:t>une</a:t>
            </a:r>
            <a:r>
              <a:rPr lang="en-GB" b="1" dirty="0">
                <a:solidFill>
                  <a:srgbClr val="0070C0"/>
                </a:solidFill>
              </a:rPr>
              <a:t> </a:t>
            </a:r>
            <a:r>
              <a:rPr lang="en-GB" b="1" dirty="0" err="1">
                <a:solidFill>
                  <a:srgbClr val="0070C0"/>
                </a:solidFill>
              </a:rPr>
              <a:t>adresse</a:t>
            </a:r>
            <a:r>
              <a:rPr lang="en-GB" b="1" dirty="0">
                <a:solidFill>
                  <a:srgbClr val="0070C0"/>
                </a:solidFill>
              </a:rPr>
              <a:t> IP</a:t>
            </a:r>
          </a:p>
          <a:p>
            <a:pPr marL="0" indent="0" algn="ctr">
              <a:buNone/>
            </a:pPr>
            <a:r>
              <a:rPr lang="en-GB" b="1" dirty="0">
                <a:solidFill>
                  <a:srgbClr val="FF0000"/>
                </a:solidFill>
              </a:rPr>
              <a:t>123.123.123.123 (un </a:t>
            </a:r>
            <a:r>
              <a:rPr lang="en-GB" b="1" dirty="0" err="1">
                <a:solidFill>
                  <a:srgbClr val="FF0000"/>
                </a:solidFill>
              </a:rPr>
              <a:t>exemple</a:t>
            </a:r>
            <a:r>
              <a:rPr lang="en-GB" b="1" dirty="0">
                <a:solidFill>
                  <a:srgbClr val="FF0000"/>
                </a:solidFill>
              </a:rPr>
              <a:t>)</a:t>
            </a:r>
          </a:p>
          <a:p>
            <a:r>
              <a:rPr lang="en-GB" b="1" dirty="0" err="1">
                <a:solidFill>
                  <a:srgbClr val="0070C0"/>
                </a:solidFill>
              </a:rPr>
              <a:t>Mais</a:t>
            </a:r>
            <a:r>
              <a:rPr lang="en-GB" b="1" dirty="0">
                <a:solidFill>
                  <a:srgbClr val="0070C0"/>
                </a:solidFill>
              </a:rPr>
              <a:t> nous </a:t>
            </a:r>
            <a:r>
              <a:rPr lang="en-GB" b="1" dirty="0" err="1">
                <a:solidFill>
                  <a:srgbClr val="0070C0"/>
                </a:solidFill>
              </a:rPr>
              <a:t>voulons</a:t>
            </a:r>
            <a:r>
              <a:rPr lang="en-GB" b="1" dirty="0">
                <a:solidFill>
                  <a:srgbClr val="0070C0"/>
                </a:solidFill>
              </a:rPr>
              <a:t> </a:t>
            </a:r>
            <a:r>
              <a:rPr lang="en-GB" b="1" dirty="0" err="1">
                <a:solidFill>
                  <a:srgbClr val="0070C0"/>
                </a:solidFill>
              </a:rPr>
              <a:t>aller</a:t>
            </a:r>
            <a:r>
              <a:rPr lang="en-GB" b="1" dirty="0">
                <a:solidFill>
                  <a:srgbClr val="0070C0"/>
                </a:solidFill>
              </a:rPr>
              <a:t> </a:t>
            </a:r>
            <a:r>
              <a:rPr lang="en-GB" b="1" dirty="0" err="1">
                <a:solidFill>
                  <a:srgbClr val="0070C0"/>
                </a:solidFill>
              </a:rPr>
              <a:t>à</a:t>
            </a:r>
            <a:r>
              <a:rPr lang="en-GB" b="1" dirty="0">
                <a:solidFill>
                  <a:srgbClr val="0070C0"/>
                </a:solidFill>
              </a:rPr>
              <a:t> </a:t>
            </a:r>
            <a:r>
              <a:rPr lang="en-GB" b="1" dirty="0" err="1">
                <a:solidFill>
                  <a:srgbClr val="0070C0"/>
                </a:solidFill>
              </a:rPr>
              <a:t>www.coe.int</a:t>
            </a:r>
            <a:r>
              <a:rPr lang="en-GB" b="1" dirty="0">
                <a:solidFill>
                  <a:srgbClr val="0070C0"/>
                </a:solidFill>
              </a:rPr>
              <a:t> qui est </a:t>
            </a:r>
            <a:r>
              <a:rPr lang="en-GB" b="1" dirty="0" err="1">
                <a:solidFill>
                  <a:srgbClr val="0070C0"/>
                </a:solidFill>
              </a:rPr>
              <a:t>une</a:t>
            </a:r>
            <a:r>
              <a:rPr lang="en-GB" b="1" dirty="0">
                <a:solidFill>
                  <a:srgbClr val="0070C0"/>
                </a:solidFill>
              </a:rPr>
              <a:t> URL - Uniform Resource Locator</a:t>
            </a:r>
          </a:p>
          <a:p>
            <a:r>
              <a:rPr lang="en-GB" b="1" dirty="0" err="1">
                <a:solidFill>
                  <a:srgbClr val="0070C0"/>
                </a:solidFill>
              </a:rPr>
              <a:t>Quelque</a:t>
            </a:r>
            <a:r>
              <a:rPr lang="en-GB" b="1" dirty="0">
                <a:solidFill>
                  <a:srgbClr val="0070C0"/>
                </a:solidFill>
              </a:rPr>
              <a:t> chose doit </a:t>
            </a:r>
            <a:r>
              <a:rPr lang="en-GB" b="1" dirty="0" err="1">
                <a:solidFill>
                  <a:srgbClr val="0070C0"/>
                </a:solidFill>
              </a:rPr>
              <a:t>convertir</a:t>
            </a:r>
            <a:r>
              <a:rPr lang="en-GB" b="1" dirty="0">
                <a:solidFill>
                  <a:srgbClr val="0070C0"/>
                </a:solidFill>
              </a:rPr>
              <a:t> </a:t>
            </a:r>
            <a:r>
              <a:rPr lang="en-GB" b="1" dirty="0" err="1">
                <a:solidFill>
                  <a:srgbClr val="0070C0"/>
                </a:solidFill>
              </a:rPr>
              <a:t>www.coe.int</a:t>
            </a:r>
            <a:r>
              <a:rPr lang="en-GB" b="1" dirty="0">
                <a:solidFill>
                  <a:srgbClr val="0070C0"/>
                </a:solidFill>
              </a:rPr>
              <a:t> </a:t>
            </a:r>
            <a:r>
              <a:rPr lang="en-GB" b="1" dirty="0" err="1">
                <a:solidFill>
                  <a:srgbClr val="0070C0"/>
                </a:solidFill>
              </a:rPr>
              <a:t>en</a:t>
            </a:r>
            <a:r>
              <a:rPr lang="en-GB" b="1" dirty="0">
                <a:solidFill>
                  <a:srgbClr val="0070C0"/>
                </a:solidFill>
              </a:rPr>
              <a:t> 123.123.123.123</a:t>
            </a:r>
          </a:p>
          <a:p>
            <a:r>
              <a:rPr lang="en-GB" b="1" dirty="0" err="1">
                <a:solidFill>
                  <a:srgbClr val="0070C0"/>
                </a:solidFill>
              </a:rPr>
              <a:t>C'est</a:t>
            </a:r>
            <a:r>
              <a:rPr lang="en-GB" b="1" dirty="0">
                <a:solidFill>
                  <a:srgbClr val="0070C0"/>
                </a:solidFill>
              </a:rPr>
              <a:t> </a:t>
            </a:r>
            <a:r>
              <a:rPr lang="en-GB" b="1" dirty="0" err="1">
                <a:solidFill>
                  <a:srgbClr val="0070C0"/>
                </a:solidFill>
              </a:rPr>
              <a:t>ce</a:t>
            </a:r>
            <a:r>
              <a:rPr lang="en-GB" b="1" dirty="0">
                <a:solidFill>
                  <a:srgbClr val="0070C0"/>
                </a:solidFill>
              </a:rPr>
              <a:t> que fait le DNS - </a:t>
            </a:r>
            <a:r>
              <a:rPr lang="en-GB" b="1" dirty="0" err="1">
                <a:solidFill>
                  <a:srgbClr val="0070C0"/>
                </a:solidFill>
              </a:rPr>
              <a:t>en</a:t>
            </a:r>
            <a:r>
              <a:rPr lang="en-GB" b="1" dirty="0">
                <a:solidFill>
                  <a:srgbClr val="0070C0"/>
                </a:solidFill>
              </a:rPr>
              <a:t> fait, un </a:t>
            </a:r>
            <a:r>
              <a:rPr lang="en-GB" b="1" dirty="0" err="1">
                <a:solidFill>
                  <a:srgbClr val="0070C0"/>
                </a:solidFill>
              </a:rPr>
              <a:t>annuaire</a:t>
            </a:r>
            <a:r>
              <a:rPr lang="en-GB" b="1" dirty="0">
                <a:solidFill>
                  <a:srgbClr val="0070C0"/>
                </a:solidFill>
              </a:rPr>
              <a:t> </a:t>
            </a:r>
            <a:r>
              <a:rPr lang="en-GB" b="1" dirty="0" err="1">
                <a:solidFill>
                  <a:srgbClr val="0070C0"/>
                </a:solidFill>
              </a:rPr>
              <a:t>téléphonique</a:t>
            </a:r>
            <a:r>
              <a:rPr lang="en-GB" b="1" dirty="0">
                <a:solidFill>
                  <a:srgbClr val="0070C0"/>
                </a:solidFill>
              </a:rPr>
              <a:t> sur Internet qui </a:t>
            </a:r>
            <a:r>
              <a:rPr lang="en-GB" b="1" dirty="0" err="1">
                <a:solidFill>
                  <a:srgbClr val="0070C0"/>
                </a:solidFill>
              </a:rPr>
              <a:t>résout</a:t>
            </a:r>
            <a:r>
              <a:rPr lang="en-GB" b="1" dirty="0">
                <a:solidFill>
                  <a:srgbClr val="0070C0"/>
                </a:solidFill>
              </a:rPr>
              <a:t> la </a:t>
            </a:r>
            <a:r>
              <a:rPr lang="en-GB" b="1" dirty="0" err="1">
                <a:solidFill>
                  <a:srgbClr val="0070C0"/>
                </a:solidFill>
              </a:rPr>
              <a:t>requête</a:t>
            </a:r>
            <a:endParaRPr lang="en-GB" b="1" dirty="0">
              <a:solidFill>
                <a:srgbClr val="0070C0"/>
              </a:solidFill>
            </a:endParaRPr>
          </a:p>
        </p:txBody>
      </p:sp>
    </p:spTree>
    <p:extLst>
      <p:ext uri="{BB962C8B-B14F-4D97-AF65-F5344CB8AC3E}">
        <p14:creationId xmlns:p14="http://schemas.microsoft.com/office/powerpoint/2010/main" val="121350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ow-route-53-routes-traffic">
            <a:extLst>
              <a:ext uri="{FF2B5EF4-FFF2-40B4-BE49-F238E27FC236}">
                <a16:creationId xmlns:a16="http://schemas.microsoft.com/office/drawing/2014/main" id="{395D0A2C-3D16-45A4-9A42-E25BE89F9E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2793032"/>
            <a:ext cx="4824536" cy="36888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DNS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45098" y="1269206"/>
            <a:ext cx="7273925" cy="4319588"/>
          </a:xfrm>
        </p:spPr>
        <p:txBody>
          <a:bodyPr/>
          <a:lstStyle/>
          <a:p>
            <a:r>
              <a:rPr lang="en-GB" b="1" dirty="0">
                <a:solidFill>
                  <a:srgbClr val="0070C0"/>
                </a:solidFill>
              </a:rPr>
              <a:t>Le DNS est un </a:t>
            </a:r>
            <a:r>
              <a:rPr lang="en-GB" b="1" dirty="0" err="1">
                <a:solidFill>
                  <a:srgbClr val="0070C0"/>
                </a:solidFill>
              </a:rPr>
              <a:t>système</a:t>
            </a:r>
            <a:r>
              <a:rPr lang="en-GB" b="1" dirty="0">
                <a:solidFill>
                  <a:srgbClr val="0070C0"/>
                </a:solidFill>
              </a:rPr>
              <a:t> </a:t>
            </a:r>
            <a:r>
              <a:rPr lang="en-GB" b="1" dirty="0" err="1">
                <a:solidFill>
                  <a:srgbClr val="0070C0"/>
                </a:solidFill>
              </a:rPr>
              <a:t>à</a:t>
            </a:r>
            <a:r>
              <a:rPr lang="en-GB" b="1" dirty="0">
                <a:solidFill>
                  <a:srgbClr val="0070C0"/>
                </a:solidFill>
              </a:rPr>
              <a:t> </a:t>
            </a:r>
            <a:r>
              <a:rPr lang="en-GB" b="1" dirty="0" err="1">
                <a:solidFill>
                  <a:srgbClr val="0070C0"/>
                </a:solidFill>
              </a:rPr>
              <a:t>serveurs</a:t>
            </a:r>
            <a:r>
              <a:rPr lang="en-GB" b="1" dirty="0">
                <a:solidFill>
                  <a:srgbClr val="0070C0"/>
                </a:solidFill>
              </a:rPr>
              <a:t> multiples - </a:t>
            </a:r>
            <a:r>
              <a:rPr lang="en-GB" b="1" dirty="0" err="1">
                <a:solidFill>
                  <a:srgbClr val="0070C0"/>
                </a:solidFill>
              </a:rPr>
              <a:t>répliqués</a:t>
            </a:r>
            <a:r>
              <a:rPr lang="en-GB" b="1" dirty="0">
                <a:solidFill>
                  <a:srgbClr val="0070C0"/>
                </a:solidFill>
              </a:rPr>
              <a:t> et </a:t>
            </a:r>
            <a:r>
              <a:rPr lang="en-GB" b="1" dirty="0" err="1">
                <a:solidFill>
                  <a:srgbClr val="0070C0"/>
                </a:solidFill>
              </a:rPr>
              <a:t>répartis</a:t>
            </a:r>
            <a:r>
              <a:rPr lang="en-GB" b="1" dirty="0">
                <a:solidFill>
                  <a:srgbClr val="0070C0"/>
                </a:solidFill>
              </a:rPr>
              <a:t> dans le monde </a:t>
            </a:r>
            <a:r>
              <a:rPr lang="en-GB" b="1" dirty="0" err="1">
                <a:solidFill>
                  <a:srgbClr val="0070C0"/>
                </a:solidFill>
              </a:rPr>
              <a:t>entier</a:t>
            </a:r>
            <a:endParaRPr lang="en-GB" b="1" dirty="0">
              <a:solidFill>
                <a:srgbClr val="0070C0"/>
              </a:solidFill>
            </a:endParaRPr>
          </a:p>
          <a:p>
            <a:r>
              <a:rPr lang="en-GB" b="1" dirty="0">
                <a:solidFill>
                  <a:srgbClr val="0070C0"/>
                </a:solidFill>
              </a:rPr>
              <a:t>124 milliards </a:t>
            </a:r>
            <a:r>
              <a:rPr lang="en-GB" b="1" dirty="0" err="1">
                <a:solidFill>
                  <a:srgbClr val="0070C0"/>
                </a:solidFill>
              </a:rPr>
              <a:t>d'interrogations</a:t>
            </a:r>
            <a:r>
              <a:rPr lang="en-GB" b="1" dirty="0">
                <a:solidFill>
                  <a:srgbClr val="0070C0"/>
                </a:solidFill>
              </a:rPr>
              <a:t> </a:t>
            </a:r>
            <a:r>
              <a:rPr lang="en-GB" b="1" dirty="0" err="1">
                <a:solidFill>
                  <a:srgbClr val="0070C0"/>
                </a:solidFill>
              </a:rPr>
              <a:t>quotidiennes</a:t>
            </a:r>
            <a:endParaRPr lang="en-GB" b="1" dirty="0">
              <a:solidFill>
                <a:srgbClr val="0070C0"/>
              </a:solidFill>
            </a:endParaRPr>
          </a:p>
          <a:p>
            <a:r>
              <a:rPr lang="en-GB" b="1" dirty="0">
                <a:solidFill>
                  <a:srgbClr val="0070C0"/>
                </a:solidFill>
              </a:rPr>
              <a:t>Mise </a:t>
            </a:r>
            <a:r>
              <a:rPr lang="en-GB" b="1" dirty="0" err="1">
                <a:solidFill>
                  <a:srgbClr val="0070C0"/>
                </a:solidFill>
              </a:rPr>
              <a:t>à</a:t>
            </a:r>
            <a:r>
              <a:rPr lang="en-GB" b="1" dirty="0">
                <a:solidFill>
                  <a:srgbClr val="0070C0"/>
                </a:solidFill>
              </a:rPr>
              <a:t> jour </a:t>
            </a:r>
            <a:r>
              <a:rPr lang="en-GB" b="1" dirty="0" err="1">
                <a:solidFill>
                  <a:srgbClr val="0070C0"/>
                </a:solidFill>
              </a:rPr>
              <a:t>constante</a:t>
            </a:r>
            <a:endParaRPr lang="en-GB" b="1" dirty="0">
              <a:solidFill>
                <a:srgbClr val="0070C0"/>
              </a:solidFill>
            </a:endParaRPr>
          </a:p>
        </p:txBody>
      </p:sp>
      <p:sp>
        <p:nvSpPr>
          <p:cNvPr id="3" name="Rectangle 2">
            <a:extLst>
              <a:ext uri="{FF2B5EF4-FFF2-40B4-BE49-F238E27FC236}">
                <a16:creationId xmlns:a16="http://schemas.microsoft.com/office/drawing/2014/main" id="{7187B9CF-82F1-40D4-8F20-4DB9E10E51EA}"/>
              </a:ext>
            </a:extLst>
          </p:cNvPr>
          <p:cNvSpPr/>
          <p:nvPr/>
        </p:nvSpPr>
        <p:spPr>
          <a:xfrm>
            <a:off x="35496" y="6310312"/>
            <a:ext cx="4572000" cy="276999"/>
          </a:xfrm>
          <a:prstGeom prst="rect">
            <a:avLst/>
          </a:prstGeom>
        </p:spPr>
        <p:txBody>
          <a:bodyPr>
            <a:spAutoFit/>
          </a:bodyPr>
          <a:lstStyle/>
          <a:p>
            <a:r>
              <a:rPr lang="en-GB" sz="1200" dirty="0">
                <a:hlinkClick r:id="rId4"/>
              </a:rPr>
              <a:t>https://aws.amazon.com/es/route53/what-is-dns/</a:t>
            </a:r>
            <a:endParaRPr lang="en-GB" sz="1200" dirty="0"/>
          </a:p>
        </p:txBody>
      </p:sp>
    </p:spTree>
    <p:extLst>
      <p:ext uri="{BB962C8B-B14F-4D97-AF65-F5344CB8AC3E}">
        <p14:creationId xmlns:p14="http://schemas.microsoft.com/office/powerpoint/2010/main" val="367807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Connexion </a:t>
            </a:r>
            <a:r>
              <a:rPr lang="en-GB" dirty="0" err="1"/>
              <a:t>à</a:t>
            </a:r>
            <a:r>
              <a:rPr lang="en-GB" dirty="0"/>
              <a:t> </a:t>
            </a:r>
            <a:r>
              <a:rPr lang="en-GB" dirty="0" err="1"/>
              <a:t>l'internet</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Notions </a:t>
            </a:r>
            <a:r>
              <a:rPr lang="en-GB" dirty="0" err="1"/>
              <a:t>d'informatique</a:t>
            </a:r>
            <a:r>
              <a:rPr lang="en-GB" dirty="0"/>
              <a:t> et </a:t>
            </a:r>
            <a:r>
              <a:rPr lang="en-GB" dirty="0" err="1"/>
              <a:t>d'Internet</a:t>
            </a:r>
            <a:endParaRPr lang="en-GB" dirty="0"/>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3</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0845154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Connexion </a:t>
            </a:r>
            <a:r>
              <a:rPr lang="en-GB" sz="3200" dirty="0" err="1">
                <a:solidFill>
                  <a:schemeClr val="bg1"/>
                </a:solidFill>
                <a:latin typeface="Verdana" charset="0"/>
                <a:cs typeface="Verdana" charset="0"/>
              </a:rPr>
              <a:t>à</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l'internet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307317"/>
            <a:ext cx="8642350" cy="5183188"/>
          </a:xfrm>
        </p:spPr>
        <p:txBody>
          <a:bodyPr/>
          <a:lstStyle/>
          <a:p>
            <a:pPr algn="just"/>
            <a:r>
              <a:rPr lang="en-GB" dirty="0"/>
              <a:t>La </a:t>
            </a:r>
            <a:r>
              <a:rPr lang="en-GB" dirty="0" err="1"/>
              <a:t>plupart</a:t>
            </a:r>
            <a:r>
              <a:rPr lang="en-GB" dirty="0"/>
              <a:t> des gens se </a:t>
            </a:r>
            <a:r>
              <a:rPr lang="en-GB" dirty="0" err="1"/>
              <a:t>connectent</a:t>
            </a:r>
            <a:r>
              <a:rPr lang="en-GB" dirty="0"/>
              <a:t> par </a:t>
            </a:r>
            <a:r>
              <a:rPr lang="en-GB" dirty="0" err="1"/>
              <a:t>l'intermédiaire</a:t>
            </a:r>
            <a:r>
              <a:rPr lang="en-GB" dirty="0"/>
              <a:t> d'un </a:t>
            </a:r>
            <a:r>
              <a:rPr lang="en-GB" dirty="0" err="1"/>
              <a:t>fournisseur</a:t>
            </a:r>
            <a:r>
              <a:rPr lang="en-GB" dirty="0"/>
              <a:t> </a:t>
            </a:r>
            <a:r>
              <a:rPr lang="en-GB" dirty="0" err="1"/>
              <a:t>d'accès</a:t>
            </a:r>
            <a:r>
              <a:rPr lang="en-GB" dirty="0"/>
              <a:t> Internet (</a:t>
            </a:r>
            <a:r>
              <a:rPr lang="en-GB" dirty="0" err="1"/>
              <a:t>ou</a:t>
            </a:r>
            <a:r>
              <a:rPr lang="en-GB" dirty="0"/>
              <a:t> CSP)</a:t>
            </a:r>
          </a:p>
          <a:p>
            <a:pPr lvl="1" algn="just"/>
            <a:r>
              <a:rPr lang="en-GB" dirty="0"/>
              <a:t>Organisation </a:t>
            </a:r>
            <a:r>
              <a:rPr lang="en-GB" dirty="0" err="1"/>
              <a:t>commerciale</a:t>
            </a:r>
            <a:r>
              <a:rPr lang="en-GB" dirty="0"/>
              <a:t> </a:t>
            </a:r>
            <a:r>
              <a:rPr lang="en-GB" dirty="0" err="1"/>
              <a:t>louant</a:t>
            </a:r>
            <a:r>
              <a:rPr lang="en-GB" dirty="0"/>
              <a:t> un </a:t>
            </a:r>
            <a:r>
              <a:rPr lang="en-GB" dirty="0" err="1"/>
              <a:t>accès</a:t>
            </a:r>
            <a:r>
              <a:rPr lang="en-GB" dirty="0"/>
              <a:t> </a:t>
            </a:r>
            <a:r>
              <a:rPr lang="en-GB" dirty="0" err="1"/>
              <a:t>à</a:t>
            </a:r>
            <a:r>
              <a:rPr lang="en-GB" dirty="0"/>
              <a:t> </a:t>
            </a:r>
            <a:r>
              <a:rPr lang="en-GB" dirty="0" err="1"/>
              <a:t>l'internet</a:t>
            </a:r>
            <a:r>
              <a:rPr lang="en-GB" dirty="0"/>
              <a:t> - plus de 14 000 dans le monde</a:t>
            </a:r>
          </a:p>
          <a:p>
            <a:pPr algn="just"/>
            <a:r>
              <a:rPr lang="en-GB" dirty="0" err="1"/>
              <a:t>Méthodes</a:t>
            </a:r>
            <a:r>
              <a:rPr lang="en-GB" dirty="0"/>
              <a:t> de connexion </a:t>
            </a:r>
            <a:r>
              <a:rPr lang="en-GB" dirty="0" err="1"/>
              <a:t>courantes</a:t>
            </a:r>
            <a:endParaRPr lang="en-GB" dirty="0"/>
          </a:p>
          <a:p>
            <a:pPr lvl="1" algn="just"/>
            <a:r>
              <a:rPr lang="en-GB" dirty="0" err="1"/>
              <a:t>Accès</a:t>
            </a:r>
            <a:r>
              <a:rPr lang="en-GB" dirty="0"/>
              <a:t> </a:t>
            </a:r>
            <a:r>
              <a:rPr lang="en-GB" dirty="0" err="1"/>
              <a:t>commuté</a:t>
            </a:r>
            <a:r>
              <a:rPr lang="en-GB" dirty="0"/>
              <a:t>, large </a:t>
            </a:r>
            <a:r>
              <a:rPr lang="en-GB" dirty="0" err="1"/>
              <a:t>bande</a:t>
            </a:r>
            <a:r>
              <a:rPr lang="en-GB" dirty="0"/>
              <a:t>, fibre, RNIS, </a:t>
            </a:r>
            <a:r>
              <a:rPr lang="en-GB" dirty="0" err="1"/>
              <a:t>câble</a:t>
            </a:r>
            <a:r>
              <a:rPr lang="en-GB" dirty="0"/>
              <a:t>, point </a:t>
            </a:r>
            <a:r>
              <a:rPr lang="en-GB" dirty="0" err="1"/>
              <a:t>d'accès</a:t>
            </a:r>
            <a:r>
              <a:rPr lang="en-GB" dirty="0"/>
              <a:t> sans fil, satellite</a:t>
            </a:r>
          </a:p>
        </p:txBody>
      </p:sp>
      <p:pic>
        <p:nvPicPr>
          <p:cNvPr id="7" name="Picture 6" descr="600x740">
            <a:extLst>
              <a:ext uri="{FF2B5EF4-FFF2-40B4-BE49-F238E27FC236}">
                <a16:creationId xmlns:a16="http://schemas.microsoft.com/office/drawing/2014/main" id="{5183BB99-1A21-4D46-9EE6-589D90A7425E}"/>
              </a:ext>
            </a:extLst>
          </p:cNvPr>
          <p:cNvPicPr>
            <a:picLocks noChangeAspect="1" noChangeArrowheads="1"/>
          </p:cNvPicPr>
          <p:nvPr/>
        </p:nvPicPr>
        <p:blipFill>
          <a:blip r:embed="rId3" cstate="print"/>
          <a:srcRect/>
          <a:stretch>
            <a:fillRect/>
          </a:stretch>
        </p:blipFill>
        <p:spPr bwMode="auto">
          <a:xfrm>
            <a:off x="2622672" y="4509120"/>
            <a:ext cx="1589288" cy="1959931"/>
          </a:xfrm>
          <a:prstGeom prst="rect">
            <a:avLst/>
          </a:prstGeom>
          <a:noFill/>
          <a:ln w="9525">
            <a:noFill/>
            <a:miter lim="800000"/>
            <a:headEnd/>
            <a:tailEnd/>
          </a:ln>
        </p:spPr>
      </p:pic>
      <p:pic>
        <p:nvPicPr>
          <p:cNvPr id="8" name="Picture 8" descr="wirelessuser">
            <a:extLst>
              <a:ext uri="{FF2B5EF4-FFF2-40B4-BE49-F238E27FC236}">
                <a16:creationId xmlns:a16="http://schemas.microsoft.com/office/drawing/2014/main" id="{B2DE0225-CC13-4400-AE36-EE9D147BC7A4}"/>
              </a:ext>
            </a:extLst>
          </p:cNvPr>
          <p:cNvPicPr>
            <a:picLocks noChangeAspect="1" noChangeArrowheads="1"/>
          </p:cNvPicPr>
          <p:nvPr/>
        </p:nvPicPr>
        <p:blipFill>
          <a:blip r:embed="rId4" cstate="print"/>
          <a:srcRect/>
          <a:stretch>
            <a:fillRect/>
          </a:stretch>
        </p:blipFill>
        <p:spPr bwMode="auto">
          <a:xfrm>
            <a:off x="4932042" y="4509120"/>
            <a:ext cx="1872207" cy="1883764"/>
          </a:xfrm>
          <a:prstGeom prst="rect">
            <a:avLst/>
          </a:prstGeom>
          <a:noFill/>
          <a:ln w="9525">
            <a:noFill/>
            <a:miter lim="800000"/>
            <a:headEnd/>
            <a:tailEnd/>
          </a:ln>
        </p:spPr>
      </p:pic>
    </p:spTree>
    <p:extLst>
      <p:ext uri="{BB962C8B-B14F-4D97-AF65-F5344CB8AC3E}">
        <p14:creationId xmlns:p14="http://schemas.microsoft.com/office/powerpoint/2010/main" val="2041475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9"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par>
                                <p:cTn id="22" presetID="9"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ssolv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Connexion </a:t>
            </a:r>
            <a:r>
              <a:rPr lang="en-GB" sz="3200" dirty="0" err="1">
                <a:solidFill>
                  <a:schemeClr val="bg1"/>
                </a:solidFill>
                <a:latin typeface="Verdana" charset="0"/>
                <a:cs typeface="Verdana" charset="0"/>
              </a:rPr>
              <a:t>à</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l'internet</a:t>
            </a:r>
            <a:endParaRPr lang="en-GB" sz="2000" dirty="0">
              <a:solidFill>
                <a:schemeClr val="bg1"/>
              </a:solidFill>
              <a:latin typeface="Verdana" charset="0"/>
              <a:cs typeface="Verdana" charset="0"/>
            </a:endParaRPr>
          </a:p>
        </p:txBody>
      </p:sp>
      <p:sp>
        <p:nvSpPr>
          <p:cNvPr id="13" name="Rectangle 12">
            <a:extLst>
              <a:ext uri="{FF2B5EF4-FFF2-40B4-BE49-F238E27FC236}">
                <a16:creationId xmlns:a16="http://schemas.microsoft.com/office/drawing/2014/main" id="{25E2E7B1-C62E-40A4-B964-16193DCFFEEF}"/>
              </a:ext>
            </a:extLst>
          </p:cNvPr>
          <p:cNvSpPr/>
          <p:nvPr/>
        </p:nvSpPr>
        <p:spPr bwMode="auto">
          <a:xfrm>
            <a:off x="4516440" y="1181100"/>
            <a:ext cx="109802" cy="5311136"/>
          </a:xfrm>
          <a:prstGeom prst="rect">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pic>
        <p:nvPicPr>
          <p:cNvPr id="14" name="Picture 2" descr="http://cdn.shopclues.net/images/detailed/16529/7658399271429940380_1430199810.jpg">
            <a:extLst>
              <a:ext uri="{FF2B5EF4-FFF2-40B4-BE49-F238E27FC236}">
                <a16:creationId xmlns:a16="http://schemas.microsoft.com/office/drawing/2014/main" id="{F470FA80-4079-48BC-B8A0-20F911D3A5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379" y="1191038"/>
            <a:ext cx="1798212" cy="1227656"/>
          </a:xfrm>
          <a:prstGeom prst="rect">
            <a:avLst/>
          </a:prstGeom>
          <a:noFill/>
          <a:ln>
            <a:solidFill>
              <a:schemeClr val="accent1"/>
            </a:solidFill>
          </a:ln>
          <a:extLst>
            <a:ext uri="{909E8E84-426E-40dd-AFC4-6F175D3DCCD1}">
              <a14:hiddenFill xmlns="" xmlns:a14="http://schemas.microsoft.com/office/drawing/2010/main">
                <a:solidFill>
                  <a:srgbClr val="FFFFFF"/>
                </a:solidFill>
              </a14:hiddenFill>
            </a:ext>
          </a:extLst>
        </p:spPr>
      </p:pic>
      <p:pic>
        <p:nvPicPr>
          <p:cNvPr id="15" name="Picture 8" descr="http://grbstech.com/wp-content/uploads/2015/11/MacbookPro.jpg">
            <a:extLst>
              <a:ext uri="{FF2B5EF4-FFF2-40B4-BE49-F238E27FC236}">
                <a16:creationId xmlns:a16="http://schemas.microsoft.com/office/drawing/2014/main" id="{9BF10194-C094-4E37-A836-3787125B1F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374" y="2487047"/>
            <a:ext cx="1796394" cy="827512"/>
          </a:xfrm>
          <a:prstGeom prst="rect">
            <a:avLst/>
          </a:prstGeom>
          <a:noFill/>
          <a:ln>
            <a:solidFill>
              <a:schemeClr val="accent1"/>
            </a:solidFill>
          </a:ln>
          <a:extLst>
            <a:ext uri="{909E8E84-426E-40dd-AFC4-6F175D3DCCD1}">
              <a14:hiddenFill xmlns=""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2EFFA30F-8CB7-47CD-931E-5E50F32D0364}"/>
              </a:ext>
            </a:extLst>
          </p:cNvPr>
          <p:cNvPicPr>
            <a:picLocks noChangeAspect="1"/>
          </p:cNvPicPr>
          <p:nvPr/>
        </p:nvPicPr>
        <p:blipFill>
          <a:blip r:embed="rId5"/>
          <a:stretch>
            <a:fillRect/>
          </a:stretch>
        </p:blipFill>
        <p:spPr>
          <a:xfrm>
            <a:off x="179605" y="3381183"/>
            <a:ext cx="1796395" cy="878272"/>
          </a:xfrm>
          <a:prstGeom prst="rect">
            <a:avLst/>
          </a:prstGeom>
          <a:ln>
            <a:solidFill>
              <a:schemeClr val="accent1"/>
            </a:solidFill>
          </a:ln>
        </p:spPr>
      </p:pic>
      <p:pic>
        <p:nvPicPr>
          <p:cNvPr id="17" name="Picture 16">
            <a:extLst>
              <a:ext uri="{FF2B5EF4-FFF2-40B4-BE49-F238E27FC236}">
                <a16:creationId xmlns:a16="http://schemas.microsoft.com/office/drawing/2014/main" id="{B9E41542-0F8C-413C-A686-266645826797}"/>
              </a:ext>
            </a:extLst>
          </p:cNvPr>
          <p:cNvPicPr>
            <a:picLocks noChangeAspect="1"/>
          </p:cNvPicPr>
          <p:nvPr/>
        </p:nvPicPr>
        <p:blipFill>
          <a:blip r:embed="rId6"/>
          <a:stretch>
            <a:fillRect/>
          </a:stretch>
        </p:blipFill>
        <p:spPr>
          <a:xfrm>
            <a:off x="680205" y="4395460"/>
            <a:ext cx="795193" cy="1028329"/>
          </a:xfrm>
          <a:prstGeom prst="rect">
            <a:avLst/>
          </a:prstGeom>
          <a:ln>
            <a:solidFill>
              <a:schemeClr val="accent1"/>
            </a:solidFill>
          </a:ln>
        </p:spPr>
      </p:pic>
      <p:pic>
        <p:nvPicPr>
          <p:cNvPr id="18" name="Picture 12" descr="http://www.bandwidthplace.com/wp/wp-content/uploads/2014/11/wifi_router.png">
            <a:extLst>
              <a:ext uri="{FF2B5EF4-FFF2-40B4-BE49-F238E27FC236}">
                <a16:creationId xmlns:a16="http://schemas.microsoft.com/office/drawing/2014/main" id="{E8765908-88F7-4CA7-9910-662D9B18A9A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3883" y="3040909"/>
            <a:ext cx="2345114" cy="1371353"/>
          </a:xfrm>
          <a:prstGeom prst="rect">
            <a:avLst/>
          </a:prstGeom>
          <a:noFill/>
          <a:ln>
            <a:solidFill>
              <a:schemeClr val="accent1"/>
            </a:solidFill>
          </a:ln>
          <a:extLst>
            <a:ext uri="{909E8E84-426E-40dd-AFC4-6F175D3DCCD1}">
              <a14:hiddenFill xmlns="" xmlns:a14="http://schemas.microsoft.com/office/drawing/2010/main">
                <a:solidFill>
                  <a:srgbClr val="FFFFFF"/>
                </a:solidFill>
              </a14:hiddenFill>
            </a:ext>
          </a:extLst>
        </p:spPr>
      </p:pic>
      <p:cxnSp>
        <p:nvCxnSpPr>
          <p:cNvPr id="19" name="Straight Connector 18">
            <a:extLst>
              <a:ext uri="{FF2B5EF4-FFF2-40B4-BE49-F238E27FC236}">
                <a16:creationId xmlns:a16="http://schemas.microsoft.com/office/drawing/2014/main" id="{23FE5D36-49B2-44DF-8DC6-860FD6E395BE}"/>
              </a:ext>
            </a:extLst>
          </p:cNvPr>
          <p:cNvCxnSpPr>
            <a:cxnSpLocks/>
            <a:stCxn id="14" idx="3"/>
            <a:endCxn id="18" idx="1"/>
          </p:cNvCxnSpPr>
          <p:nvPr/>
        </p:nvCxnSpPr>
        <p:spPr>
          <a:xfrm>
            <a:off x="2003591" y="1804866"/>
            <a:ext cx="1340292" cy="192172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174EC2B-9F56-4D8A-BC96-BBB22DC647D9}"/>
              </a:ext>
            </a:extLst>
          </p:cNvPr>
          <p:cNvCxnSpPr>
            <a:cxnSpLocks/>
            <a:stCxn id="17" idx="3"/>
            <a:endCxn id="18" idx="1"/>
          </p:cNvCxnSpPr>
          <p:nvPr/>
        </p:nvCxnSpPr>
        <p:spPr>
          <a:xfrm flipV="1">
            <a:off x="1475398" y="3726586"/>
            <a:ext cx="1868485" cy="1183039"/>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5DBA5E7-1897-40E2-AAC1-93F91F2E2148}"/>
              </a:ext>
            </a:extLst>
          </p:cNvPr>
          <p:cNvCxnSpPr>
            <a:cxnSpLocks/>
            <a:stCxn id="16" idx="3"/>
            <a:endCxn id="18" idx="1"/>
          </p:cNvCxnSpPr>
          <p:nvPr/>
        </p:nvCxnSpPr>
        <p:spPr>
          <a:xfrm flipV="1">
            <a:off x="1976000" y="3726586"/>
            <a:ext cx="1367883" cy="9373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pic>
        <p:nvPicPr>
          <p:cNvPr id="23" name="Picture 14" descr="http://www.balamand.edu.lb/Offices/AdministrativeOffices/InformationTechnology/Services/PublishingImages/wifi.jpg">
            <a:extLst>
              <a:ext uri="{FF2B5EF4-FFF2-40B4-BE49-F238E27FC236}">
                <a16:creationId xmlns:a16="http://schemas.microsoft.com/office/drawing/2014/main" id="{AF422A95-3A43-4FE1-A9E8-6AD532C997A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84850" y="2737918"/>
            <a:ext cx="753144" cy="451886"/>
          </a:xfrm>
          <a:prstGeom prst="rect">
            <a:avLst/>
          </a:prstGeom>
          <a:noFill/>
          <a:ln>
            <a:solidFill>
              <a:schemeClr val="accent1"/>
            </a:solidFill>
          </a:ln>
          <a:extLst>
            <a:ext uri="{909E8E84-426E-40dd-AFC4-6F175D3DCCD1}">
              <a14:hiddenFill xmlns="" xmlns:a14="http://schemas.microsoft.com/office/drawing/2010/main">
                <a:solidFill>
                  <a:srgbClr val="FFFFFF"/>
                </a:solidFill>
              </a14:hiddenFill>
            </a:ext>
          </a:extLst>
        </p:spPr>
      </p:pic>
      <p:sp>
        <p:nvSpPr>
          <p:cNvPr id="24" name="Oval 23">
            <a:extLst>
              <a:ext uri="{FF2B5EF4-FFF2-40B4-BE49-F238E27FC236}">
                <a16:creationId xmlns:a16="http://schemas.microsoft.com/office/drawing/2014/main" id="{10B20EB1-16BE-46E3-A0DF-3D5C3C29C603}"/>
              </a:ext>
            </a:extLst>
          </p:cNvPr>
          <p:cNvSpPr/>
          <p:nvPr/>
        </p:nvSpPr>
        <p:spPr>
          <a:xfrm>
            <a:off x="6485176" y="2488141"/>
            <a:ext cx="1323474" cy="12633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ISP</a:t>
            </a:r>
          </a:p>
        </p:txBody>
      </p:sp>
      <p:cxnSp>
        <p:nvCxnSpPr>
          <p:cNvPr id="25" name="Straight Connector 24">
            <a:extLst>
              <a:ext uri="{FF2B5EF4-FFF2-40B4-BE49-F238E27FC236}">
                <a16:creationId xmlns:a16="http://schemas.microsoft.com/office/drawing/2014/main" id="{B3EA76C4-61C2-4FA6-86F6-A188FBD1BAC0}"/>
              </a:ext>
            </a:extLst>
          </p:cNvPr>
          <p:cNvCxnSpPr>
            <a:cxnSpLocks/>
            <a:stCxn id="18" idx="3"/>
            <a:endCxn id="24" idx="2"/>
          </p:cNvCxnSpPr>
          <p:nvPr/>
        </p:nvCxnSpPr>
        <p:spPr>
          <a:xfrm flipV="1">
            <a:off x="5688997" y="3119799"/>
            <a:ext cx="796179" cy="606787"/>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A6026725-F2B7-4372-BAEC-EFFB6632F319}"/>
              </a:ext>
            </a:extLst>
          </p:cNvPr>
          <p:cNvPicPr>
            <a:picLocks noChangeAspect="1"/>
          </p:cNvPicPr>
          <p:nvPr/>
        </p:nvPicPr>
        <p:blipFill>
          <a:blip r:embed="rId9"/>
          <a:stretch>
            <a:fillRect/>
          </a:stretch>
        </p:blipFill>
        <p:spPr>
          <a:xfrm>
            <a:off x="6720612" y="4192759"/>
            <a:ext cx="2302727" cy="1078307"/>
          </a:xfrm>
          <a:prstGeom prst="rect">
            <a:avLst/>
          </a:prstGeom>
        </p:spPr>
      </p:pic>
      <p:cxnSp>
        <p:nvCxnSpPr>
          <p:cNvPr id="27" name="Straight Connector 26">
            <a:extLst>
              <a:ext uri="{FF2B5EF4-FFF2-40B4-BE49-F238E27FC236}">
                <a16:creationId xmlns:a16="http://schemas.microsoft.com/office/drawing/2014/main" id="{F57ECA08-8C91-415F-9F7D-B381DF909473}"/>
              </a:ext>
            </a:extLst>
          </p:cNvPr>
          <p:cNvCxnSpPr>
            <a:cxnSpLocks/>
            <a:stCxn id="24" idx="5"/>
            <a:endCxn id="26" idx="0"/>
          </p:cNvCxnSpPr>
          <p:nvPr/>
        </p:nvCxnSpPr>
        <p:spPr>
          <a:xfrm>
            <a:off x="7614832" y="3566449"/>
            <a:ext cx="257144" cy="62631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5C791353-A67A-4B39-9C6E-093096358492}"/>
              </a:ext>
            </a:extLst>
          </p:cNvPr>
          <p:cNvSpPr txBox="1"/>
          <p:nvPr/>
        </p:nvSpPr>
        <p:spPr bwMode="auto">
          <a:xfrm>
            <a:off x="6105184" y="5394954"/>
            <a:ext cx="3124200" cy="86177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en-GB" sz="2800" b="1" i="0" u="none" strike="noStrike" kern="0" cap="none" spc="0" normalizeH="0" baseline="0" noProof="0" dirty="0">
                <a:ln>
                  <a:noFill/>
                </a:ln>
                <a:solidFill>
                  <a:schemeClr val="tx1"/>
                </a:solidFill>
                <a:effectLst/>
                <a:uLnTx/>
                <a:uFillTx/>
                <a:latin typeface="+mj-lt"/>
                <a:ea typeface="+mn-ea"/>
                <a:cs typeface="+mn-cs"/>
              </a:rPr>
              <a:t>Public</a:t>
            </a:r>
          </a:p>
          <a:p>
            <a:pPr marR="0" algn="ctr" defTabSz="914400" rtl="0" eaLnBrk="0" fontAlgn="base" latinLnBrk="0" hangingPunct="0">
              <a:lnSpc>
                <a:spcPct val="100000"/>
              </a:lnSpc>
              <a:spcBef>
                <a:spcPct val="0"/>
              </a:spcBef>
              <a:spcAft>
                <a:spcPts val="0"/>
              </a:spcAft>
              <a:buClr>
                <a:srgbClr val="BCD437"/>
              </a:buClr>
              <a:buSzTx/>
              <a:tabLst/>
            </a:pPr>
            <a:r>
              <a:rPr kumimoji="0" lang="en-GB" sz="2800" b="1" i="0" u="none" strike="noStrike" kern="0" cap="none" spc="0" normalizeH="0" baseline="0" noProof="0" dirty="0">
                <a:ln>
                  <a:noFill/>
                </a:ln>
                <a:solidFill>
                  <a:schemeClr val="tx1"/>
                </a:solidFill>
                <a:effectLst/>
                <a:uLnTx/>
                <a:uFillTx/>
                <a:latin typeface="+mj-lt"/>
                <a:ea typeface="+mn-ea"/>
                <a:cs typeface="+mn-cs"/>
              </a:rPr>
              <a:t>IP Address</a:t>
            </a:r>
          </a:p>
        </p:txBody>
      </p:sp>
      <p:sp>
        <p:nvSpPr>
          <p:cNvPr id="29" name="TextBox 28">
            <a:extLst>
              <a:ext uri="{FF2B5EF4-FFF2-40B4-BE49-F238E27FC236}">
                <a16:creationId xmlns:a16="http://schemas.microsoft.com/office/drawing/2014/main" id="{1B5B9BFE-EE7C-4970-BC42-CBB55D27C440}"/>
              </a:ext>
            </a:extLst>
          </p:cNvPr>
          <p:cNvSpPr txBox="1"/>
          <p:nvPr/>
        </p:nvSpPr>
        <p:spPr bwMode="auto">
          <a:xfrm>
            <a:off x="223664" y="5666962"/>
            <a:ext cx="3124200" cy="73866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en-GB" sz="2800" b="1" i="0" u="none" strike="noStrike" kern="0" cap="none" spc="0" normalizeH="0" baseline="0" noProof="0" dirty="0">
                <a:ln>
                  <a:noFill/>
                </a:ln>
                <a:solidFill>
                  <a:schemeClr val="tx1"/>
                </a:solidFill>
                <a:effectLst/>
                <a:uLnTx/>
                <a:uFillTx/>
                <a:latin typeface="+mj-lt"/>
                <a:ea typeface="+mn-ea"/>
                <a:cs typeface="+mn-cs"/>
              </a:rPr>
              <a:t>Private IP Addresses</a:t>
            </a:r>
          </a:p>
          <a:p>
            <a:pPr marR="0" algn="ctr" defTabSz="914400" rtl="0" eaLnBrk="0" fontAlgn="base" latinLnBrk="0" hangingPunct="0">
              <a:lnSpc>
                <a:spcPct val="100000"/>
              </a:lnSpc>
              <a:spcBef>
                <a:spcPct val="0"/>
              </a:spcBef>
              <a:spcAft>
                <a:spcPts val="0"/>
              </a:spcAft>
              <a:buClr>
                <a:srgbClr val="BCD437"/>
              </a:buClr>
              <a:buSzTx/>
              <a:tabLst/>
            </a:pPr>
            <a:r>
              <a:rPr lang="en-GB" sz="2000" b="1" kern="0" noProof="0" dirty="0">
                <a:latin typeface="+mj-lt"/>
              </a:rPr>
              <a:t>(allocated by DHCP)</a:t>
            </a:r>
            <a:endParaRPr kumimoji="0" lang="en-GB" sz="2000" b="1" i="0" u="none" strike="noStrike" kern="0" cap="none" spc="0" normalizeH="0" baseline="0" noProof="0" dirty="0">
              <a:ln>
                <a:noFill/>
              </a:ln>
              <a:solidFill>
                <a:schemeClr val="tx1"/>
              </a:solidFill>
              <a:effectLst/>
              <a:uLnTx/>
              <a:uFillTx/>
              <a:latin typeface="+mj-lt"/>
            </a:endParaRPr>
          </a:p>
        </p:txBody>
      </p:sp>
      <p:cxnSp>
        <p:nvCxnSpPr>
          <p:cNvPr id="30" name="Straight Arrow Connector 29">
            <a:extLst>
              <a:ext uri="{FF2B5EF4-FFF2-40B4-BE49-F238E27FC236}">
                <a16:creationId xmlns:a16="http://schemas.microsoft.com/office/drawing/2014/main" id="{E8F571F9-F470-43B4-B075-8BD649A542E7}"/>
              </a:ext>
            </a:extLst>
          </p:cNvPr>
          <p:cNvCxnSpPr>
            <a:cxnSpLocks/>
          </p:cNvCxnSpPr>
          <p:nvPr/>
        </p:nvCxnSpPr>
        <p:spPr bwMode="auto">
          <a:xfrm flipH="1" flipV="1">
            <a:off x="5268701" y="4140819"/>
            <a:ext cx="171941" cy="373754"/>
          </a:xfrm>
          <a:prstGeom prst="straightConnector1">
            <a:avLst/>
          </a:prstGeom>
          <a:noFill/>
          <a:ln w="38100" cap="flat" cmpd="sng" algn="ctr">
            <a:solidFill>
              <a:srgbClr val="FF0000"/>
            </a:solidFill>
            <a:prstDash val="solid"/>
            <a:round/>
            <a:headEnd type="none" w="med" len="med"/>
            <a:tailEnd type="triangle"/>
          </a:ln>
          <a:effectLst/>
        </p:spPr>
      </p:cxnSp>
      <p:sp>
        <p:nvSpPr>
          <p:cNvPr id="31" name="TextBox 30">
            <a:extLst>
              <a:ext uri="{FF2B5EF4-FFF2-40B4-BE49-F238E27FC236}">
                <a16:creationId xmlns:a16="http://schemas.microsoft.com/office/drawing/2014/main" id="{7F1F37D6-B827-432D-B442-2B2315A10E3A}"/>
              </a:ext>
            </a:extLst>
          </p:cNvPr>
          <p:cNvSpPr txBox="1"/>
          <p:nvPr/>
        </p:nvSpPr>
        <p:spPr bwMode="auto">
          <a:xfrm>
            <a:off x="4861694" y="4586512"/>
            <a:ext cx="1752600" cy="1477328"/>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en-GB" sz="1600" b="1" i="0" u="sng" strike="noStrike" kern="0" cap="none" spc="0" normalizeH="0" baseline="0" noProof="0" dirty="0">
                <a:ln>
                  <a:noFill/>
                </a:ln>
                <a:solidFill>
                  <a:schemeClr val="tx1"/>
                </a:solidFill>
                <a:effectLst/>
                <a:uLnTx/>
                <a:uFillTx/>
                <a:latin typeface="+mj-lt"/>
              </a:rPr>
              <a:t>Router</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a:ln>
                  <a:noFill/>
                </a:ln>
                <a:solidFill>
                  <a:schemeClr val="tx1"/>
                </a:solidFill>
                <a:effectLst/>
                <a:uLnTx/>
                <a:uFillTx/>
                <a:latin typeface="+mj-lt"/>
              </a:rPr>
              <a:t>Router</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a:ln>
                  <a:noFill/>
                </a:ln>
                <a:solidFill>
                  <a:schemeClr val="tx1"/>
                </a:solidFill>
                <a:effectLst/>
                <a:uLnTx/>
                <a:uFillTx/>
                <a:latin typeface="+mj-lt"/>
              </a:rPr>
              <a:t>Switch</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en-GB" sz="1600" kern="0" dirty="0">
                <a:latin typeface="+mj-lt"/>
              </a:rPr>
              <a:t>WAP</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a:ln>
                  <a:noFill/>
                </a:ln>
                <a:solidFill>
                  <a:schemeClr val="tx1"/>
                </a:solidFill>
                <a:effectLst/>
                <a:uLnTx/>
                <a:uFillTx/>
                <a:latin typeface="+mj-lt"/>
              </a:rPr>
              <a:t>Modem</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en-GB" sz="1600" kern="0" dirty="0">
                <a:latin typeface="+mj-lt"/>
              </a:rPr>
              <a:t>Firewall/IDD</a:t>
            </a:r>
            <a:endParaRPr kumimoji="0" lang="en-GB" sz="1600" b="0" i="0" u="none" strike="noStrike" kern="0" cap="none" spc="0" normalizeH="0" baseline="0" noProof="0" dirty="0">
              <a:ln>
                <a:noFill/>
              </a:ln>
              <a:solidFill>
                <a:schemeClr val="tx1"/>
              </a:solidFill>
              <a:effectLst/>
              <a:uLnTx/>
              <a:uFillTx/>
              <a:latin typeface="+mj-lt"/>
            </a:endParaRPr>
          </a:p>
        </p:txBody>
      </p:sp>
      <p:sp>
        <p:nvSpPr>
          <p:cNvPr id="32" name="Right Arrow 32">
            <a:extLst>
              <a:ext uri="{FF2B5EF4-FFF2-40B4-BE49-F238E27FC236}">
                <a16:creationId xmlns:a16="http://schemas.microsoft.com/office/drawing/2014/main" id="{C8C9A70F-A5D6-4B0F-8240-6C84C399D23E}"/>
              </a:ext>
            </a:extLst>
          </p:cNvPr>
          <p:cNvSpPr/>
          <p:nvPr/>
        </p:nvSpPr>
        <p:spPr bwMode="auto">
          <a:xfrm>
            <a:off x="3122041" y="1215628"/>
            <a:ext cx="3431159" cy="1222772"/>
          </a:xfrm>
          <a:prstGeom prst="rightArrow">
            <a:avLst/>
          </a:prstGeom>
          <a:solidFill>
            <a:schemeClr val="bg2"/>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defTabSz="914400" fontAlgn="base">
              <a:spcBef>
                <a:spcPct val="0"/>
              </a:spcBef>
              <a:spcAft>
                <a:spcPct val="0"/>
              </a:spcAft>
            </a:pPr>
            <a:r>
              <a:rPr lang="en-GB" sz="2000" b="1" dirty="0" err="1"/>
              <a:t>Echange</a:t>
            </a:r>
            <a:r>
              <a:rPr lang="en-GB" sz="2000" b="1" dirty="0"/>
              <a:t> </a:t>
            </a:r>
            <a:r>
              <a:rPr lang="en-GB" sz="2000" b="1" dirty="0" err="1"/>
              <a:t>privé</a:t>
            </a:r>
            <a:r>
              <a:rPr lang="en-GB" sz="2000" b="1" dirty="0"/>
              <a:t>-public</a:t>
            </a:r>
          </a:p>
          <a:p>
            <a:pPr algn="ctr" defTabSz="914400" fontAlgn="base">
              <a:spcBef>
                <a:spcPct val="0"/>
              </a:spcBef>
              <a:spcAft>
                <a:spcPct val="0"/>
              </a:spcAft>
            </a:pPr>
            <a:r>
              <a:rPr lang="en-GB" sz="2000" b="1" dirty="0"/>
              <a:t>(</a:t>
            </a:r>
            <a:r>
              <a:rPr lang="en-GB" sz="2000" b="1" dirty="0" err="1"/>
              <a:t>réalisé</a:t>
            </a:r>
            <a:r>
              <a:rPr lang="en-GB" sz="2000" b="1" dirty="0"/>
              <a:t> par le NAT)</a:t>
            </a:r>
            <a:endParaRPr kumimoji="0" lang="en-GB" sz="2000" b="1" i="0" u="none" strike="noStrike" cap="none" normalizeH="0" baseline="0" dirty="0">
              <a:ln>
                <a:noFill/>
              </a:ln>
              <a:solidFill>
                <a:schemeClr val="tx1"/>
              </a:solidFill>
              <a:effectLst/>
            </a:endParaRPr>
          </a:p>
        </p:txBody>
      </p:sp>
      <p:cxnSp>
        <p:nvCxnSpPr>
          <p:cNvPr id="131" name="Straight Connector 130">
            <a:extLst>
              <a:ext uri="{FF2B5EF4-FFF2-40B4-BE49-F238E27FC236}">
                <a16:creationId xmlns:a16="http://schemas.microsoft.com/office/drawing/2014/main" id="{DB85118D-A3B1-4B01-824C-6D94BD35B994}"/>
              </a:ext>
            </a:extLst>
          </p:cNvPr>
          <p:cNvCxnSpPr>
            <a:cxnSpLocks/>
            <a:stCxn id="15" idx="3"/>
            <a:endCxn id="18" idx="1"/>
          </p:cNvCxnSpPr>
          <p:nvPr/>
        </p:nvCxnSpPr>
        <p:spPr>
          <a:xfrm>
            <a:off x="1995768" y="2900803"/>
            <a:ext cx="1348115" cy="82578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sp>
        <p:nvSpPr>
          <p:cNvPr id="142" name="Rectangle 141">
            <a:extLst>
              <a:ext uri="{FF2B5EF4-FFF2-40B4-BE49-F238E27FC236}">
                <a16:creationId xmlns:a16="http://schemas.microsoft.com/office/drawing/2014/main" id="{70C5CC6A-C09E-4CBD-9033-428B9DA6A9B3}"/>
              </a:ext>
            </a:extLst>
          </p:cNvPr>
          <p:cNvSpPr/>
          <p:nvPr/>
        </p:nvSpPr>
        <p:spPr>
          <a:xfrm>
            <a:off x="1762639" y="1303681"/>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10.0.0.3</a:t>
            </a:r>
          </a:p>
        </p:txBody>
      </p:sp>
      <p:sp>
        <p:nvSpPr>
          <p:cNvPr id="143" name="Rectangle 142">
            <a:extLst>
              <a:ext uri="{FF2B5EF4-FFF2-40B4-BE49-F238E27FC236}">
                <a16:creationId xmlns:a16="http://schemas.microsoft.com/office/drawing/2014/main" id="{34CCCF8B-E15E-471F-8857-4065CD8DBD6B}"/>
              </a:ext>
            </a:extLst>
          </p:cNvPr>
          <p:cNvSpPr/>
          <p:nvPr/>
        </p:nvSpPr>
        <p:spPr>
          <a:xfrm>
            <a:off x="1217690" y="251990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10.0.0.5</a:t>
            </a:r>
          </a:p>
        </p:txBody>
      </p:sp>
      <p:sp>
        <p:nvSpPr>
          <p:cNvPr id="144" name="Rectangle 143">
            <a:extLst>
              <a:ext uri="{FF2B5EF4-FFF2-40B4-BE49-F238E27FC236}">
                <a16:creationId xmlns:a16="http://schemas.microsoft.com/office/drawing/2014/main" id="{35A4C8E3-EE85-4762-AFED-93F70A444609}"/>
              </a:ext>
            </a:extLst>
          </p:cNvPr>
          <p:cNvSpPr/>
          <p:nvPr/>
        </p:nvSpPr>
        <p:spPr>
          <a:xfrm>
            <a:off x="1242803" y="3928098"/>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10.0.0.6</a:t>
            </a:r>
          </a:p>
        </p:txBody>
      </p:sp>
      <p:sp>
        <p:nvSpPr>
          <p:cNvPr id="145" name="Rectangle 144">
            <a:extLst>
              <a:ext uri="{FF2B5EF4-FFF2-40B4-BE49-F238E27FC236}">
                <a16:creationId xmlns:a16="http://schemas.microsoft.com/office/drawing/2014/main" id="{FAE782CE-A335-4DCF-9CF4-C46C7ABE67B8}"/>
              </a:ext>
            </a:extLst>
          </p:cNvPr>
          <p:cNvSpPr/>
          <p:nvPr/>
        </p:nvSpPr>
        <p:spPr>
          <a:xfrm>
            <a:off x="1318080" y="5045630"/>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10.0.0.8</a:t>
            </a:r>
          </a:p>
        </p:txBody>
      </p:sp>
      <p:sp>
        <p:nvSpPr>
          <p:cNvPr id="147" name="Rectangle 146">
            <a:extLst>
              <a:ext uri="{FF2B5EF4-FFF2-40B4-BE49-F238E27FC236}">
                <a16:creationId xmlns:a16="http://schemas.microsoft.com/office/drawing/2014/main" id="{39BA39EB-E237-4A61-AC33-2DC78E4F561F}"/>
              </a:ext>
            </a:extLst>
          </p:cNvPr>
          <p:cNvSpPr/>
          <p:nvPr/>
        </p:nvSpPr>
        <p:spPr>
          <a:xfrm>
            <a:off x="5531305" y="3951771"/>
            <a:ext cx="1752600" cy="299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123.123.123.123</a:t>
            </a:r>
          </a:p>
        </p:txBody>
      </p:sp>
      <p:sp>
        <p:nvSpPr>
          <p:cNvPr id="148" name="Rectangle 147">
            <a:extLst>
              <a:ext uri="{FF2B5EF4-FFF2-40B4-BE49-F238E27FC236}">
                <a16:creationId xmlns:a16="http://schemas.microsoft.com/office/drawing/2014/main" id="{665399D0-FBD9-424B-8FF8-D4F751BFF4C9}"/>
              </a:ext>
            </a:extLst>
          </p:cNvPr>
          <p:cNvSpPr/>
          <p:nvPr/>
        </p:nvSpPr>
        <p:spPr>
          <a:xfrm>
            <a:off x="2814298" y="425945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10.0.0.1</a:t>
            </a:r>
          </a:p>
        </p:txBody>
      </p:sp>
    </p:spTree>
    <p:extLst>
      <p:ext uri="{BB962C8B-B14F-4D97-AF65-F5344CB8AC3E}">
        <p14:creationId xmlns:p14="http://schemas.microsoft.com/office/powerpoint/2010/main" val="144610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4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4" grpId="0" animBg="1"/>
      <p:bldP spid="28" grpId="0"/>
      <p:bldP spid="29" grpId="0"/>
      <p:bldP spid="31" grpId="0"/>
      <p:bldP spid="32" grpId="0" animBg="1"/>
      <p:bldP spid="142" grpId="0" animBg="1"/>
      <p:bldP spid="143" grpId="0" animBg="1"/>
      <p:bldP spid="144" grpId="0" animBg="1"/>
      <p:bldP spid="145" grpId="0" animBg="1"/>
      <p:bldP spid="147" grpId="0" animBg="1"/>
      <p:bldP spid="14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Bande</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passante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1"/>
            <a:ext cx="8642350" cy="5183188"/>
          </a:xfrm>
        </p:spPr>
        <p:txBody>
          <a:bodyPr/>
          <a:lstStyle/>
          <a:p>
            <a:r>
              <a:rPr lang="en-GB" dirty="0"/>
              <a:t>La </a:t>
            </a:r>
            <a:r>
              <a:rPr lang="en-GB" dirty="0" err="1"/>
              <a:t>quantité</a:t>
            </a:r>
            <a:r>
              <a:rPr lang="en-GB" dirty="0"/>
              <a:t> </a:t>
            </a:r>
            <a:r>
              <a:rPr lang="en-GB" dirty="0" err="1"/>
              <a:t>d'informations</a:t>
            </a:r>
            <a:r>
              <a:rPr lang="en-GB" dirty="0"/>
              <a:t> qui </a:t>
            </a:r>
            <a:r>
              <a:rPr lang="en-GB" dirty="0" err="1"/>
              <a:t>peuvent</a:t>
            </a:r>
            <a:r>
              <a:rPr lang="en-GB" dirty="0"/>
              <a:t> </a:t>
            </a:r>
            <a:r>
              <a:rPr lang="en-GB" dirty="0" err="1"/>
              <a:t>être</a:t>
            </a:r>
            <a:r>
              <a:rPr lang="en-GB" dirty="0"/>
              <a:t> </a:t>
            </a:r>
            <a:r>
              <a:rPr lang="en-GB" dirty="0" err="1"/>
              <a:t>transmises</a:t>
            </a:r>
            <a:r>
              <a:rPr lang="en-GB" dirty="0"/>
              <a:t> par la </a:t>
            </a:r>
            <a:r>
              <a:rPr lang="en-GB" dirty="0" err="1"/>
              <a:t>ligne</a:t>
            </a:r>
            <a:r>
              <a:rPr lang="en-GB" dirty="0"/>
              <a:t> de communication</a:t>
            </a:r>
          </a:p>
          <a:p>
            <a:r>
              <a:rPr lang="en-GB" dirty="0"/>
              <a:t>Plus la </a:t>
            </a:r>
            <a:r>
              <a:rPr lang="en-GB" dirty="0" err="1"/>
              <a:t>bande</a:t>
            </a:r>
            <a:r>
              <a:rPr lang="en-GB" dirty="0"/>
              <a:t> </a:t>
            </a:r>
            <a:r>
              <a:rPr lang="en-GB" dirty="0" err="1"/>
              <a:t>passante</a:t>
            </a:r>
            <a:r>
              <a:rPr lang="en-GB" dirty="0"/>
              <a:t> est large, plus la </a:t>
            </a:r>
            <a:r>
              <a:rPr lang="en-GB" dirty="0" err="1"/>
              <a:t>vitesse</a:t>
            </a:r>
            <a:r>
              <a:rPr lang="en-GB" dirty="0"/>
              <a:t> est </a:t>
            </a:r>
            <a:r>
              <a:rPr lang="en-GB" dirty="0" err="1"/>
              <a:t>rapide</a:t>
            </a:r>
            <a:endParaRPr lang="en-GB" dirty="0"/>
          </a:p>
        </p:txBody>
      </p:sp>
      <p:pic>
        <p:nvPicPr>
          <p:cNvPr id="13" name="Bild 1">
            <a:extLst>
              <a:ext uri="{FF2B5EF4-FFF2-40B4-BE49-F238E27FC236}">
                <a16:creationId xmlns:a16="http://schemas.microsoft.com/office/drawing/2014/main" id="{CA883E08-567A-4FA1-964A-9F3EDDF7911E}"/>
              </a:ext>
            </a:extLst>
          </p:cNvPr>
          <p:cNvPicPr>
            <a:picLocks noChangeAspect="1"/>
          </p:cNvPicPr>
          <p:nvPr/>
        </p:nvPicPr>
        <p:blipFill>
          <a:blip r:embed="rId3"/>
          <a:stretch>
            <a:fillRect/>
          </a:stretch>
        </p:blipFill>
        <p:spPr>
          <a:xfrm>
            <a:off x="2157639" y="3212976"/>
            <a:ext cx="4828722" cy="292381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922888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Les </a:t>
            </a:r>
            <a:r>
              <a:rPr lang="en-GB" sz="3200" dirty="0" err="1">
                <a:solidFill>
                  <a:schemeClr val="bg1"/>
                </a:solidFill>
                <a:latin typeface="Verdana" charset="0"/>
                <a:cs typeface="Verdana" charset="0"/>
              </a:rPr>
              <a:t>célèbres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dernières</a:t>
            </a:r>
            <a:r>
              <a:rPr lang="en-GB" sz="3200" dirty="0">
                <a:solidFill>
                  <a:schemeClr val="bg1"/>
                </a:solidFill>
                <a:latin typeface="Verdana" charset="0"/>
                <a:cs typeface="Verdana" charset="0"/>
              </a:rPr>
              <a:t> paroles</a:t>
            </a:r>
            <a:endParaRPr lang="en-GB" sz="2000" dirty="0">
              <a:solidFill>
                <a:schemeClr val="bg1"/>
              </a:solidFill>
              <a:latin typeface="Verdana" charset="0"/>
              <a:cs typeface="Verdana" charset="0"/>
            </a:endParaRPr>
          </a:p>
        </p:txBody>
      </p:sp>
      <p:sp>
        <p:nvSpPr>
          <p:cNvPr id="13" name="Content Placeholder 13">
            <a:extLst>
              <a:ext uri="{FF2B5EF4-FFF2-40B4-BE49-F238E27FC236}">
                <a16:creationId xmlns:a16="http://schemas.microsoft.com/office/drawing/2014/main" id="{667B9D7B-603D-4025-AB43-1A490F9DDFD9}"/>
              </a:ext>
            </a:extLst>
          </p:cNvPr>
          <p:cNvSpPr txBox="1">
            <a:spLocks/>
          </p:cNvSpPr>
          <p:nvPr/>
        </p:nvSpPr>
        <p:spPr>
          <a:xfrm>
            <a:off x="457200" y="1265905"/>
            <a:ext cx="8229600" cy="464138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"Il </a:t>
            </a:r>
            <a:r>
              <a:rPr lang="en-US" dirty="0" err="1"/>
              <a:t>n'y</a:t>
            </a:r>
            <a:r>
              <a:rPr lang="en-US" dirty="0"/>
              <a:t> aura jamais de </a:t>
            </a:r>
            <a:r>
              <a:rPr lang="en-US" dirty="0" err="1"/>
              <a:t>marché</a:t>
            </a:r>
            <a:r>
              <a:rPr lang="en-US" dirty="0"/>
              <a:t> pour plus de 5 </a:t>
            </a:r>
            <a:r>
              <a:rPr lang="en-US" dirty="0" err="1"/>
              <a:t>ordinateurs</a:t>
            </a:r>
            <a:r>
              <a:rPr lang="en-US" dirty="0"/>
              <a:t> dans le monde".	      </a:t>
            </a:r>
          </a:p>
          <a:p>
            <a:pPr marL="0" indent="0">
              <a:buNone/>
            </a:pPr>
            <a:r>
              <a:rPr lang="en-US" dirty="0"/>
              <a:t>Thomas Watson - Président </a:t>
            </a:r>
            <a:r>
              <a:rPr lang="en-US" dirty="0" err="1"/>
              <a:t>d'IBM</a:t>
            </a:r>
            <a:r>
              <a:rPr lang="en-US" dirty="0"/>
              <a:t> - 1943</a:t>
            </a:r>
          </a:p>
          <a:p>
            <a:pPr marL="0" indent="0">
              <a:buNone/>
            </a:pPr>
            <a:r>
              <a:rPr lang="en-US" dirty="0"/>
              <a:t>"Il </a:t>
            </a:r>
            <a:r>
              <a:rPr lang="en-US" dirty="0" err="1"/>
              <a:t>n'y</a:t>
            </a:r>
            <a:r>
              <a:rPr lang="en-US" dirty="0"/>
              <a:t> aura jamais de raison pour que </a:t>
            </a:r>
            <a:r>
              <a:rPr lang="en-US" dirty="0" err="1"/>
              <a:t>quelqu'un</a:t>
            </a:r>
            <a:r>
              <a:rPr lang="en-US" dirty="0"/>
              <a:t> </a:t>
            </a:r>
            <a:r>
              <a:rPr lang="en-US" dirty="0" err="1"/>
              <a:t>veuille</a:t>
            </a:r>
            <a:r>
              <a:rPr lang="en-US" dirty="0"/>
              <a:t> </a:t>
            </a:r>
            <a:r>
              <a:rPr lang="en-US" dirty="0" err="1"/>
              <a:t>avoir</a:t>
            </a:r>
            <a:r>
              <a:rPr lang="en-US" dirty="0"/>
              <a:t> un </a:t>
            </a:r>
            <a:r>
              <a:rPr lang="en-US" dirty="0" err="1"/>
              <a:t>ordinateur</a:t>
            </a:r>
            <a:r>
              <a:rPr lang="en-US" dirty="0"/>
              <a:t> chez </a:t>
            </a:r>
            <a:r>
              <a:rPr lang="en-US" dirty="0" err="1"/>
              <a:t>lui</a:t>
            </a:r>
            <a:r>
              <a:rPr lang="en-US" dirty="0"/>
              <a:t>".			</a:t>
            </a:r>
          </a:p>
          <a:p>
            <a:pPr marL="0" indent="0">
              <a:buNone/>
            </a:pPr>
            <a:r>
              <a:rPr lang="en-US" dirty="0"/>
              <a:t>Ken Olson, </a:t>
            </a:r>
            <a:r>
              <a:rPr lang="en-US" dirty="0" err="1"/>
              <a:t>fondateur</a:t>
            </a:r>
            <a:r>
              <a:rPr lang="en-US" dirty="0"/>
              <a:t> de DEC - 1977</a:t>
            </a:r>
          </a:p>
          <a:p>
            <a:pPr marL="0" indent="0">
              <a:buNone/>
            </a:pPr>
            <a:r>
              <a:rPr lang="en-US" dirty="0"/>
              <a:t>"Un PC </a:t>
            </a:r>
            <a:r>
              <a:rPr lang="en-US" dirty="0" err="1"/>
              <a:t>n'aura</a:t>
            </a:r>
            <a:r>
              <a:rPr lang="en-US" dirty="0"/>
              <a:t> jamais </a:t>
            </a:r>
            <a:r>
              <a:rPr lang="en-US" dirty="0" err="1"/>
              <a:t>besoin</a:t>
            </a:r>
            <a:r>
              <a:rPr lang="en-US" dirty="0"/>
              <a:t> de plus de 640K de </a:t>
            </a:r>
            <a:r>
              <a:rPr lang="en-US" dirty="0" err="1"/>
              <a:t>mémoire</a:t>
            </a:r>
            <a:r>
              <a:rPr lang="en-US" dirty="0"/>
              <a:t>".		 </a:t>
            </a:r>
          </a:p>
          <a:p>
            <a:pPr marL="0" indent="0">
              <a:buNone/>
            </a:pPr>
            <a:r>
              <a:rPr lang="en-US" dirty="0"/>
              <a:t>Bill Gates - </a:t>
            </a:r>
            <a:r>
              <a:rPr lang="en-US" dirty="0" err="1"/>
              <a:t>Fondateur</a:t>
            </a:r>
            <a:r>
              <a:rPr lang="en-US" dirty="0"/>
              <a:t> de Microsoft - 1981</a:t>
            </a:r>
            <a:endParaRPr lang="en-GB" dirty="0"/>
          </a:p>
        </p:txBody>
      </p:sp>
    </p:spTree>
    <p:extLst>
      <p:ext uri="{BB962C8B-B14F-4D97-AF65-F5344CB8AC3E}">
        <p14:creationId xmlns:p14="http://schemas.microsoft.com/office/powerpoint/2010/main" val="365918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IPs </a:t>
            </a:r>
            <a:r>
              <a:rPr lang="en-GB" sz="3200" dirty="0" err="1">
                <a:solidFill>
                  <a:schemeClr val="bg1"/>
                </a:solidFill>
                <a:latin typeface="Verdana" charset="0"/>
                <a:cs typeface="Verdana" charset="0"/>
              </a:rPr>
              <a:t>statiques</a:t>
            </a:r>
            <a:r>
              <a:rPr lang="en-GB" sz="3200" dirty="0">
                <a:solidFill>
                  <a:schemeClr val="bg1"/>
                </a:solidFill>
                <a:latin typeface="Verdana" charset="0"/>
                <a:cs typeface="Verdana" charset="0"/>
              </a:rPr>
              <a:t> et </a:t>
            </a:r>
            <a:r>
              <a:rPr lang="en-GB" sz="3200" dirty="0" err="1">
                <a:solidFill>
                  <a:schemeClr val="bg1"/>
                </a:solidFill>
                <a:latin typeface="Verdana" charset="0"/>
                <a:cs typeface="Verdana" charset="0"/>
              </a:rPr>
              <a:t>dynamiques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86777" y="1270000"/>
            <a:ext cx="8370446" cy="5183188"/>
          </a:xfrm>
          <a:prstGeom prst="rect">
            <a:avLst/>
          </a:prstGeom>
        </p:spPr>
        <p:txBody>
          <a:bodyPr>
            <a:normAutofit lnSpcReduction="10000"/>
          </a:bodyPr>
          <a:lstStyle/>
          <a:p>
            <a:r>
              <a:rPr lang="en-GB" dirty="0"/>
              <a:t>Les </a:t>
            </a:r>
            <a:r>
              <a:rPr lang="en-GB" dirty="0" err="1"/>
              <a:t>adresses</a:t>
            </a:r>
            <a:r>
              <a:rPr lang="en-GB" dirty="0"/>
              <a:t> IP d'un FSI </a:t>
            </a:r>
            <a:r>
              <a:rPr lang="en-GB" dirty="0" err="1"/>
              <a:t>peuvent</a:t>
            </a:r>
            <a:r>
              <a:rPr lang="en-GB" dirty="0"/>
              <a:t> </a:t>
            </a:r>
            <a:r>
              <a:rPr lang="en-GB" dirty="0" err="1"/>
              <a:t>l'être</a:t>
            </a:r>
            <a:r>
              <a:rPr lang="en-GB" dirty="0"/>
              <a:t> :</a:t>
            </a:r>
          </a:p>
          <a:p>
            <a:pPr lvl="1"/>
            <a:r>
              <a:rPr lang="en-GB" dirty="0" err="1"/>
              <a:t>Statiques</a:t>
            </a:r>
            <a:r>
              <a:rPr lang="en-GB" dirty="0"/>
              <a:t> - </a:t>
            </a:r>
            <a:r>
              <a:rPr lang="en-GB" dirty="0" err="1"/>
              <a:t>identiques</a:t>
            </a:r>
            <a:r>
              <a:rPr lang="en-GB" dirty="0"/>
              <a:t> </a:t>
            </a:r>
            <a:r>
              <a:rPr lang="en-GB" dirty="0" err="1"/>
              <a:t>à</a:t>
            </a:r>
            <a:r>
              <a:rPr lang="en-GB" dirty="0"/>
              <a:t> </a:t>
            </a:r>
            <a:r>
              <a:rPr lang="en-GB" dirty="0" err="1"/>
              <a:t>chaque</a:t>
            </a:r>
            <a:r>
              <a:rPr lang="en-GB" dirty="0"/>
              <a:t> </a:t>
            </a:r>
            <a:r>
              <a:rPr lang="en-GB" dirty="0" err="1"/>
              <a:t>fois</a:t>
            </a:r>
            <a:r>
              <a:rPr lang="en-GB" dirty="0"/>
              <a:t> que </a:t>
            </a:r>
            <a:r>
              <a:rPr lang="en-GB" dirty="0" err="1"/>
              <a:t>vous</a:t>
            </a:r>
            <a:r>
              <a:rPr lang="en-GB" dirty="0"/>
              <a:t> </a:t>
            </a:r>
            <a:r>
              <a:rPr lang="en-GB" dirty="0" err="1"/>
              <a:t>vous</a:t>
            </a:r>
            <a:r>
              <a:rPr lang="en-GB" dirty="0"/>
              <a:t> </a:t>
            </a:r>
            <a:r>
              <a:rPr lang="en-GB" dirty="0" err="1"/>
              <a:t>connectez</a:t>
            </a:r>
            <a:endParaRPr lang="en-GB" dirty="0"/>
          </a:p>
          <a:p>
            <a:pPr lvl="1"/>
            <a:r>
              <a:rPr lang="en-GB" dirty="0" err="1"/>
              <a:t>Dynamique</a:t>
            </a:r>
            <a:r>
              <a:rPr lang="en-GB" dirty="0"/>
              <a:t> - </a:t>
            </a:r>
            <a:r>
              <a:rPr lang="en-GB" dirty="0" err="1"/>
              <a:t>potentiellement</a:t>
            </a:r>
            <a:r>
              <a:rPr lang="en-GB" dirty="0"/>
              <a:t> </a:t>
            </a:r>
            <a:r>
              <a:rPr lang="en-GB" dirty="0" err="1"/>
              <a:t>différent</a:t>
            </a:r>
            <a:r>
              <a:rPr lang="en-GB" dirty="0"/>
              <a:t> </a:t>
            </a:r>
            <a:r>
              <a:rPr lang="en-GB" dirty="0" err="1"/>
              <a:t>chaque</a:t>
            </a:r>
            <a:r>
              <a:rPr lang="en-GB" dirty="0"/>
              <a:t> </a:t>
            </a:r>
            <a:r>
              <a:rPr lang="en-GB" dirty="0" err="1"/>
              <a:t>fois</a:t>
            </a:r>
            <a:endParaRPr lang="en-GB" dirty="0"/>
          </a:p>
          <a:p>
            <a:pPr lvl="1"/>
            <a:endParaRPr lang="en-GB" dirty="0"/>
          </a:p>
          <a:p>
            <a:pPr lvl="1"/>
            <a:endParaRPr lang="en-GB" dirty="0"/>
          </a:p>
          <a:p>
            <a:pPr lvl="1"/>
            <a:endParaRPr lang="en-GB" dirty="0"/>
          </a:p>
          <a:p>
            <a:pPr lvl="1"/>
            <a:endParaRPr lang="en-GB" dirty="0"/>
          </a:p>
          <a:p>
            <a:pPr lvl="1"/>
            <a:endParaRPr lang="en-GB" dirty="0"/>
          </a:p>
          <a:p>
            <a:pPr marL="0" indent="0" algn="ctr">
              <a:buNone/>
            </a:pPr>
            <a:endParaRPr lang="en-GB" b="1" dirty="0">
              <a:solidFill>
                <a:srgbClr val="FF0000"/>
              </a:solidFill>
            </a:endParaRPr>
          </a:p>
          <a:p>
            <a:pPr marL="0" indent="0" algn="ctr">
              <a:buNone/>
            </a:pPr>
            <a:endParaRPr lang="en-GB" b="1" dirty="0">
              <a:solidFill>
                <a:srgbClr val="FF0000"/>
              </a:solidFill>
            </a:endParaRPr>
          </a:p>
          <a:p>
            <a:pPr marL="0" indent="0" algn="ctr">
              <a:buNone/>
            </a:pPr>
            <a:r>
              <a:rPr lang="en-GB" b="1" dirty="0" err="1">
                <a:solidFill>
                  <a:srgbClr val="FF0000"/>
                </a:solidFill>
              </a:rPr>
              <a:t>L'heure</a:t>
            </a:r>
            <a:r>
              <a:rPr lang="en-GB" b="1" dirty="0">
                <a:solidFill>
                  <a:srgbClr val="FF0000"/>
                </a:solidFill>
              </a:rPr>
              <a:t>, la date et le </a:t>
            </a:r>
            <a:r>
              <a:rPr lang="en-GB" b="1" dirty="0" err="1">
                <a:solidFill>
                  <a:srgbClr val="FF0000"/>
                </a:solidFill>
              </a:rPr>
              <a:t>fuseau</a:t>
            </a:r>
            <a:r>
              <a:rPr lang="en-GB" b="1" dirty="0">
                <a:solidFill>
                  <a:srgbClr val="FF0000"/>
                </a:solidFill>
              </a:rPr>
              <a:t> </a:t>
            </a:r>
            <a:r>
              <a:rPr lang="en-GB" b="1" dirty="0" err="1">
                <a:solidFill>
                  <a:srgbClr val="FF0000"/>
                </a:solidFill>
              </a:rPr>
              <a:t>horaire</a:t>
            </a:r>
            <a:r>
              <a:rPr lang="en-GB" b="1" dirty="0">
                <a:solidFill>
                  <a:srgbClr val="FF0000"/>
                </a:solidFill>
              </a:rPr>
              <a:t> </a:t>
            </a:r>
            <a:r>
              <a:rPr lang="en-GB" b="1" dirty="0" err="1">
                <a:solidFill>
                  <a:srgbClr val="FF0000"/>
                </a:solidFill>
              </a:rPr>
              <a:t>sont</a:t>
            </a:r>
            <a:r>
              <a:rPr lang="en-GB" b="1" dirty="0">
                <a:solidFill>
                  <a:srgbClr val="FF0000"/>
                </a:solidFill>
              </a:rPr>
              <a:t> des </a:t>
            </a:r>
            <a:r>
              <a:rPr lang="en-GB" b="1" dirty="0" err="1">
                <a:solidFill>
                  <a:srgbClr val="FF0000"/>
                </a:solidFill>
              </a:rPr>
              <a:t>éléments</a:t>
            </a:r>
            <a:r>
              <a:rPr lang="en-GB" b="1" dirty="0">
                <a:solidFill>
                  <a:srgbClr val="FF0000"/>
                </a:solidFill>
              </a:rPr>
              <a:t> </a:t>
            </a:r>
            <a:r>
              <a:rPr lang="en-GB" b="1" dirty="0" err="1">
                <a:solidFill>
                  <a:srgbClr val="FF0000"/>
                </a:solidFill>
              </a:rPr>
              <a:t>clés</a:t>
            </a:r>
            <a:r>
              <a:rPr lang="en-GB" b="1" dirty="0">
                <a:solidFill>
                  <a:srgbClr val="FF0000"/>
                </a:solidFill>
              </a:rPr>
              <a:t> de </a:t>
            </a:r>
            <a:r>
              <a:rPr lang="en-GB" b="1" dirty="0" err="1">
                <a:solidFill>
                  <a:srgbClr val="FF0000"/>
                </a:solidFill>
              </a:rPr>
              <a:t>l'enquête</a:t>
            </a:r>
            <a:endParaRPr lang="en-GB" b="1" dirty="0">
              <a:solidFill>
                <a:srgbClr val="FF0000"/>
              </a:solidFill>
            </a:endParaRPr>
          </a:p>
        </p:txBody>
      </p:sp>
      <p:pic>
        <p:nvPicPr>
          <p:cNvPr id="2050" name="Picture 2" descr="Network Diagram">
            <a:extLst>
              <a:ext uri="{FF2B5EF4-FFF2-40B4-BE49-F238E27FC236}">
                <a16:creationId xmlns:a16="http://schemas.microsoft.com/office/drawing/2014/main" id="{1B5AD80B-AEB3-4EA7-808D-776470ACB5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5105" y="2707421"/>
            <a:ext cx="5213790" cy="2645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1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Votre</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adresse</a:t>
            </a:r>
            <a:r>
              <a:rPr lang="en-GB" sz="3200" dirty="0">
                <a:solidFill>
                  <a:schemeClr val="bg1"/>
                </a:solidFill>
                <a:latin typeface="Verdana" charset="0"/>
                <a:cs typeface="Verdana" charset="0"/>
              </a:rPr>
              <a:t> IP (</a:t>
            </a:r>
            <a:r>
              <a:rPr lang="en-GB" sz="3200" dirty="0" err="1">
                <a:solidFill>
                  <a:schemeClr val="bg1"/>
                </a:solidFill>
                <a:latin typeface="Verdana" charset="0"/>
                <a:cs typeface="Verdana" charset="0"/>
              </a:rPr>
              <a:t>externe</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1"/>
            <a:ext cx="8642350" cy="1654175"/>
          </a:xfrm>
        </p:spPr>
        <p:txBody>
          <a:bodyPr/>
          <a:lstStyle/>
          <a:p>
            <a:r>
              <a:rPr lang="en-GB" dirty="0"/>
              <a:t>Google "</a:t>
            </a:r>
            <a:r>
              <a:rPr lang="en-GB" dirty="0" err="1"/>
              <a:t>whatsmyip</a:t>
            </a:r>
            <a:r>
              <a:rPr lang="en-GB" dirty="0"/>
              <a:t>" - de </a:t>
            </a:r>
            <a:r>
              <a:rPr lang="en-GB" dirty="0" err="1"/>
              <a:t>nombreuses</a:t>
            </a:r>
            <a:r>
              <a:rPr lang="en-GB" dirty="0"/>
              <a:t> </a:t>
            </a:r>
            <a:r>
              <a:rPr lang="en-GB" dirty="0" err="1"/>
              <a:t>ressources</a:t>
            </a:r>
            <a:endParaRPr lang="en-GB" b="1" dirty="0"/>
          </a:p>
        </p:txBody>
      </p:sp>
      <p:pic>
        <p:nvPicPr>
          <p:cNvPr id="5" name="Picture 4">
            <a:extLst>
              <a:ext uri="{FF2B5EF4-FFF2-40B4-BE49-F238E27FC236}">
                <a16:creationId xmlns:a16="http://schemas.microsoft.com/office/drawing/2014/main" id="{0BD00530-8E4F-4134-8E3A-97AE5871C9D0}"/>
              </a:ext>
            </a:extLst>
          </p:cNvPr>
          <p:cNvPicPr>
            <a:picLocks noChangeAspect="1"/>
          </p:cNvPicPr>
          <p:nvPr/>
        </p:nvPicPr>
        <p:blipFill>
          <a:blip r:embed="rId3"/>
          <a:stretch>
            <a:fillRect/>
          </a:stretch>
        </p:blipFill>
        <p:spPr>
          <a:xfrm>
            <a:off x="807051" y="1909295"/>
            <a:ext cx="3633291" cy="2659061"/>
          </a:xfrm>
          <a:prstGeom prst="rect">
            <a:avLst/>
          </a:prstGeom>
          <a:ln>
            <a:solidFill>
              <a:srgbClr val="0070C0"/>
            </a:solidFill>
          </a:ln>
        </p:spPr>
      </p:pic>
      <p:sp>
        <p:nvSpPr>
          <p:cNvPr id="4" name="Rectangle 3">
            <a:extLst>
              <a:ext uri="{FF2B5EF4-FFF2-40B4-BE49-F238E27FC236}">
                <a16:creationId xmlns:a16="http://schemas.microsoft.com/office/drawing/2014/main" id="{CDA97717-835D-4AF8-9241-2596FC92DECE}"/>
              </a:ext>
            </a:extLst>
          </p:cNvPr>
          <p:cNvSpPr/>
          <p:nvPr/>
        </p:nvSpPr>
        <p:spPr>
          <a:xfrm>
            <a:off x="2843808" y="2260227"/>
            <a:ext cx="942971" cy="223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AB344EE7-97DA-40B8-BC0D-F957B8926B2F}"/>
              </a:ext>
            </a:extLst>
          </p:cNvPr>
          <p:cNvPicPr>
            <a:picLocks noChangeAspect="1"/>
          </p:cNvPicPr>
          <p:nvPr/>
        </p:nvPicPr>
        <p:blipFill>
          <a:blip r:embed="rId4"/>
          <a:stretch>
            <a:fillRect/>
          </a:stretch>
        </p:blipFill>
        <p:spPr>
          <a:xfrm>
            <a:off x="5219068" y="1909295"/>
            <a:ext cx="2894685" cy="2924943"/>
          </a:xfrm>
          <a:prstGeom prst="rect">
            <a:avLst/>
          </a:prstGeom>
          <a:ln>
            <a:solidFill>
              <a:srgbClr val="0070C0"/>
            </a:solidFill>
          </a:ln>
        </p:spPr>
      </p:pic>
      <p:sp>
        <p:nvSpPr>
          <p:cNvPr id="13" name="Rectangle 12">
            <a:extLst>
              <a:ext uri="{FF2B5EF4-FFF2-40B4-BE49-F238E27FC236}">
                <a16:creationId xmlns:a16="http://schemas.microsoft.com/office/drawing/2014/main" id="{CF4F7446-14D9-4FF0-9AA0-9F13542D1941}"/>
              </a:ext>
            </a:extLst>
          </p:cNvPr>
          <p:cNvSpPr/>
          <p:nvPr/>
        </p:nvSpPr>
        <p:spPr>
          <a:xfrm>
            <a:off x="6460849" y="2750492"/>
            <a:ext cx="942971" cy="223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C3BD865B-A71B-4DFC-BCAA-3C60BAD31D02}"/>
              </a:ext>
            </a:extLst>
          </p:cNvPr>
          <p:cNvPicPr>
            <a:picLocks noChangeAspect="1"/>
          </p:cNvPicPr>
          <p:nvPr/>
        </p:nvPicPr>
        <p:blipFill>
          <a:blip r:embed="rId5"/>
          <a:stretch>
            <a:fillRect/>
          </a:stretch>
        </p:blipFill>
        <p:spPr>
          <a:xfrm>
            <a:off x="2207548" y="4246445"/>
            <a:ext cx="5082776" cy="2196329"/>
          </a:xfrm>
          <a:prstGeom prst="rect">
            <a:avLst/>
          </a:prstGeom>
        </p:spPr>
      </p:pic>
      <p:sp>
        <p:nvSpPr>
          <p:cNvPr id="14" name="Rectangle 13">
            <a:extLst>
              <a:ext uri="{FF2B5EF4-FFF2-40B4-BE49-F238E27FC236}">
                <a16:creationId xmlns:a16="http://schemas.microsoft.com/office/drawing/2014/main" id="{35C84A71-18F9-4CC4-826D-52590600A3BB}"/>
              </a:ext>
            </a:extLst>
          </p:cNvPr>
          <p:cNvSpPr/>
          <p:nvPr/>
        </p:nvSpPr>
        <p:spPr>
          <a:xfrm>
            <a:off x="3809363" y="4984049"/>
            <a:ext cx="2894685" cy="489482"/>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9775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dirty="0">
                <a:solidFill>
                  <a:schemeClr val="bg1"/>
                </a:solidFill>
                <a:latin typeface="Verdana" charset="0"/>
                <a:cs typeface="Verdana" charset="0"/>
              </a:rPr>
              <a:t>Que </a:t>
            </a:r>
            <a:r>
              <a:rPr lang="en-GB" dirty="0" err="1">
                <a:solidFill>
                  <a:schemeClr val="bg1"/>
                </a:solidFill>
                <a:latin typeface="Verdana" charset="0"/>
                <a:cs typeface="Verdana" charset="0"/>
              </a:rPr>
              <a:t>pouvons</a:t>
            </a:r>
            <a:r>
              <a:rPr lang="en-GB" dirty="0">
                <a:solidFill>
                  <a:schemeClr val="bg1"/>
                </a:solidFill>
                <a:latin typeface="Verdana" charset="0"/>
                <a:cs typeface="Verdana" charset="0"/>
              </a:rPr>
              <a:t>-nous </a:t>
            </a:r>
            <a:r>
              <a:rPr lang="en-GB" dirty="0" err="1">
                <a:solidFill>
                  <a:schemeClr val="bg1"/>
                </a:solidFill>
                <a:latin typeface="Verdana" charset="0"/>
                <a:cs typeface="Verdana" charset="0"/>
              </a:rPr>
              <a:t>apprendre</a:t>
            </a:r>
            <a:r>
              <a:rPr lang="en-GB" dirty="0">
                <a:solidFill>
                  <a:schemeClr val="bg1"/>
                </a:solidFill>
                <a:latin typeface="Verdana" charset="0"/>
                <a:cs typeface="Verdana" charset="0"/>
              </a:rPr>
              <a:t> - les </a:t>
            </a:r>
            <a:r>
              <a:rPr lang="en-GB" dirty="0" err="1">
                <a:solidFill>
                  <a:schemeClr val="bg1"/>
                </a:solidFill>
                <a:latin typeface="Verdana" charset="0"/>
                <a:cs typeface="Verdana" charset="0"/>
              </a:rPr>
              <a:t>adresses</a:t>
            </a:r>
            <a:r>
              <a:rPr lang="en-GB" dirty="0">
                <a:solidFill>
                  <a:schemeClr val="bg1"/>
                </a:solidFill>
                <a:latin typeface="Verdana" charset="0"/>
                <a:cs typeface="Verdana" charset="0"/>
              </a:rPr>
              <a:t> IP</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251146"/>
            <a:ext cx="8785225" cy="5183188"/>
          </a:xfrm>
        </p:spPr>
        <p:txBody>
          <a:bodyPr/>
          <a:lstStyle/>
          <a:p>
            <a:r>
              <a:rPr lang="en-GB" b="1" dirty="0" err="1">
                <a:solidFill>
                  <a:srgbClr val="0070C0"/>
                </a:solidFill>
              </a:rPr>
              <a:t>Privé</a:t>
            </a:r>
            <a:endParaRPr lang="en-GB" b="1" dirty="0">
              <a:solidFill>
                <a:srgbClr val="0070C0"/>
              </a:solidFill>
            </a:endParaRPr>
          </a:p>
          <a:p>
            <a:pPr lvl="1"/>
            <a:r>
              <a:rPr lang="en-GB" b="1" dirty="0" err="1">
                <a:solidFill>
                  <a:srgbClr val="0070C0"/>
                </a:solidFill>
              </a:rPr>
              <a:t>Dépend</a:t>
            </a:r>
            <a:r>
              <a:rPr lang="en-GB" b="1" dirty="0">
                <a:solidFill>
                  <a:srgbClr val="0070C0"/>
                </a:solidFill>
              </a:rPr>
              <a:t> du </a:t>
            </a:r>
            <a:r>
              <a:rPr lang="en-GB" b="1" dirty="0" err="1">
                <a:solidFill>
                  <a:srgbClr val="0070C0"/>
                </a:solidFill>
              </a:rPr>
              <a:t>réseau</a:t>
            </a:r>
            <a:r>
              <a:rPr lang="en-GB" b="1" dirty="0">
                <a:solidFill>
                  <a:srgbClr val="0070C0"/>
                </a:solidFill>
              </a:rPr>
              <a:t> </a:t>
            </a:r>
            <a:r>
              <a:rPr lang="en-GB" b="1" dirty="0" err="1">
                <a:solidFill>
                  <a:srgbClr val="0070C0"/>
                </a:solidFill>
              </a:rPr>
              <a:t>en</a:t>
            </a:r>
            <a:r>
              <a:rPr lang="en-GB" b="1" dirty="0">
                <a:solidFill>
                  <a:srgbClr val="0070C0"/>
                </a:solidFill>
              </a:rPr>
              <a:t> </a:t>
            </a:r>
            <a:r>
              <a:rPr lang="en-GB" b="1" dirty="0" err="1">
                <a:solidFill>
                  <a:srgbClr val="0070C0"/>
                </a:solidFill>
              </a:rPr>
              <a:t>ce</a:t>
            </a:r>
            <a:r>
              <a:rPr lang="en-GB" b="1" dirty="0">
                <a:solidFill>
                  <a:srgbClr val="0070C0"/>
                </a:solidFill>
              </a:rPr>
              <a:t> qui </a:t>
            </a:r>
            <a:r>
              <a:rPr lang="en-GB" b="1" dirty="0" err="1">
                <a:solidFill>
                  <a:srgbClr val="0070C0"/>
                </a:solidFill>
              </a:rPr>
              <a:t>concerne</a:t>
            </a:r>
            <a:r>
              <a:rPr lang="en-GB" b="1" dirty="0">
                <a:solidFill>
                  <a:srgbClr val="0070C0"/>
                </a:solidFill>
              </a:rPr>
              <a:t> la </a:t>
            </a:r>
            <a:r>
              <a:rPr lang="en-GB" b="1" dirty="0" err="1">
                <a:solidFill>
                  <a:srgbClr val="0070C0"/>
                </a:solidFill>
              </a:rPr>
              <a:t>quantité</a:t>
            </a:r>
            <a:r>
              <a:rPr lang="en-GB" b="1" dirty="0">
                <a:solidFill>
                  <a:srgbClr val="0070C0"/>
                </a:solidFill>
              </a:rPr>
              <a:t> et la durée de conservation des </a:t>
            </a:r>
            <a:r>
              <a:rPr lang="en-GB" b="1" dirty="0" err="1">
                <a:solidFill>
                  <a:srgbClr val="0070C0"/>
                </a:solidFill>
              </a:rPr>
              <a:t>informations</a:t>
            </a:r>
            <a:endParaRPr lang="en-GB" b="1" dirty="0">
              <a:solidFill>
                <a:srgbClr val="0070C0"/>
              </a:solidFill>
            </a:endParaRPr>
          </a:p>
          <a:p>
            <a:pPr lvl="1"/>
            <a:r>
              <a:rPr lang="en-GB" b="1" dirty="0" err="1">
                <a:solidFill>
                  <a:srgbClr val="0070C0"/>
                </a:solidFill>
              </a:rPr>
              <a:t>Journaux</a:t>
            </a:r>
            <a:r>
              <a:rPr lang="en-GB" b="1" dirty="0">
                <a:solidFill>
                  <a:srgbClr val="0070C0"/>
                </a:solidFill>
              </a:rPr>
              <a:t> de </a:t>
            </a:r>
            <a:r>
              <a:rPr lang="en-GB" b="1" dirty="0" err="1">
                <a:solidFill>
                  <a:srgbClr val="0070C0"/>
                </a:solidFill>
              </a:rPr>
              <a:t>routage</a:t>
            </a:r>
            <a:endParaRPr lang="en-GB" b="1" dirty="0">
              <a:solidFill>
                <a:srgbClr val="0070C0"/>
              </a:solidFill>
            </a:endParaRPr>
          </a:p>
          <a:p>
            <a:r>
              <a:rPr lang="en-GB" b="1" dirty="0">
                <a:solidFill>
                  <a:srgbClr val="0070C0"/>
                </a:solidFill>
              </a:rPr>
              <a:t>Public</a:t>
            </a:r>
          </a:p>
          <a:p>
            <a:pPr lvl="1"/>
            <a:r>
              <a:rPr lang="en-GB" b="1" dirty="0" err="1">
                <a:solidFill>
                  <a:srgbClr val="0070C0"/>
                </a:solidFill>
              </a:rPr>
              <a:t>Propriété</a:t>
            </a:r>
            <a:r>
              <a:rPr lang="en-GB" b="1" dirty="0">
                <a:solidFill>
                  <a:srgbClr val="0070C0"/>
                </a:solidFill>
              </a:rPr>
              <a:t>/location par </a:t>
            </a:r>
            <a:r>
              <a:rPr lang="en-GB" b="1" dirty="0" err="1">
                <a:solidFill>
                  <a:srgbClr val="0070C0"/>
                </a:solidFill>
              </a:rPr>
              <a:t>une</a:t>
            </a:r>
            <a:r>
              <a:rPr lang="en-GB" b="1" dirty="0">
                <a:solidFill>
                  <a:srgbClr val="0070C0"/>
                </a:solidFill>
              </a:rPr>
              <a:t> </a:t>
            </a:r>
            <a:r>
              <a:rPr lang="en-GB" b="1" dirty="0" err="1">
                <a:solidFill>
                  <a:srgbClr val="0070C0"/>
                </a:solidFill>
              </a:rPr>
              <a:t>société</a:t>
            </a:r>
            <a:r>
              <a:rPr lang="en-GB" b="1" dirty="0">
                <a:solidFill>
                  <a:srgbClr val="0070C0"/>
                </a:solidFill>
              </a:rPr>
              <a:t> (ISP)</a:t>
            </a:r>
          </a:p>
          <a:p>
            <a:pPr lvl="1"/>
            <a:r>
              <a:rPr lang="en-GB" b="1" dirty="0">
                <a:solidFill>
                  <a:srgbClr val="0070C0"/>
                </a:solidFill>
              </a:rPr>
              <a:t>La conservation des </a:t>
            </a:r>
            <a:r>
              <a:rPr lang="en-GB" b="1" dirty="0" err="1">
                <a:solidFill>
                  <a:srgbClr val="0070C0"/>
                </a:solidFill>
              </a:rPr>
              <a:t>données</a:t>
            </a:r>
            <a:r>
              <a:rPr lang="en-GB" b="1" dirty="0">
                <a:solidFill>
                  <a:srgbClr val="0070C0"/>
                </a:solidFill>
              </a:rPr>
              <a:t> </a:t>
            </a:r>
            <a:r>
              <a:rPr lang="en-GB" b="1" dirty="0" err="1">
                <a:solidFill>
                  <a:srgbClr val="0070C0"/>
                </a:solidFill>
              </a:rPr>
              <a:t>dépend</a:t>
            </a:r>
            <a:r>
              <a:rPr lang="en-GB" b="1" dirty="0">
                <a:solidFill>
                  <a:srgbClr val="0070C0"/>
                </a:solidFill>
              </a:rPr>
              <a:t> du pays - </a:t>
            </a:r>
            <a:r>
              <a:rPr lang="en-GB" b="1" dirty="0" err="1">
                <a:solidFill>
                  <a:srgbClr val="0070C0"/>
                </a:solidFill>
              </a:rPr>
              <a:t>enregistrement</a:t>
            </a:r>
            <a:endParaRPr lang="en-GB" b="1" dirty="0">
              <a:solidFill>
                <a:srgbClr val="0070C0"/>
              </a:solidFill>
            </a:endParaRPr>
          </a:p>
          <a:p>
            <a:pPr lvl="1"/>
            <a:r>
              <a:rPr lang="en-GB" b="1" dirty="0">
                <a:solidFill>
                  <a:srgbClr val="0070C0"/>
                </a:solidFill>
              </a:rPr>
              <a:t>Les </a:t>
            </a:r>
            <a:r>
              <a:rPr lang="en-GB" b="1" dirty="0" err="1">
                <a:solidFill>
                  <a:srgbClr val="0070C0"/>
                </a:solidFill>
              </a:rPr>
              <a:t>demandes</a:t>
            </a:r>
            <a:r>
              <a:rPr lang="en-GB" b="1" dirty="0">
                <a:solidFill>
                  <a:srgbClr val="0070C0"/>
                </a:solidFill>
              </a:rPr>
              <a:t> </a:t>
            </a:r>
            <a:r>
              <a:rPr lang="en-GB" b="1" dirty="0" err="1">
                <a:solidFill>
                  <a:srgbClr val="0070C0"/>
                </a:solidFill>
              </a:rPr>
              <a:t>doivent</a:t>
            </a:r>
            <a:r>
              <a:rPr lang="en-GB" b="1" dirty="0">
                <a:solidFill>
                  <a:srgbClr val="0070C0"/>
                </a:solidFill>
              </a:rPr>
              <a:t> </a:t>
            </a:r>
            <a:r>
              <a:rPr lang="en-GB" b="1" dirty="0" err="1">
                <a:solidFill>
                  <a:srgbClr val="0070C0"/>
                </a:solidFill>
              </a:rPr>
              <a:t>être</a:t>
            </a:r>
            <a:r>
              <a:rPr lang="en-GB" b="1" dirty="0">
                <a:solidFill>
                  <a:srgbClr val="0070C0"/>
                </a:solidFill>
              </a:rPr>
              <a:t> précises quant </a:t>
            </a:r>
            <a:r>
              <a:rPr lang="en-GB" b="1" dirty="0" err="1">
                <a:solidFill>
                  <a:srgbClr val="0070C0"/>
                </a:solidFill>
              </a:rPr>
              <a:t>à</a:t>
            </a:r>
            <a:r>
              <a:rPr lang="en-GB" b="1" dirty="0">
                <a:solidFill>
                  <a:srgbClr val="0070C0"/>
                </a:solidFill>
              </a:rPr>
              <a:t> </a:t>
            </a:r>
            <a:r>
              <a:rPr lang="en-GB" b="1" dirty="0" err="1">
                <a:solidFill>
                  <a:srgbClr val="0070C0"/>
                </a:solidFill>
              </a:rPr>
              <a:t>l'heure</a:t>
            </a:r>
            <a:r>
              <a:rPr lang="en-GB" b="1" dirty="0">
                <a:solidFill>
                  <a:srgbClr val="0070C0"/>
                </a:solidFill>
              </a:rPr>
              <a:t>, la date et le </a:t>
            </a:r>
            <a:r>
              <a:rPr lang="en-GB" b="1" dirty="0" err="1">
                <a:solidFill>
                  <a:srgbClr val="0070C0"/>
                </a:solidFill>
              </a:rPr>
              <a:t>fuseau</a:t>
            </a:r>
            <a:r>
              <a:rPr lang="en-GB" b="1" dirty="0">
                <a:solidFill>
                  <a:srgbClr val="0070C0"/>
                </a:solidFill>
              </a:rPr>
              <a:t> </a:t>
            </a:r>
            <a:r>
              <a:rPr lang="en-GB" b="1" dirty="0" err="1">
                <a:solidFill>
                  <a:srgbClr val="0070C0"/>
                </a:solidFill>
              </a:rPr>
              <a:t>horaire</a:t>
            </a:r>
            <a:endParaRPr lang="en-GB" dirty="0"/>
          </a:p>
        </p:txBody>
      </p:sp>
    </p:spTree>
    <p:extLst>
      <p:ext uri="{BB962C8B-B14F-4D97-AF65-F5344CB8AC3E}">
        <p14:creationId xmlns:p14="http://schemas.microsoft.com/office/powerpoint/2010/main" val="401563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Whois</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270000"/>
            <a:ext cx="8785225" cy="5183188"/>
          </a:xfrm>
        </p:spPr>
        <p:txBody>
          <a:bodyPr/>
          <a:lstStyle/>
          <a:p>
            <a:pPr algn="just"/>
            <a:r>
              <a:rPr lang="en-GB" dirty="0"/>
              <a:t>Peut </a:t>
            </a:r>
            <a:r>
              <a:rPr lang="en-GB" dirty="0" err="1"/>
              <a:t>interroger</a:t>
            </a:r>
            <a:r>
              <a:rPr lang="en-GB" dirty="0"/>
              <a:t> les bases de </a:t>
            </a:r>
            <a:r>
              <a:rPr lang="en-GB" dirty="0" err="1"/>
              <a:t>données</a:t>
            </a:r>
            <a:r>
              <a:rPr lang="en-GB" dirty="0"/>
              <a:t> Internet sur les </a:t>
            </a:r>
            <a:r>
              <a:rPr lang="en-GB" dirty="0" err="1"/>
              <a:t>adresses</a:t>
            </a:r>
            <a:r>
              <a:rPr lang="en-GB" dirty="0"/>
              <a:t> IP et les </a:t>
            </a:r>
            <a:r>
              <a:rPr lang="en-GB" dirty="0" err="1"/>
              <a:t>noms</a:t>
            </a:r>
            <a:r>
              <a:rPr lang="en-GB" dirty="0"/>
              <a:t> de </a:t>
            </a:r>
            <a:r>
              <a:rPr lang="en-GB" dirty="0" err="1"/>
              <a:t>domaine</a:t>
            </a:r>
            <a:r>
              <a:rPr lang="en-GB" dirty="0"/>
              <a:t> - </a:t>
            </a:r>
            <a:r>
              <a:rPr lang="en-GB" dirty="0" err="1"/>
              <a:t>permet</a:t>
            </a:r>
            <a:r>
              <a:rPr lang="en-GB" dirty="0"/>
              <a:t> </a:t>
            </a:r>
            <a:r>
              <a:rPr lang="en-GB" dirty="0" err="1"/>
              <a:t>l'identification</a:t>
            </a:r>
            <a:r>
              <a:rPr lang="en-GB" dirty="0"/>
              <a:t> </a:t>
            </a:r>
            <a:r>
              <a:rPr lang="en-GB" dirty="0" err="1"/>
              <a:t>ou</a:t>
            </a:r>
            <a:r>
              <a:rPr lang="en-GB" dirty="0"/>
              <a:t> les </a:t>
            </a:r>
            <a:r>
              <a:rPr lang="en-GB" dirty="0" err="1"/>
              <a:t>pistes</a:t>
            </a:r>
            <a:r>
              <a:rPr lang="en-GB" dirty="0"/>
              <a:t> pour </a:t>
            </a:r>
            <a:r>
              <a:rPr lang="en-GB" dirty="0" err="1"/>
              <a:t>une</a:t>
            </a:r>
            <a:r>
              <a:rPr lang="en-GB" dirty="0"/>
              <a:t> </a:t>
            </a:r>
            <a:r>
              <a:rPr lang="en-GB" dirty="0" err="1"/>
              <a:t>enquête</a:t>
            </a:r>
            <a:r>
              <a:rPr lang="en-GB" dirty="0"/>
              <a:t> plus </a:t>
            </a:r>
            <a:r>
              <a:rPr lang="en-GB" dirty="0" err="1"/>
              <a:t>approfondie</a:t>
            </a:r>
            <a:endParaRPr lang="en-GB" dirty="0"/>
          </a:p>
          <a:p>
            <a:pPr lvl="1" algn="just"/>
            <a:r>
              <a:rPr lang="en-GB" dirty="0"/>
              <a:t>Peut </a:t>
            </a:r>
            <a:r>
              <a:rPr lang="en-GB" dirty="0" err="1"/>
              <a:t>contenir</a:t>
            </a:r>
            <a:r>
              <a:rPr lang="en-GB" dirty="0"/>
              <a:t> le bureau </a:t>
            </a:r>
            <a:r>
              <a:rPr lang="en-GB" dirty="0" err="1"/>
              <a:t>d'enregistrement</a:t>
            </a:r>
            <a:r>
              <a:rPr lang="en-GB" dirty="0"/>
              <a:t>, le </a:t>
            </a:r>
            <a:r>
              <a:rPr lang="en-GB" dirty="0" err="1"/>
              <a:t>titulaire</a:t>
            </a:r>
            <a:r>
              <a:rPr lang="en-GB" dirty="0"/>
              <a:t>, les dates, les </a:t>
            </a:r>
            <a:r>
              <a:rPr lang="en-GB" dirty="0" err="1"/>
              <a:t>détails</a:t>
            </a:r>
            <a:r>
              <a:rPr lang="en-GB" dirty="0"/>
              <a:t> </a:t>
            </a:r>
            <a:r>
              <a:rPr lang="en-GB" dirty="0" err="1"/>
              <a:t>administratifs</a:t>
            </a:r>
            <a:r>
              <a:rPr lang="en-GB" dirty="0"/>
              <a:t> et techniques</a:t>
            </a:r>
          </a:p>
          <a:p>
            <a:pPr lvl="1" algn="just"/>
            <a:r>
              <a:rPr lang="en-GB" dirty="0"/>
              <a:t>Le PIBR a </a:t>
            </a:r>
            <a:r>
              <a:rPr lang="en-GB" dirty="0" err="1"/>
              <a:t>rendu</a:t>
            </a:r>
            <a:r>
              <a:rPr lang="en-GB" dirty="0"/>
              <a:t> les choses </a:t>
            </a:r>
            <a:r>
              <a:rPr lang="en-GB" dirty="0" err="1"/>
              <a:t>moins</a:t>
            </a:r>
            <a:r>
              <a:rPr lang="en-GB" dirty="0"/>
              <a:t> </a:t>
            </a:r>
            <a:r>
              <a:rPr lang="en-GB" dirty="0" err="1"/>
              <a:t>faciles</a:t>
            </a:r>
            <a:endParaRPr lang="en-GB" dirty="0"/>
          </a:p>
        </p:txBody>
      </p:sp>
      <p:pic>
        <p:nvPicPr>
          <p:cNvPr id="7" name="Bild 1">
            <a:extLst>
              <a:ext uri="{FF2B5EF4-FFF2-40B4-BE49-F238E27FC236}">
                <a16:creationId xmlns:a16="http://schemas.microsoft.com/office/drawing/2014/main" id="{B80E4343-DCA4-4B2E-9153-191616404D34}"/>
              </a:ext>
            </a:extLst>
          </p:cNvPr>
          <p:cNvPicPr>
            <a:picLocks noChangeAspect="1"/>
          </p:cNvPicPr>
          <p:nvPr/>
        </p:nvPicPr>
        <p:blipFill>
          <a:blip r:embed="rId3"/>
          <a:stretch>
            <a:fillRect/>
          </a:stretch>
        </p:blipFill>
        <p:spPr>
          <a:xfrm>
            <a:off x="2267744" y="4379701"/>
            <a:ext cx="4608512" cy="1931186"/>
          </a:xfrm>
          <a:prstGeom prst="rect">
            <a:avLst/>
          </a:prstGeom>
        </p:spPr>
      </p:pic>
    </p:spTree>
    <p:extLst>
      <p:ext uri="{BB962C8B-B14F-4D97-AF65-F5344CB8AC3E}">
        <p14:creationId xmlns:p14="http://schemas.microsoft.com/office/powerpoint/2010/main" val="36845318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Qui est 45.14.250.74?</a:t>
            </a:r>
            <a:endParaRPr lang="en-GB" sz="2000" dirty="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31CE546A-0738-4037-A84C-6EBD77217D0E}"/>
              </a:ext>
            </a:extLst>
          </p:cNvPr>
          <p:cNvPicPr>
            <a:picLocks noGrp="1" noChangeAspect="1"/>
          </p:cNvPicPr>
          <p:nvPr>
            <p:ph idx="4294967295"/>
          </p:nvPr>
        </p:nvPicPr>
        <p:blipFill>
          <a:blip r:embed="rId3"/>
          <a:stretch>
            <a:fillRect/>
          </a:stretch>
        </p:blipFill>
        <p:spPr>
          <a:xfrm>
            <a:off x="2547960" y="1286822"/>
            <a:ext cx="4248150" cy="5072062"/>
          </a:xfrm>
          <a:prstGeom prst="rect">
            <a:avLst/>
          </a:prstGeom>
          <a:ln>
            <a:solidFill>
              <a:srgbClr val="0070C0"/>
            </a:solidFill>
          </a:ln>
        </p:spPr>
      </p:pic>
      <p:sp>
        <p:nvSpPr>
          <p:cNvPr id="5" name="Rectangle 4">
            <a:extLst>
              <a:ext uri="{FF2B5EF4-FFF2-40B4-BE49-F238E27FC236}">
                <a16:creationId xmlns:a16="http://schemas.microsoft.com/office/drawing/2014/main" id="{898D11F3-E180-43C1-8750-F7457ED067D1}"/>
              </a:ext>
            </a:extLst>
          </p:cNvPr>
          <p:cNvSpPr/>
          <p:nvPr/>
        </p:nvSpPr>
        <p:spPr>
          <a:xfrm>
            <a:off x="3837864" y="1456860"/>
            <a:ext cx="936104" cy="1440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4"/>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nvSpPr>
        <p:spPr>
          <a:xfrm>
            <a:off x="3311562" y="2043682"/>
            <a:ext cx="1548470"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nvSpPr>
        <p:spPr>
          <a:xfrm>
            <a:off x="3323496" y="3306048"/>
            <a:ext cx="2760672" cy="8763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03D7BF3-F0B8-498F-831E-2AA153905930}"/>
              </a:ext>
            </a:extLst>
          </p:cNvPr>
          <p:cNvSpPr/>
          <p:nvPr/>
        </p:nvSpPr>
        <p:spPr>
          <a:xfrm>
            <a:off x="3323496" y="5194491"/>
            <a:ext cx="2760672" cy="6992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9704686-CC69-4465-9AE8-5419A27D750C}"/>
              </a:ext>
            </a:extLst>
          </p:cNvPr>
          <p:cNvSpPr txBox="1"/>
          <p:nvPr/>
        </p:nvSpPr>
        <p:spPr>
          <a:xfrm>
            <a:off x="6876256" y="1344202"/>
            <a:ext cx="2159794" cy="338554"/>
          </a:xfrm>
          <a:prstGeom prst="rect">
            <a:avLst/>
          </a:prstGeom>
          <a:noFill/>
        </p:spPr>
        <p:txBody>
          <a:bodyPr wrap="square" rtlCol="0">
            <a:spAutoFit/>
          </a:bodyPr>
          <a:lstStyle/>
          <a:p>
            <a:r>
              <a:rPr lang="en-GB" sz="1600" b="1" dirty="0" err="1">
                <a:solidFill>
                  <a:srgbClr val="FF0000"/>
                </a:solidFill>
              </a:rPr>
              <a:t>Adresse</a:t>
            </a:r>
            <a:r>
              <a:rPr lang="en-GB" sz="1600" b="1" dirty="0">
                <a:solidFill>
                  <a:srgbClr val="FF0000"/>
                </a:solidFill>
              </a:rPr>
              <a:t> IP </a:t>
            </a:r>
            <a:r>
              <a:rPr lang="en-GB" sz="1600" b="1" dirty="0" err="1">
                <a:solidFill>
                  <a:srgbClr val="FF0000"/>
                </a:solidFill>
              </a:rPr>
              <a:t>recherchée</a:t>
            </a:r>
            <a:endParaRPr lang="en-GB" sz="1600" b="1" dirty="0">
              <a:solidFill>
                <a:srgbClr val="FF0000"/>
              </a:solidFill>
            </a:endParaRPr>
          </a:p>
        </p:txBody>
      </p:sp>
      <p:sp>
        <p:nvSpPr>
          <p:cNvPr id="16" name="TextBox 15">
            <a:extLst>
              <a:ext uri="{FF2B5EF4-FFF2-40B4-BE49-F238E27FC236}">
                <a16:creationId xmlns:a16="http://schemas.microsoft.com/office/drawing/2014/main" id="{253BFFA5-CA98-4DC5-ACC6-B44037FC6834}"/>
              </a:ext>
            </a:extLst>
          </p:cNvPr>
          <p:cNvSpPr txBox="1"/>
          <p:nvPr/>
        </p:nvSpPr>
        <p:spPr>
          <a:xfrm>
            <a:off x="6872019" y="2037504"/>
            <a:ext cx="2159794" cy="1323439"/>
          </a:xfrm>
          <a:prstGeom prst="rect">
            <a:avLst/>
          </a:prstGeom>
          <a:noFill/>
        </p:spPr>
        <p:txBody>
          <a:bodyPr wrap="square" rtlCol="0">
            <a:spAutoFit/>
          </a:bodyPr>
          <a:lstStyle/>
          <a:p>
            <a:r>
              <a:rPr lang="en-GB" sz="1600" b="1" dirty="0" err="1">
                <a:solidFill>
                  <a:srgbClr val="FF0000"/>
                </a:solidFill>
              </a:rPr>
              <a:t>Gamme</a:t>
            </a:r>
            <a:r>
              <a:rPr lang="en-GB" sz="1600" b="1" dirty="0">
                <a:solidFill>
                  <a:srgbClr val="FF0000"/>
                </a:solidFill>
              </a:rPr>
              <a:t> </a:t>
            </a:r>
            <a:r>
              <a:rPr lang="en-GB" sz="1600" b="1" dirty="0" err="1">
                <a:solidFill>
                  <a:srgbClr val="FF0000"/>
                </a:solidFill>
              </a:rPr>
              <a:t>d'adresses</a:t>
            </a:r>
            <a:r>
              <a:rPr lang="en-GB" sz="1600" b="1" dirty="0">
                <a:solidFill>
                  <a:srgbClr val="FF0000"/>
                </a:solidFill>
              </a:rPr>
              <a:t> IP </a:t>
            </a:r>
            <a:r>
              <a:rPr lang="en-GB" sz="1600" b="1" dirty="0" err="1">
                <a:solidFill>
                  <a:srgbClr val="FF0000"/>
                </a:solidFill>
              </a:rPr>
              <a:t>d'où</a:t>
            </a:r>
            <a:r>
              <a:rPr lang="en-GB" sz="1600" b="1" dirty="0">
                <a:solidFill>
                  <a:srgbClr val="FF0000"/>
                </a:solidFill>
              </a:rPr>
              <a:t> </a:t>
            </a:r>
            <a:r>
              <a:rPr lang="en-GB" sz="1600" b="1" dirty="0" err="1">
                <a:solidFill>
                  <a:srgbClr val="FF0000"/>
                </a:solidFill>
              </a:rPr>
              <a:t>provient</a:t>
            </a:r>
            <a:r>
              <a:rPr lang="en-GB" sz="1600" b="1" dirty="0">
                <a:solidFill>
                  <a:srgbClr val="FF0000"/>
                </a:solidFill>
              </a:rPr>
              <a:t> </a:t>
            </a:r>
            <a:r>
              <a:rPr lang="en-GB" sz="1600" b="1" dirty="0" err="1">
                <a:solidFill>
                  <a:srgbClr val="FF0000"/>
                </a:solidFill>
              </a:rPr>
              <a:t>l'adresse</a:t>
            </a:r>
            <a:r>
              <a:rPr lang="en-GB" sz="1600" b="1" dirty="0">
                <a:solidFill>
                  <a:srgbClr val="FF0000"/>
                </a:solidFill>
              </a:rPr>
              <a:t> et </a:t>
            </a:r>
            <a:r>
              <a:rPr lang="en-GB" sz="1600" b="1" dirty="0" err="1">
                <a:solidFill>
                  <a:srgbClr val="FF0000"/>
                </a:solidFill>
              </a:rPr>
              <a:t>quelques</a:t>
            </a:r>
            <a:r>
              <a:rPr lang="en-GB" sz="1600" b="1" dirty="0">
                <a:solidFill>
                  <a:srgbClr val="FF0000"/>
                </a:solidFill>
              </a:rPr>
              <a:t> </a:t>
            </a:r>
            <a:r>
              <a:rPr lang="en-GB" sz="1600" b="1" dirty="0" err="1">
                <a:solidFill>
                  <a:srgbClr val="FF0000"/>
                </a:solidFill>
              </a:rPr>
              <a:t>informations</a:t>
            </a:r>
            <a:r>
              <a:rPr lang="en-GB" sz="1600" b="1" dirty="0">
                <a:solidFill>
                  <a:srgbClr val="FF0000"/>
                </a:solidFill>
              </a:rPr>
              <a:t> sur </a:t>
            </a:r>
            <a:r>
              <a:rPr lang="en-GB" sz="1600" b="1" dirty="0" err="1">
                <a:solidFill>
                  <a:srgbClr val="FF0000"/>
                </a:solidFill>
              </a:rPr>
              <a:t>l'entreprise</a:t>
            </a:r>
            <a:endParaRPr lang="en-GB" sz="1600" b="1" dirty="0">
              <a:solidFill>
                <a:srgbClr val="FF0000"/>
              </a:solidFill>
            </a:endParaRPr>
          </a:p>
        </p:txBody>
      </p:sp>
      <p:sp>
        <p:nvSpPr>
          <p:cNvPr id="17" name="TextBox 16">
            <a:extLst>
              <a:ext uri="{FF2B5EF4-FFF2-40B4-BE49-F238E27FC236}">
                <a16:creationId xmlns:a16="http://schemas.microsoft.com/office/drawing/2014/main" id="{7A5FA977-B2BA-4A06-A786-E53636014E0F}"/>
              </a:ext>
            </a:extLst>
          </p:cNvPr>
          <p:cNvSpPr txBox="1"/>
          <p:nvPr/>
        </p:nvSpPr>
        <p:spPr>
          <a:xfrm>
            <a:off x="6876822" y="3305171"/>
            <a:ext cx="2159794" cy="1569660"/>
          </a:xfrm>
          <a:prstGeom prst="rect">
            <a:avLst/>
          </a:prstGeom>
          <a:noFill/>
        </p:spPr>
        <p:txBody>
          <a:bodyPr wrap="square" rtlCol="0">
            <a:spAutoFit/>
          </a:bodyPr>
          <a:lstStyle/>
          <a:p>
            <a:r>
              <a:rPr lang="en-GB" sz="1600" b="1" dirty="0" err="1">
                <a:solidFill>
                  <a:srgbClr val="FF0000"/>
                </a:solidFill>
              </a:rPr>
              <a:t>Entreprise</a:t>
            </a:r>
            <a:r>
              <a:rPr lang="en-GB" sz="1600" b="1" dirty="0">
                <a:solidFill>
                  <a:srgbClr val="FF0000"/>
                </a:solidFill>
              </a:rPr>
              <a:t> qui </a:t>
            </a:r>
            <a:r>
              <a:rPr lang="en-GB" sz="1600" b="1" dirty="0" err="1">
                <a:solidFill>
                  <a:srgbClr val="FF0000"/>
                </a:solidFill>
              </a:rPr>
              <a:t>détient</a:t>
            </a:r>
            <a:r>
              <a:rPr lang="en-GB" sz="1600" b="1" dirty="0">
                <a:solidFill>
                  <a:srgbClr val="FF0000"/>
                </a:solidFill>
              </a:rPr>
              <a:t> </a:t>
            </a:r>
            <a:r>
              <a:rPr lang="en-GB" sz="1600" b="1" dirty="0" err="1">
                <a:solidFill>
                  <a:srgbClr val="FF0000"/>
                </a:solidFill>
              </a:rPr>
              <a:t>l'adresse</a:t>
            </a:r>
            <a:r>
              <a:rPr lang="en-GB" sz="1600" b="1" dirty="0">
                <a:solidFill>
                  <a:srgbClr val="FF0000"/>
                </a:solidFill>
              </a:rPr>
              <a:t> IP, </a:t>
            </a:r>
            <a:r>
              <a:rPr lang="en-GB" sz="1600" b="1" dirty="0" err="1">
                <a:solidFill>
                  <a:srgbClr val="FF0000"/>
                </a:solidFill>
              </a:rPr>
              <a:t>l'endroit</a:t>
            </a:r>
            <a:r>
              <a:rPr lang="en-GB" sz="1600" b="1" dirty="0">
                <a:solidFill>
                  <a:srgbClr val="FF0000"/>
                </a:solidFill>
              </a:rPr>
              <a:t> </a:t>
            </a:r>
            <a:r>
              <a:rPr lang="en-GB" sz="1600" b="1" dirty="0" err="1">
                <a:solidFill>
                  <a:srgbClr val="FF0000"/>
                </a:solidFill>
              </a:rPr>
              <a:t>où</a:t>
            </a:r>
            <a:r>
              <a:rPr lang="en-GB" sz="1600" b="1" dirty="0">
                <a:solidFill>
                  <a:srgbClr val="FF0000"/>
                </a:solidFill>
              </a:rPr>
              <a:t> </a:t>
            </a:r>
            <a:r>
              <a:rPr lang="en-GB" sz="1600" b="1" dirty="0" err="1">
                <a:solidFill>
                  <a:srgbClr val="FF0000"/>
                </a:solidFill>
              </a:rPr>
              <a:t>elle</a:t>
            </a:r>
            <a:r>
              <a:rPr lang="en-GB" sz="1600" b="1" dirty="0">
                <a:solidFill>
                  <a:srgbClr val="FF0000"/>
                </a:solidFill>
              </a:rPr>
              <a:t> se </a:t>
            </a:r>
            <a:r>
              <a:rPr lang="en-GB" sz="1600" b="1" dirty="0" err="1">
                <a:solidFill>
                  <a:srgbClr val="FF0000"/>
                </a:solidFill>
              </a:rPr>
              <a:t>trouve</a:t>
            </a:r>
            <a:r>
              <a:rPr lang="en-GB" sz="1600" b="1" dirty="0">
                <a:solidFill>
                  <a:srgbClr val="FF0000"/>
                </a:solidFill>
              </a:rPr>
              <a:t> et un </a:t>
            </a:r>
            <a:r>
              <a:rPr lang="en-GB" sz="1600" b="1" dirty="0" err="1">
                <a:solidFill>
                  <a:srgbClr val="FF0000"/>
                </a:solidFill>
              </a:rPr>
              <a:t>courrier</a:t>
            </a:r>
            <a:r>
              <a:rPr lang="en-GB" sz="1600" b="1" dirty="0">
                <a:solidFill>
                  <a:srgbClr val="FF0000"/>
                </a:solidFill>
              </a:rPr>
              <a:t> </a:t>
            </a:r>
            <a:r>
              <a:rPr lang="en-GB" sz="1600" b="1" dirty="0" err="1">
                <a:solidFill>
                  <a:srgbClr val="FF0000"/>
                </a:solidFill>
              </a:rPr>
              <a:t>électronique</a:t>
            </a:r>
            <a:r>
              <a:rPr lang="en-GB" sz="1600" b="1" dirty="0">
                <a:solidFill>
                  <a:srgbClr val="FF0000"/>
                </a:solidFill>
              </a:rPr>
              <a:t> - avec un nom de </a:t>
            </a:r>
            <a:r>
              <a:rPr lang="en-GB" sz="1600" b="1" dirty="0" err="1">
                <a:solidFill>
                  <a:srgbClr val="FF0000"/>
                </a:solidFill>
              </a:rPr>
              <a:t>domaine</a:t>
            </a:r>
            <a:endParaRPr lang="en-GB" sz="1600" b="1" dirty="0">
              <a:solidFill>
                <a:srgbClr val="FF0000"/>
              </a:solidFill>
            </a:endParaRPr>
          </a:p>
        </p:txBody>
      </p:sp>
      <p:sp>
        <p:nvSpPr>
          <p:cNvPr id="19" name="TextBox 18">
            <a:extLst>
              <a:ext uri="{FF2B5EF4-FFF2-40B4-BE49-F238E27FC236}">
                <a16:creationId xmlns:a16="http://schemas.microsoft.com/office/drawing/2014/main" id="{447A299A-BC06-41F5-BB12-1C9206E114B7}"/>
              </a:ext>
            </a:extLst>
          </p:cNvPr>
          <p:cNvSpPr txBox="1"/>
          <p:nvPr/>
        </p:nvSpPr>
        <p:spPr>
          <a:xfrm>
            <a:off x="6872019" y="5206313"/>
            <a:ext cx="2159794" cy="830997"/>
          </a:xfrm>
          <a:prstGeom prst="rect">
            <a:avLst/>
          </a:prstGeom>
          <a:noFill/>
        </p:spPr>
        <p:txBody>
          <a:bodyPr wrap="square" rtlCol="0">
            <a:spAutoFit/>
          </a:bodyPr>
          <a:lstStyle/>
          <a:p>
            <a:r>
              <a:rPr lang="en-GB" sz="1600" b="1" dirty="0" err="1">
                <a:solidFill>
                  <a:srgbClr val="FF0000"/>
                </a:solidFill>
              </a:rPr>
              <a:t>Quelques</a:t>
            </a:r>
            <a:r>
              <a:rPr lang="en-GB" sz="1600" b="1" dirty="0">
                <a:solidFill>
                  <a:srgbClr val="FF0000"/>
                </a:solidFill>
              </a:rPr>
              <a:t> </a:t>
            </a:r>
            <a:r>
              <a:rPr lang="en-GB" sz="1600" b="1" dirty="0" err="1">
                <a:solidFill>
                  <a:srgbClr val="FF0000"/>
                </a:solidFill>
              </a:rPr>
              <a:t>informations</a:t>
            </a:r>
            <a:r>
              <a:rPr lang="en-GB" sz="1600" b="1" dirty="0">
                <a:solidFill>
                  <a:srgbClr val="FF0000"/>
                </a:solidFill>
              </a:rPr>
              <a:t> </a:t>
            </a:r>
            <a:r>
              <a:rPr lang="en-GB" sz="1600" b="1" dirty="0" err="1">
                <a:solidFill>
                  <a:srgbClr val="FF0000"/>
                </a:solidFill>
              </a:rPr>
              <a:t>personnelles</a:t>
            </a:r>
            <a:r>
              <a:rPr lang="en-GB" sz="1600" b="1" dirty="0">
                <a:solidFill>
                  <a:srgbClr val="FF0000"/>
                </a:solidFill>
              </a:rPr>
              <a:t> sur le </a:t>
            </a:r>
            <a:r>
              <a:rPr lang="en-GB" sz="1600" b="1" dirty="0" err="1">
                <a:solidFill>
                  <a:srgbClr val="FF0000"/>
                </a:solidFill>
              </a:rPr>
              <a:t>déclarant</a:t>
            </a:r>
            <a:endParaRPr lang="en-GB" sz="1600" b="1" dirty="0">
              <a:solidFill>
                <a:srgbClr val="FF0000"/>
              </a:solidFill>
            </a:endParaRPr>
          </a:p>
        </p:txBody>
      </p:sp>
      <p:sp>
        <p:nvSpPr>
          <p:cNvPr id="20" name="Arrow: Right 19">
            <a:extLst>
              <a:ext uri="{FF2B5EF4-FFF2-40B4-BE49-F238E27FC236}">
                <a16:creationId xmlns:a16="http://schemas.microsoft.com/office/drawing/2014/main" id="{06CC90E1-2FB5-4208-9394-33FF5351BB47}"/>
              </a:ext>
            </a:extLst>
          </p:cNvPr>
          <p:cNvSpPr/>
          <p:nvPr/>
        </p:nvSpPr>
        <p:spPr>
          <a:xfrm rot="10800000">
            <a:off x="5935915" y="1456860"/>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Right 20">
            <a:extLst>
              <a:ext uri="{FF2B5EF4-FFF2-40B4-BE49-F238E27FC236}">
                <a16:creationId xmlns:a16="http://schemas.microsoft.com/office/drawing/2014/main" id="{426969DC-4662-4F19-A4D1-09E47C39F079}"/>
              </a:ext>
            </a:extLst>
          </p:cNvPr>
          <p:cNvSpPr/>
          <p:nvPr/>
        </p:nvSpPr>
        <p:spPr>
          <a:xfrm rot="10800000">
            <a:off x="5935915" y="2147568"/>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Right 21">
            <a:extLst>
              <a:ext uri="{FF2B5EF4-FFF2-40B4-BE49-F238E27FC236}">
                <a16:creationId xmlns:a16="http://schemas.microsoft.com/office/drawing/2014/main" id="{5D488F93-A312-4AFC-A777-06DC946F4CE5}"/>
              </a:ext>
            </a:extLst>
          </p:cNvPr>
          <p:cNvSpPr/>
          <p:nvPr/>
        </p:nvSpPr>
        <p:spPr>
          <a:xfrm rot="10800000">
            <a:off x="5935915" y="3785826"/>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48A67827-805B-4C30-8DD7-B77CE568AE2D}"/>
              </a:ext>
            </a:extLst>
          </p:cNvPr>
          <p:cNvSpPr/>
          <p:nvPr/>
        </p:nvSpPr>
        <p:spPr>
          <a:xfrm rot="10800000">
            <a:off x="5935915" y="5494791"/>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DF6D6B50-5E9A-4654-9FB8-C486B01B5692}"/>
              </a:ext>
            </a:extLst>
          </p:cNvPr>
          <p:cNvSpPr txBox="1"/>
          <p:nvPr/>
        </p:nvSpPr>
        <p:spPr>
          <a:xfrm>
            <a:off x="1588" y="1713534"/>
            <a:ext cx="2475265" cy="4154984"/>
          </a:xfrm>
          <a:prstGeom prst="rect">
            <a:avLst/>
          </a:prstGeom>
          <a:solidFill>
            <a:srgbClr val="F08A34"/>
          </a:solidFill>
        </p:spPr>
        <p:txBody>
          <a:bodyPr wrap="square" rtlCol="0">
            <a:spAutoFit/>
          </a:bodyPr>
          <a:lstStyle/>
          <a:p>
            <a:r>
              <a:rPr lang="en-GB" sz="2400" b="1" dirty="0">
                <a:solidFill>
                  <a:schemeClr val="bg1"/>
                </a:solidFill>
                <a:latin typeface="+mj-lt"/>
              </a:rPr>
              <a:t>Question </a:t>
            </a:r>
            <a:r>
              <a:rPr lang="en-GB" sz="2400" b="1" dirty="0" err="1">
                <a:solidFill>
                  <a:schemeClr val="bg1"/>
                </a:solidFill>
                <a:latin typeface="+mj-lt"/>
              </a:rPr>
              <a:t>d'enquête</a:t>
            </a:r>
            <a:r>
              <a:rPr lang="en-GB" sz="2400" b="1" dirty="0">
                <a:solidFill>
                  <a:schemeClr val="bg1"/>
                </a:solidFill>
                <a:latin typeface="+mj-lt"/>
              </a:rPr>
              <a:t> ?</a:t>
            </a:r>
          </a:p>
          <a:p>
            <a:endParaRPr lang="en-GB" sz="2400" b="1" dirty="0">
              <a:solidFill>
                <a:schemeClr val="bg1"/>
              </a:solidFill>
              <a:latin typeface="+mj-lt"/>
            </a:endParaRPr>
          </a:p>
          <a:p>
            <a:r>
              <a:rPr lang="en-GB" sz="2400" b="1" dirty="0">
                <a:solidFill>
                  <a:schemeClr val="bg1"/>
                </a:solidFill>
                <a:latin typeface="+mj-lt"/>
              </a:rPr>
              <a:t>Qui a </a:t>
            </a:r>
            <a:r>
              <a:rPr lang="en-GB" sz="2400" b="1" dirty="0" err="1">
                <a:solidFill>
                  <a:schemeClr val="bg1"/>
                </a:solidFill>
                <a:latin typeface="+mj-lt"/>
              </a:rPr>
              <a:t>utilisé</a:t>
            </a:r>
            <a:r>
              <a:rPr lang="en-GB" sz="2400" b="1" dirty="0">
                <a:solidFill>
                  <a:schemeClr val="bg1"/>
                </a:solidFill>
                <a:latin typeface="+mj-lt"/>
              </a:rPr>
              <a:t> </a:t>
            </a:r>
            <a:r>
              <a:rPr lang="en-GB" sz="2400" b="1" dirty="0" err="1">
                <a:solidFill>
                  <a:schemeClr val="bg1"/>
                </a:solidFill>
                <a:latin typeface="+mj-lt"/>
              </a:rPr>
              <a:t>l'adresse</a:t>
            </a:r>
            <a:r>
              <a:rPr lang="en-GB" sz="2400" b="1" dirty="0">
                <a:solidFill>
                  <a:schemeClr val="bg1"/>
                </a:solidFill>
                <a:latin typeface="+mj-lt"/>
              </a:rPr>
              <a:t> IP 45.14.250.74 </a:t>
            </a:r>
            <a:r>
              <a:rPr lang="en-GB" sz="2400" b="1" dirty="0" err="1">
                <a:solidFill>
                  <a:schemeClr val="bg1"/>
                </a:solidFill>
                <a:latin typeface="+mj-lt"/>
              </a:rPr>
              <a:t>à</a:t>
            </a:r>
            <a:r>
              <a:rPr lang="en-GB" sz="2400" b="1" dirty="0">
                <a:solidFill>
                  <a:schemeClr val="bg1"/>
                </a:solidFill>
                <a:latin typeface="+mj-lt"/>
              </a:rPr>
              <a:t> </a:t>
            </a:r>
            <a:r>
              <a:rPr lang="en-GB" sz="2400" b="1" dirty="0" err="1">
                <a:solidFill>
                  <a:schemeClr val="bg1"/>
                </a:solidFill>
                <a:latin typeface="+mj-lt"/>
              </a:rPr>
              <a:t>une</a:t>
            </a:r>
            <a:r>
              <a:rPr lang="en-GB" sz="2400" b="1" dirty="0">
                <a:solidFill>
                  <a:schemeClr val="bg1"/>
                </a:solidFill>
                <a:latin typeface="+mj-lt"/>
              </a:rPr>
              <a:t> </a:t>
            </a:r>
            <a:r>
              <a:rPr lang="en-GB" sz="2400" b="1" dirty="0" err="1">
                <a:solidFill>
                  <a:schemeClr val="bg1"/>
                </a:solidFill>
                <a:latin typeface="+mj-lt"/>
              </a:rPr>
              <a:t>heure</a:t>
            </a:r>
            <a:r>
              <a:rPr lang="en-GB" sz="2400" b="1" dirty="0">
                <a:solidFill>
                  <a:schemeClr val="bg1"/>
                </a:solidFill>
                <a:latin typeface="+mj-lt"/>
              </a:rPr>
              <a:t> et </a:t>
            </a:r>
            <a:r>
              <a:rPr lang="en-GB" sz="2400" b="1" dirty="0" err="1">
                <a:solidFill>
                  <a:schemeClr val="bg1"/>
                </a:solidFill>
                <a:latin typeface="+mj-lt"/>
              </a:rPr>
              <a:t>à</a:t>
            </a:r>
            <a:r>
              <a:rPr lang="en-GB" sz="2400" b="1" dirty="0">
                <a:solidFill>
                  <a:schemeClr val="bg1"/>
                </a:solidFill>
                <a:latin typeface="+mj-lt"/>
              </a:rPr>
              <a:t> </a:t>
            </a:r>
            <a:r>
              <a:rPr lang="en-GB" sz="2400" b="1" dirty="0" err="1">
                <a:solidFill>
                  <a:schemeClr val="bg1"/>
                </a:solidFill>
                <a:latin typeface="+mj-lt"/>
              </a:rPr>
              <a:t>une</a:t>
            </a:r>
            <a:r>
              <a:rPr lang="en-GB" sz="2400" b="1" dirty="0">
                <a:solidFill>
                  <a:schemeClr val="bg1"/>
                </a:solidFill>
                <a:latin typeface="+mj-lt"/>
              </a:rPr>
              <a:t> date précises (</a:t>
            </a:r>
            <a:r>
              <a:rPr lang="en-GB" sz="2400" b="1" dirty="0" err="1">
                <a:solidFill>
                  <a:schemeClr val="bg1"/>
                </a:solidFill>
                <a:latin typeface="+mj-lt"/>
              </a:rPr>
              <a:t>en</a:t>
            </a:r>
            <a:r>
              <a:rPr lang="en-GB" sz="2400" b="1" dirty="0">
                <a:solidFill>
                  <a:schemeClr val="bg1"/>
                </a:solidFill>
                <a:latin typeface="+mj-lt"/>
              </a:rPr>
              <a:t> tenant </a:t>
            </a:r>
            <a:r>
              <a:rPr lang="en-GB" sz="2400" b="1" dirty="0" err="1">
                <a:solidFill>
                  <a:schemeClr val="bg1"/>
                </a:solidFill>
                <a:latin typeface="+mj-lt"/>
              </a:rPr>
              <a:t>compte</a:t>
            </a:r>
            <a:r>
              <a:rPr lang="en-GB" sz="2400" b="1" dirty="0">
                <a:solidFill>
                  <a:schemeClr val="bg1"/>
                </a:solidFill>
                <a:latin typeface="+mj-lt"/>
              </a:rPr>
              <a:t> des </a:t>
            </a:r>
            <a:r>
              <a:rPr lang="en-GB" sz="2400" b="1" dirty="0" err="1">
                <a:solidFill>
                  <a:schemeClr val="bg1"/>
                </a:solidFill>
                <a:latin typeface="+mj-lt"/>
              </a:rPr>
              <a:t>fuseaux</a:t>
            </a:r>
            <a:r>
              <a:rPr lang="en-GB" sz="2400" b="1" dirty="0">
                <a:solidFill>
                  <a:schemeClr val="bg1"/>
                </a:solidFill>
                <a:latin typeface="+mj-lt"/>
              </a:rPr>
              <a:t> </a:t>
            </a:r>
            <a:r>
              <a:rPr lang="en-GB" sz="2400" b="1" dirty="0" err="1">
                <a:solidFill>
                  <a:schemeClr val="bg1"/>
                </a:solidFill>
                <a:latin typeface="+mj-lt"/>
              </a:rPr>
              <a:t>horaires</a:t>
            </a:r>
            <a:r>
              <a:rPr lang="en-GB" sz="2400" b="1" dirty="0">
                <a:solidFill>
                  <a:schemeClr val="bg1"/>
                </a:solidFill>
                <a:latin typeface="+mj-lt"/>
              </a:rPr>
              <a:t>) ?</a:t>
            </a:r>
          </a:p>
        </p:txBody>
      </p:sp>
    </p:spTree>
    <p:extLst>
      <p:ext uri="{BB962C8B-B14F-4D97-AF65-F5344CB8AC3E}">
        <p14:creationId xmlns:p14="http://schemas.microsoft.com/office/powerpoint/2010/main" val="375764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8" grpId="0"/>
      <p:bldP spid="16" grpId="0"/>
      <p:bldP spid="17" grpId="0"/>
      <p:bldP spid="19" grpId="0"/>
      <p:bldP spid="20" grpId="0" animBg="1"/>
      <p:bldP spid="21" grpId="0" animBg="1"/>
      <p:bldP spid="22" grpId="0" animBg="1"/>
      <p:bldP spid="23" grpId="0" animBg="1"/>
      <p:bldP spid="2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FF48-E68E-433E-A17C-A2D4F2B622F9}"/>
              </a:ext>
            </a:extLst>
          </p:cNvPr>
          <p:cNvPicPr>
            <a:picLocks noChangeAspect="1"/>
          </p:cNvPicPr>
          <p:nvPr/>
        </p:nvPicPr>
        <p:blipFill>
          <a:blip r:embed="rId3"/>
          <a:stretch>
            <a:fillRect/>
          </a:stretch>
        </p:blipFill>
        <p:spPr>
          <a:xfrm>
            <a:off x="4418804" y="1271699"/>
            <a:ext cx="4635910" cy="4382480"/>
          </a:xfrm>
          <a:prstGeom prst="rect">
            <a:avLst/>
          </a:prstGeom>
          <a:ln>
            <a:solidFill>
              <a:srgbClr val="0070C0"/>
            </a:solidFill>
          </a:ln>
        </p:spPr>
      </p:pic>
      <p:pic>
        <p:nvPicPr>
          <p:cNvPr id="3" name="Content Placeholder 2">
            <a:extLst>
              <a:ext uri="{FF2B5EF4-FFF2-40B4-BE49-F238E27FC236}">
                <a16:creationId xmlns:a16="http://schemas.microsoft.com/office/drawing/2014/main" id="{A7972C05-8ACF-475F-82C3-7C398B754C6A}"/>
              </a:ext>
            </a:extLst>
          </p:cNvPr>
          <p:cNvPicPr>
            <a:picLocks noGrp="1" noChangeAspect="1"/>
          </p:cNvPicPr>
          <p:nvPr>
            <p:ph idx="4294967295"/>
          </p:nvPr>
        </p:nvPicPr>
        <p:blipFill>
          <a:blip r:embed="rId4"/>
          <a:stretch>
            <a:fillRect/>
          </a:stretch>
        </p:blipFill>
        <p:spPr>
          <a:xfrm>
            <a:off x="120576" y="1271699"/>
            <a:ext cx="4178300" cy="4751388"/>
          </a:xfrm>
          <a:prstGeom prst="rect">
            <a:avLst/>
          </a:prstGeom>
          <a:ln>
            <a:solidFill>
              <a:srgbClr val="0070C0"/>
            </a:solidFill>
          </a:ln>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Qui est </a:t>
            </a:r>
            <a:r>
              <a:rPr lang="en-GB" sz="3200" dirty="0" err="1">
                <a:solidFill>
                  <a:schemeClr val="bg1"/>
                </a:solidFill>
                <a:latin typeface="Verdana" charset="0"/>
                <a:cs typeface="Verdana" charset="0"/>
              </a:rPr>
              <a:t>nolimitnet.eu</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5" name="Rectangle 4">
            <a:extLst>
              <a:ext uri="{FF2B5EF4-FFF2-40B4-BE49-F238E27FC236}">
                <a16:creationId xmlns:a16="http://schemas.microsoft.com/office/drawing/2014/main" id="{898D11F3-E180-43C1-8750-F7457ED067D1}"/>
              </a:ext>
            </a:extLst>
          </p:cNvPr>
          <p:cNvSpPr/>
          <p:nvPr/>
        </p:nvSpPr>
        <p:spPr>
          <a:xfrm>
            <a:off x="99694" y="2329701"/>
            <a:ext cx="378120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5"/>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nvSpPr>
        <p:spPr>
          <a:xfrm>
            <a:off x="99694" y="3484007"/>
            <a:ext cx="4199182" cy="13528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nvSpPr>
        <p:spPr>
          <a:xfrm>
            <a:off x="5356423" y="4302957"/>
            <a:ext cx="1447825" cy="1351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5446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Géolocalisation</a:t>
            </a:r>
            <a:r>
              <a:rPr lang="en-GB" sz="3200" dirty="0">
                <a:solidFill>
                  <a:schemeClr val="bg1"/>
                </a:solidFill>
                <a:latin typeface="Verdana" charset="0"/>
                <a:cs typeface="Verdana" charset="0"/>
              </a:rPr>
              <a:t> 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59765" y="1265544"/>
            <a:ext cx="4752975" cy="5183188"/>
          </a:xfrm>
          <a:prstGeom prst="rect">
            <a:avLst/>
          </a:prstGeom>
        </p:spPr>
        <p:txBody>
          <a:bodyPr/>
          <a:lstStyle/>
          <a:p>
            <a:r>
              <a:rPr lang="en-GB" dirty="0"/>
              <a:t>Les </a:t>
            </a:r>
            <a:r>
              <a:rPr lang="en-GB" dirty="0" err="1"/>
              <a:t>adresses</a:t>
            </a:r>
            <a:r>
              <a:rPr lang="en-GB" dirty="0"/>
              <a:t> IP </a:t>
            </a:r>
            <a:r>
              <a:rPr lang="en-GB" dirty="0" err="1"/>
              <a:t>peuvent</a:t>
            </a:r>
            <a:r>
              <a:rPr lang="en-GB" dirty="0"/>
              <a:t> </a:t>
            </a:r>
            <a:r>
              <a:rPr lang="en-GB" dirty="0" err="1"/>
              <a:t>être</a:t>
            </a:r>
            <a:r>
              <a:rPr lang="en-GB" dirty="0"/>
              <a:t> </a:t>
            </a:r>
            <a:r>
              <a:rPr lang="en-GB" dirty="0" err="1"/>
              <a:t>associées</a:t>
            </a:r>
            <a:r>
              <a:rPr lang="en-GB" dirty="0"/>
              <a:t> </a:t>
            </a:r>
            <a:r>
              <a:rPr lang="en-GB" dirty="0" err="1"/>
              <a:t>à</a:t>
            </a:r>
            <a:r>
              <a:rPr lang="en-GB" dirty="0"/>
              <a:t> </a:t>
            </a:r>
            <a:r>
              <a:rPr lang="en-GB" dirty="0" err="1"/>
              <a:t>une</a:t>
            </a:r>
            <a:r>
              <a:rPr lang="en-GB" dirty="0"/>
              <a:t> zone physique grâce </a:t>
            </a:r>
            <a:r>
              <a:rPr lang="en-GB" dirty="0" err="1"/>
              <a:t>à</a:t>
            </a:r>
            <a:r>
              <a:rPr lang="en-GB" dirty="0"/>
              <a:t> des services de </a:t>
            </a:r>
            <a:r>
              <a:rPr lang="en-GB" dirty="0" err="1"/>
              <a:t>géolocalisation</a:t>
            </a:r>
            <a:endParaRPr lang="en-GB" dirty="0"/>
          </a:p>
          <a:p>
            <a:r>
              <a:rPr lang="en-GB" dirty="0">
                <a:solidFill>
                  <a:srgbClr val="FF0000"/>
                </a:solidFill>
              </a:rPr>
              <a:t>PEUT</a:t>
            </a:r>
            <a:r>
              <a:rPr lang="en-GB" dirty="0"/>
              <a:t> donner </a:t>
            </a:r>
            <a:r>
              <a:rPr lang="en-GB" dirty="0" err="1"/>
              <a:t>une</a:t>
            </a:r>
            <a:r>
              <a:rPr lang="en-GB" dirty="0"/>
              <a:t> indication de </a:t>
            </a:r>
            <a:r>
              <a:rPr lang="en-GB" dirty="0" err="1"/>
              <a:t>l'endroit</a:t>
            </a:r>
            <a:r>
              <a:rPr lang="en-GB" dirty="0"/>
              <a:t> </a:t>
            </a:r>
            <a:r>
              <a:rPr lang="en-GB" dirty="0" err="1"/>
              <a:t>où</a:t>
            </a:r>
            <a:r>
              <a:rPr lang="en-GB" dirty="0"/>
              <a:t> se </a:t>
            </a:r>
            <a:r>
              <a:rPr lang="en-GB" dirty="0" err="1"/>
              <a:t>trouve</a:t>
            </a:r>
            <a:r>
              <a:rPr lang="en-GB" dirty="0"/>
              <a:t> </a:t>
            </a:r>
            <a:r>
              <a:rPr lang="en-GB" dirty="0" err="1"/>
              <a:t>l'adresse</a:t>
            </a:r>
            <a:r>
              <a:rPr lang="en-GB" dirty="0"/>
              <a:t> IP de </a:t>
            </a:r>
            <a:r>
              <a:rPr lang="en-GB" dirty="0" err="1"/>
              <a:t>l'abonné</a:t>
            </a:r>
            <a:endParaRPr lang="en-GB" dirty="0"/>
          </a:p>
          <a:p>
            <a:r>
              <a:rPr lang="en-GB" dirty="0"/>
              <a:t>Pas précis - peut </a:t>
            </a:r>
            <a:r>
              <a:rPr lang="en-GB" dirty="0" err="1"/>
              <a:t>être</a:t>
            </a:r>
            <a:r>
              <a:rPr lang="en-GB" dirty="0"/>
              <a:t> </a:t>
            </a:r>
            <a:r>
              <a:rPr lang="en-GB" dirty="0" err="1"/>
              <a:t>usurpé</a:t>
            </a:r>
            <a:endParaRPr lang="en-GB" dirty="0"/>
          </a:p>
        </p:txBody>
      </p:sp>
      <p:pic>
        <p:nvPicPr>
          <p:cNvPr id="3" name="Picture 2">
            <a:extLst>
              <a:ext uri="{FF2B5EF4-FFF2-40B4-BE49-F238E27FC236}">
                <a16:creationId xmlns:a16="http://schemas.microsoft.com/office/drawing/2014/main" id="{EF1DDA91-F296-4EAD-95FF-EEF61BF42044}"/>
              </a:ext>
            </a:extLst>
          </p:cNvPr>
          <p:cNvPicPr>
            <a:picLocks noChangeAspect="1"/>
          </p:cNvPicPr>
          <p:nvPr/>
        </p:nvPicPr>
        <p:blipFill>
          <a:blip r:embed="rId3"/>
          <a:stretch>
            <a:fillRect/>
          </a:stretch>
        </p:blipFill>
        <p:spPr>
          <a:xfrm>
            <a:off x="4788024" y="1270001"/>
            <a:ext cx="3086513" cy="3429000"/>
          </a:xfrm>
          <a:prstGeom prst="rect">
            <a:avLst/>
          </a:prstGeom>
          <a:ln>
            <a:solidFill>
              <a:srgbClr val="0070C0"/>
            </a:solidFill>
          </a:ln>
        </p:spPr>
      </p:pic>
      <p:pic>
        <p:nvPicPr>
          <p:cNvPr id="4" name="Picture 3">
            <a:extLst>
              <a:ext uri="{FF2B5EF4-FFF2-40B4-BE49-F238E27FC236}">
                <a16:creationId xmlns:a16="http://schemas.microsoft.com/office/drawing/2014/main" id="{53460A33-EB48-45CB-A4DB-C795C53E15FA}"/>
              </a:ext>
            </a:extLst>
          </p:cNvPr>
          <p:cNvPicPr>
            <a:picLocks noChangeAspect="1"/>
          </p:cNvPicPr>
          <p:nvPr/>
        </p:nvPicPr>
        <p:blipFill>
          <a:blip r:embed="rId4"/>
          <a:stretch>
            <a:fillRect/>
          </a:stretch>
        </p:blipFill>
        <p:spPr>
          <a:xfrm>
            <a:off x="5962651" y="4323690"/>
            <a:ext cx="2961797" cy="2125042"/>
          </a:xfrm>
          <a:prstGeom prst="rect">
            <a:avLst/>
          </a:prstGeom>
          <a:ln>
            <a:solidFill>
              <a:srgbClr val="0070C0"/>
            </a:solidFill>
          </a:ln>
        </p:spPr>
      </p:pic>
      <p:sp>
        <p:nvSpPr>
          <p:cNvPr id="13" name="TextBox 12">
            <a:extLst>
              <a:ext uri="{FF2B5EF4-FFF2-40B4-BE49-F238E27FC236}">
                <a16:creationId xmlns:a16="http://schemas.microsoft.com/office/drawing/2014/main" id="{B1E8ADFB-214E-4393-8EEB-D6127A933B35}"/>
              </a:ext>
            </a:extLst>
          </p:cNvPr>
          <p:cNvSpPr txBox="1"/>
          <p:nvPr/>
        </p:nvSpPr>
        <p:spPr>
          <a:xfrm>
            <a:off x="2659802" y="5587998"/>
            <a:ext cx="3389945" cy="707886"/>
          </a:xfrm>
          <a:prstGeom prst="rect">
            <a:avLst/>
          </a:prstGeom>
          <a:solidFill>
            <a:srgbClr val="F08A34"/>
          </a:solidFill>
        </p:spPr>
        <p:txBody>
          <a:bodyPr wrap="square" rtlCol="0">
            <a:spAutoFit/>
          </a:bodyPr>
          <a:lstStyle/>
          <a:p>
            <a:pPr algn="ctr"/>
            <a:r>
              <a:rPr lang="en-GB" sz="2000" dirty="0" err="1">
                <a:solidFill>
                  <a:schemeClr val="bg1"/>
                </a:solidFill>
                <a:latin typeface="+mj-lt"/>
              </a:rPr>
              <a:t>Ceci</a:t>
            </a:r>
            <a:r>
              <a:rPr lang="en-GB" sz="2000" dirty="0">
                <a:solidFill>
                  <a:schemeClr val="bg1"/>
                </a:solidFill>
                <a:latin typeface="+mj-lt"/>
              </a:rPr>
              <a:t> est bien </a:t>
            </a:r>
            <a:r>
              <a:rPr lang="en-GB" sz="2000" dirty="0" err="1">
                <a:solidFill>
                  <a:schemeClr val="bg1"/>
                </a:solidFill>
                <a:latin typeface="+mj-lt"/>
              </a:rPr>
              <a:t>celui</a:t>
            </a:r>
            <a:r>
              <a:rPr lang="en-GB" sz="2000" dirty="0">
                <a:solidFill>
                  <a:schemeClr val="bg1"/>
                </a:solidFill>
                <a:latin typeface="+mj-lt"/>
              </a:rPr>
              <a:t> de </a:t>
            </a:r>
            <a:r>
              <a:rPr lang="en-GB" sz="2000" dirty="0" err="1">
                <a:solidFill>
                  <a:schemeClr val="bg1"/>
                </a:solidFill>
                <a:latin typeface="+mj-lt"/>
              </a:rPr>
              <a:t>l'auteur</a:t>
            </a:r>
            <a:r>
              <a:rPr lang="en-GB" sz="2000" dirty="0">
                <a:solidFill>
                  <a:schemeClr val="bg1"/>
                </a:solidFill>
                <a:latin typeface="+mj-lt"/>
              </a:rPr>
              <a:t> - et il se trompe de 140 miles !</a:t>
            </a:r>
          </a:p>
        </p:txBody>
      </p:sp>
      <p:sp>
        <p:nvSpPr>
          <p:cNvPr id="14" name="TextBox 13">
            <a:extLst>
              <a:ext uri="{FF2B5EF4-FFF2-40B4-BE49-F238E27FC236}">
                <a16:creationId xmlns:a16="http://schemas.microsoft.com/office/drawing/2014/main" id="{3ED8FC31-607B-4C21-8E14-F515B098E394}"/>
              </a:ext>
            </a:extLst>
          </p:cNvPr>
          <p:cNvSpPr txBox="1"/>
          <p:nvPr/>
        </p:nvSpPr>
        <p:spPr>
          <a:xfrm>
            <a:off x="7452321" y="1142548"/>
            <a:ext cx="1581904" cy="1323439"/>
          </a:xfrm>
          <a:prstGeom prst="rect">
            <a:avLst/>
          </a:prstGeom>
          <a:solidFill>
            <a:srgbClr val="BDD8F3"/>
          </a:solidFill>
        </p:spPr>
        <p:txBody>
          <a:bodyPr wrap="square" rtlCol="0">
            <a:spAutoFit/>
          </a:bodyPr>
          <a:lstStyle/>
          <a:p>
            <a:pPr algn="ctr"/>
            <a:r>
              <a:rPr lang="en-GB" sz="2000" dirty="0" err="1">
                <a:solidFill>
                  <a:schemeClr val="tx1">
                    <a:lumMod val="65000"/>
                    <a:lumOff val="35000"/>
                  </a:schemeClr>
                </a:solidFill>
                <a:latin typeface="+mj-lt"/>
              </a:rPr>
              <a:t>Tous</a:t>
            </a:r>
            <a:r>
              <a:rPr lang="en-GB" sz="2000" dirty="0">
                <a:solidFill>
                  <a:schemeClr val="tx1">
                    <a:lumMod val="65000"/>
                    <a:lumOff val="35000"/>
                  </a:schemeClr>
                </a:solidFill>
                <a:latin typeface="+mj-lt"/>
              </a:rPr>
              <a:t> dans la </a:t>
            </a:r>
            <a:r>
              <a:rPr lang="en-GB" sz="2000" dirty="0" err="1">
                <a:solidFill>
                  <a:schemeClr val="tx1">
                    <a:lumMod val="65000"/>
                    <a:lumOff val="35000"/>
                  </a:schemeClr>
                </a:solidFill>
                <a:latin typeface="+mj-lt"/>
              </a:rPr>
              <a:t>même</a:t>
            </a:r>
            <a:r>
              <a:rPr lang="en-GB" sz="2000" dirty="0">
                <a:solidFill>
                  <a:schemeClr val="tx1">
                    <a:lumMod val="65000"/>
                    <a:lumOff val="35000"/>
                  </a:schemeClr>
                </a:solidFill>
                <a:latin typeface="+mj-lt"/>
              </a:rPr>
              <a:t> </a:t>
            </a:r>
            <a:r>
              <a:rPr lang="en-GB" sz="2000" dirty="0" err="1">
                <a:solidFill>
                  <a:schemeClr val="tx1">
                    <a:lumMod val="65000"/>
                    <a:lumOff val="35000"/>
                  </a:schemeClr>
                </a:solidFill>
                <a:latin typeface="+mj-lt"/>
              </a:rPr>
              <a:t>région</a:t>
            </a:r>
            <a:r>
              <a:rPr lang="en-GB" sz="2000" dirty="0">
                <a:solidFill>
                  <a:schemeClr val="tx1">
                    <a:lumMod val="65000"/>
                    <a:lumOff val="35000"/>
                  </a:schemeClr>
                </a:solidFill>
                <a:latin typeface="+mj-lt"/>
              </a:rPr>
              <a:t> </a:t>
            </a:r>
            <a:r>
              <a:rPr lang="en-GB" sz="2000" dirty="0" err="1">
                <a:solidFill>
                  <a:schemeClr val="tx1">
                    <a:lumMod val="65000"/>
                    <a:lumOff val="35000"/>
                  </a:schemeClr>
                </a:solidFill>
                <a:latin typeface="+mj-lt"/>
              </a:rPr>
              <a:t>mais</a:t>
            </a:r>
            <a:r>
              <a:rPr lang="en-GB" sz="2000" dirty="0">
                <a:solidFill>
                  <a:schemeClr val="tx1">
                    <a:lumMod val="65000"/>
                    <a:lumOff val="35000"/>
                  </a:schemeClr>
                </a:solidFill>
                <a:latin typeface="+mj-lt"/>
              </a:rPr>
              <a:t> pas </a:t>
            </a:r>
            <a:r>
              <a:rPr lang="en-GB" sz="2000" dirty="0" err="1">
                <a:solidFill>
                  <a:schemeClr val="tx1">
                    <a:lumMod val="65000"/>
                    <a:lumOff val="35000"/>
                  </a:schemeClr>
                </a:solidFill>
                <a:latin typeface="+mj-lt"/>
              </a:rPr>
              <a:t>exactement</a:t>
            </a:r>
            <a:endParaRPr lang="en-GB" sz="2000" dirty="0">
              <a:solidFill>
                <a:schemeClr val="tx1">
                  <a:lumMod val="65000"/>
                  <a:lumOff val="35000"/>
                </a:schemeClr>
              </a:solidFill>
              <a:latin typeface="+mj-lt"/>
            </a:endParaRPr>
          </a:p>
        </p:txBody>
      </p:sp>
    </p:spTree>
    <p:extLst>
      <p:ext uri="{BB962C8B-B14F-4D97-AF65-F5344CB8AC3E}">
        <p14:creationId xmlns:p14="http://schemas.microsoft.com/office/powerpoint/2010/main" val="819553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06608F4D-2C2E-4951-B86B-27B05E7B008E}"/>
              </a:ext>
            </a:extLst>
          </p:cNvPr>
          <p:cNvPicPr>
            <a:picLocks noChangeAspect="1"/>
          </p:cNvPicPr>
          <p:nvPr/>
        </p:nvPicPr>
        <p:blipFill>
          <a:blip r:embed="rId3"/>
          <a:stretch>
            <a:fillRect/>
          </a:stretch>
        </p:blipFill>
        <p:spPr>
          <a:xfrm>
            <a:off x="395759" y="1812766"/>
            <a:ext cx="8352482" cy="4707964"/>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Finalement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0" y="1270000"/>
            <a:ext cx="7921625" cy="5183188"/>
          </a:xfrm>
        </p:spPr>
        <p:txBody>
          <a:bodyPr/>
          <a:lstStyle/>
          <a:p>
            <a:r>
              <a:rPr lang="en-GB" dirty="0"/>
              <a:t>TRACERT to show DNS &amp; data movement</a:t>
            </a:r>
          </a:p>
        </p:txBody>
      </p:sp>
      <p:pic>
        <p:nvPicPr>
          <p:cNvPr id="8" name="Picture 2" descr="Simple world map Royalty Free Vector Image - VectorStock">
            <a:extLst>
              <a:ext uri="{FF2B5EF4-FFF2-40B4-BE49-F238E27FC236}">
                <a16:creationId xmlns:a16="http://schemas.microsoft.com/office/drawing/2014/main" id="{23CD3CE4-1364-4EC7-B301-358BB19BAF4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8510" b="22074"/>
          <a:stretch/>
        </p:blipFill>
        <p:spPr bwMode="auto">
          <a:xfrm>
            <a:off x="-7937" y="1054775"/>
            <a:ext cx="9144000" cy="5533349"/>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a:extLst>
              <a:ext uri="{FF2B5EF4-FFF2-40B4-BE49-F238E27FC236}">
                <a16:creationId xmlns:a16="http://schemas.microsoft.com/office/drawing/2014/main" id="{547FB258-B5B1-415A-AB72-54F3DA2DC482}"/>
              </a:ext>
            </a:extLst>
          </p:cNvPr>
          <p:cNvSpPr/>
          <p:nvPr/>
        </p:nvSpPr>
        <p:spPr>
          <a:xfrm flipV="1">
            <a:off x="4091011" y="3047671"/>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A3C3EBD9-D733-46D8-B906-EEDB2EB63E1C}"/>
              </a:ext>
            </a:extLst>
          </p:cNvPr>
          <p:cNvSpPr/>
          <p:nvPr/>
        </p:nvSpPr>
        <p:spPr>
          <a:xfrm flipV="1">
            <a:off x="4159231" y="2965702"/>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B42BFFAC-5506-4093-BABE-CD40096B661B}"/>
              </a:ext>
            </a:extLst>
          </p:cNvPr>
          <p:cNvSpPr/>
          <p:nvPr/>
        </p:nvSpPr>
        <p:spPr>
          <a:xfrm flipV="1">
            <a:off x="4091011" y="2973266"/>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6C330FE3-CCE5-4C87-BEAF-024C94C8A2FD}"/>
              </a:ext>
            </a:extLst>
          </p:cNvPr>
          <p:cNvSpPr/>
          <p:nvPr/>
        </p:nvSpPr>
        <p:spPr>
          <a:xfrm flipV="1">
            <a:off x="4159313" y="2562704"/>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5774ECBE-2371-428D-BD35-6A65DB96EE53}"/>
              </a:ext>
            </a:extLst>
          </p:cNvPr>
          <p:cNvSpPr/>
          <p:nvPr/>
        </p:nvSpPr>
        <p:spPr>
          <a:xfrm flipV="1">
            <a:off x="2267744" y="3012284"/>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C1ADF30F-4201-4227-A19A-3E3003F74B01}"/>
              </a:ext>
            </a:extLst>
          </p:cNvPr>
          <p:cNvSpPr/>
          <p:nvPr/>
        </p:nvSpPr>
        <p:spPr>
          <a:xfrm flipV="1">
            <a:off x="1131665" y="3131642"/>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B17BD5B5-F1E9-4520-8B63-46D8E25EEB71}"/>
              </a:ext>
            </a:extLst>
          </p:cNvPr>
          <p:cNvSpPr/>
          <p:nvPr/>
        </p:nvSpPr>
        <p:spPr>
          <a:xfrm flipV="1">
            <a:off x="7956376" y="5621766"/>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Arrow Connector 20">
            <a:extLst>
              <a:ext uri="{FF2B5EF4-FFF2-40B4-BE49-F238E27FC236}">
                <a16:creationId xmlns:a16="http://schemas.microsoft.com/office/drawing/2014/main" id="{77C0BE4D-0E5F-487F-A5BD-3520E8EB8DD9}"/>
              </a:ext>
            </a:extLst>
          </p:cNvPr>
          <p:cNvCxnSpPr>
            <a:cxnSpLocks/>
            <a:endCxn id="17" idx="0"/>
          </p:cNvCxnSpPr>
          <p:nvPr/>
        </p:nvCxnSpPr>
        <p:spPr>
          <a:xfrm flipV="1">
            <a:off x="4118117" y="2609286"/>
            <a:ext cx="64326" cy="36398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DD6DC18-69AB-4580-ADAE-9273DA772108}"/>
              </a:ext>
            </a:extLst>
          </p:cNvPr>
          <p:cNvCxnSpPr>
            <a:cxnSpLocks/>
            <a:endCxn id="18" idx="6"/>
          </p:cNvCxnSpPr>
          <p:nvPr/>
        </p:nvCxnSpPr>
        <p:spPr>
          <a:xfrm flipH="1">
            <a:off x="2314003" y="2609286"/>
            <a:ext cx="1804114" cy="426289"/>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4269C7E-A135-4E59-A5C6-80004F98476C}"/>
              </a:ext>
            </a:extLst>
          </p:cNvPr>
          <p:cNvCxnSpPr>
            <a:cxnSpLocks/>
            <a:endCxn id="19" idx="0"/>
          </p:cNvCxnSpPr>
          <p:nvPr/>
        </p:nvCxnSpPr>
        <p:spPr>
          <a:xfrm flipH="1">
            <a:off x="1154795" y="3043899"/>
            <a:ext cx="1110490" cy="13432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FA3709E-93BF-4C1C-864C-A3C65B8546CB}"/>
              </a:ext>
            </a:extLst>
          </p:cNvPr>
          <p:cNvCxnSpPr>
            <a:cxnSpLocks/>
          </p:cNvCxnSpPr>
          <p:nvPr/>
        </p:nvCxnSpPr>
        <p:spPr>
          <a:xfrm flipH="1">
            <a:off x="-30984" y="3154933"/>
            <a:ext cx="1162649" cy="1011816"/>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09D1996E-C7BE-4327-AFC8-D37693458D2B}"/>
              </a:ext>
            </a:extLst>
          </p:cNvPr>
          <p:cNvCxnSpPr>
            <a:cxnSpLocks/>
          </p:cNvCxnSpPr>
          <p:nvPr/>
        </p:nvCxnSpPr>
        <p:spPr>
          <a:xfrm flipH="1">
            <a:off x="8008086" y="4584274"/>
            <a:ext cx="1127977" cy="101040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1B13C97C-A1C8-4908-A7B7-7CE6AAD910E7}"/>
              </a:ext>
            </a:extLst>
          </p:cNvPr>
          <p:cNvSpPr txBox="1"/>
          <p:nvPr/>
        </p:nvSpPr>
        <p:spPr>
          <a:xfrm>
            <a:off x="2442297" y="4437112"/>
            <a:ext cx="3857895" cy="1569660"/>
          </a:xfrm>
          <a:prstGeom prst="rect">
            <a:avLst/>
          </a:prstGeom>
          <a:solidFill>
            <a:srgbClr val="F08A34"/>
          </a:solidFill>
        </p:spPr>
        <p:txBody>
          <a:bodyPr wrap="square" rtlCol="0">
            <a:spAutoFit/>
          </a:bodyPr>
          <a:lstStyle/>
          <a:p>
            <a:pPr algn="ctr"/>
            <a:r>
              <a:rPr lang="en-GB" sz="2400" dirty="0" err="1">
                <a:solidFill>
                  <a:schemeClr val="bg1"/>
                </a:solidFill>
                <a:latin typeface="+mj-lt"/>
              </a:rPr>
              <a:t>L'itinéraire</a:t>
            </a:r>
            <a:r>
              <a:rPr lang="en-GB" sz="2400" dirty="0">
                <a:solidFill>
                  <a:schemeClr val="bg1"/>
                </a:solidFill>
                <a:latin typeface="+mj-lt"/>
              </a:rPr>
              <a:t> </a:t>
            </a:r>
            <a:r>
              <a:rPr lang="en-GB" sz="2400" dirty="0" err="1">
                <a:solidFill>
                  <a:schemeClr val="bg1"/>
                </a:solidFill>
                <a:latin typeface="+mj-lt"/>
              </a:rPr>
              <a:t>emprunté</a:t>
            </a:r>
            <a:r>
              <a:rPr lang="en-GB" sz="2400" dirty="0">
                <a:solidFill>
                  <a:schemeClr val="bg1"/>
                </a:solidFill>
                <a:latin typeface="+mj-lt"/>
              </a:rPr>
              <a:t> par le </a:t>
            </a:r>
            <a:r>
              <a:rPr lang="en-GB" sz="2400" dirty="0" err="1">
                <a:solidFill>
                  <a:schemeClr val="bg1"/>
                </a:solidFill>
                <a:latin typeface="+mj-lt"/>
              </a:rPr>
              <a:t>paquet</a:t>
            </a:r>
            <a:r>
              <a:rPr lang="en-GB" sz="2400" dirty="0">
                <a:solidFill>
                  <a:schemeClr val="bg1"/>
                </a:solidFill>
                <a:latin typeface="+mj-lt"/>
              </a:rPr>
              <a:t> unique pour se </a:t>
            </a:r>
            <a:r>
              <a:rPr lang="en-GB" sz="2400" dirty="0" err="1">
                <a:solidFill>
                  <a:schemeClr val="bg1"/>
                </a:solidFill>
                <a:latin typeface="+mj-lt"/>
              </a:rPr>
              <a:t>rendre</a:t>
            </a:r>
            <a:r>
              <a:rPr lang="en-GB" sz="2400" dirty="0">
                <a:solidFill>
                  <a:schemeClr val="bg1"/>
                </a:solidFill>
                <a:latin typeface="+mj-lt"/>
              </a:rPr>
              <a:t> de la </a:t>
            </a:r>
            <a:r>
              <a:rPr lang="en-GB" sz="2400" dirty="0" err="1">
                <a:solidFill>
                  <a:schemeClr val="bg1"/>
                </a:solidFill>
                <a:latin typeface="+mj-lt"/>
              </a:rPr>
              <a:t>côte</a:t>
            </a:r>
            <a:r>
              <a:rPr lang="en-GB" sz="2400" dirty="0">
                <a:solidFill>
                  <a:schemeClr val="bg1"/>
                </a:solidFill>
                <a:latin typeface="+mj-lt"/>
              </a:rPr>
              <a:t> Est de </a:t>
            </a:r>
            <a:r>
              <a:rPr lang="en-GB" sz="2400" dirty="0" err="1">
                <a:solidFill>
                  <a:schemeClr val="bg1"/>
                </a:solidFill>
                <a:latin typeface="+mj-lt"/>
              </a:rPr>
              <a:t>l'Espagne</a:t>
            </a:r>
            <a:r>
              <a:rPr lang="en-GB" sz="2400" dirty="0">
                <a:solidFill>
                  <a:schemeClr val="bg1"/>
                </a:solidFill>
                <a:latin typeface="+mj-lt"/>
              </a:rPr>
              <a:t> </a:t>
            </a:r>
            <a:r>
              <a:rPr lang="en-GB" sz="2400" dirty="0" err="1">
                <a:solidFill>
                  <a:schemeClr val="bg1"/>
                </a:solidFill>
                <a:latin typeface="+mj-lt"/>
              </a:rPr>
              <a:t>à</a:t>
            </a:r>
            <a:r>
              <a:rPr lang="en-GB" sz="2400" dirty="0">
                <a:solidFill>
                  <a:schemeClr val="bg1"/>
                </a:solidFill>
                <a:latin typeface="+mj-lt"/>
              </a:rPr>
              <a:t> la </a:t>
            </a:r>
            <a:r>
              <a:rPr lang="en-GB" sz="2400" dirty="0" err="1">
                <a:solidFill>
                  <a:schemeClr val="bg1"/>
                </a:solidFill>
                <a:latin typeface="+mj-lt"/>
              </a:rPr>
              <a:t>côte</a:t>
            </a:r>
            <a:r>
              <a:rPr lang="en-GB" sz="2400" dirty="0">
                <a:solidFill>
                  <a:schemeClr val="bg1"/>
                </a:solidFill>
                <a:latin typeface="+mj-lt"/>
              </a:rPr>
              <a:t> Ouest de </a:t>
            </a:r>
            <a:r>
              <a:rPr lang="en-GB" sz="2400" dirty="0" err="1">
                <a:solidFill>
                  <a:schemeClr val="bg1"/>
                </a:solidFill>
                <a:latin typeface="+mj-lt"/>
              </a:rPr>
              <a:t>l'Australie</a:t>
            </a:r>
            <a:endParaRPr lang="en-GB" sz="2400" dirty="0">
              <a:solidFill>
                <a:schemeClr val="bg1"/>
              </a:solidFill>
              <a:latin typeface="+mj-lt"/>
            </a:endParaRPr>
          </a:p>
        </p:txBody>
      </p:sp>
    </p:spTree>
    <p:extLst>
      <p:ext uri="{BB962C8B-B14F-4D97-AF65-F5344CB8AC3E}">
        <p14:creationId xmlns:p14="http://schemas.microsoft.com/office/powerpoint/2010/main" val="1350227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7" grpId="0" animBg="1"/>
      <p:bldP spid="18" grpId="0" animBg="1"/>
      <p:bldP spid="19" grpId="0" animBg="1"/>
      <p:bldP spid="20" grpId="0" animBg="1"/>
      <p:bldP spid="4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2274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a:xfrm>
            <a:off x="485775" y="4406900"/>
            <a:ext cx="8008938" cy="1362075"/>
          </a:xfrm>
        </p:spPr>
        <p:txBody>
          <a:bodyPr/>
          <a:lstStyle/>
          <a:p>
            <a:r>
              <a:rPr lang="en-GB" dirty="0"/>
              <a:t>Services et applications Internet</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Notions </a:t>
            </a:r>
            <a:r>
              <a:rPr lang="en-GB" dirty="0" err="1"/>
              <a:t>d'informatique</a:t>
            </a:r>
            <a:r>
              <a:rPr lang="en-GB" dirty="0"/>
              <a:t> et </a:t>
            </a:r>
            <a:r>
              <a:rPr lang="en-GB" dirty="0" err="1"/>
              <a:t>d'Internet</a:t>
            </a:r>
            <a:endParaRPr lang="en-GB" dirty="0"/>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4</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42579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Computer systems</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21647233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Services Internet</a:t>
            </a:r>
            <a:endParaRPr lang="en-GB" sz="2000" dirty="0">
              <a:solidFill>
                <a:schemeClr val="bg1"/>
              </a:solidFill>
              <a:latin typeface="Verdana" charset="0"/>
              <a:cs typeface="Verdana" charset="0"/>
            </a:endParaRPr>
          </a:p>
        </p:txBody>
      </p:sp>
      <p:pic>
        <p:nvPicPr>
          <p:cNvPr id="8" name="Picture 4" descr="graphic">
            <a:extLst>
              <a:ext uri="{FF2B5EF4-FFF2-40B4-BE49-F238E27FC236}">
                <a16:creationId xmlns:a16="http://schemas.microsoft.com/office/drawing/2014/main" id="{884006A9-8409-4540-97E0-6926DB57C258}"/>
              </a:ext>
            </a:extLst>
          </p:cNvPr>
          <p:cNvPicPr>
            <a:picLocks noGrp="1" noChangeAspect="1" noChangeArrowheads="1"/>
          </p:cNvPicPr>
          <p:nvPr>
            <p:ph idx="4294967295"/>
          </p:nvPr>
        </p:nvPicPr>
        <p:blipFill>
          <a:blip r:embed="rId3" cstate="print"/>
          <a:srcRect/>
          <a:stretch>
            <a:fillRect/>
          </a:stretch>
        </p:blipFill>
        <p:spPr>
          <a:xfrm>
            <a:off x="1197769" y="1278731"/>
            <a:ext cx="6748462" cy="5083175"/>
          </a:xfrm>
          <a:noFill/>
        </p:spPr>
      </p:pic>
    </p:spTree>
    <p:extLst>
      <p:ext uri="{BB962C8B-B14F-4D97-AF65-F5344CB8AC3E}">
        <p14:creationId xmlns:p14="http://schemas.microsoft.com/office/powerpoint/2010/main" val="27659728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Services Internet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512" y="1214491"/>
            <a:ext cx="4392613" cy="5183187"/>
          </a:xfrm>
        </p:spPr>
        <p:txBody>
          <a:bodyPr>
            <a:normAutofit/>
          </a:bodyPr>
          <a:lstStyle/>
          <a:p>
            <a:pPr marL="0" indent="0">
              <a:buNone/>
            </a:pPr>
            <a:r>
              <a:rPr lang="en-GB" sz="2400" dirty="0"/>
              <a:t>Que </a:t>
            </a:r>
            <a:r>
              <a:rPr lang="en-GB" sz="2400" dirty="0" err="1"/>
              <a:t>trouve</a:t>
            </a:r>
            <a:r>
              <a:rPr lang="en-GB" sz="2400" dirty="0"/>
              <a:t>-t-on sur Internet ?</a:t>
            </a:r>
          </a:p>
          <a:p>
            <a:r>
              <a:rPr lang="en-GB" sz="2400" dirty="0"/>
              <a:t>WWW</a:t>
            </a:r>
          </a:p>
          <a:p>
            <a:r>
              <a:rPr lang="en-GB" sz="2400" dirty="0" err="1"/>
              <a:t>Courriel</a:t>
            </a:r>
            <a:endParaRPr lang="en-GB" sz="2400" dirty="0"/>
          </a:p>
          <a:p>
            <a:r>
              <a:rPr lang="en-GB" sz="2400" dirty="0"/>
              <a:t>Peer 2 peer</a:t>
            </a:r>
          </a:p>
          <a:p>
            <a:r>
              <a:rPr lang="en-GB" sz="2400" dirty="0"/>
              <a:t>FTP</a:t>
            </a:r>
          </a:p>
          <a:p>
            <a:r>
              <a:rPr lang="en-GB" sz="2400" dirty="0"/>
              <a:t>Stockage </a:t>
            </a:r>
            <a:r>
              <a:rPr lang="en-GB" sz="2400" dirty="0" err="1"/>
              <a:t>en</a:t>
            </a:r>
            <a:r>
              <a:rPr lang="en-GB" sz="2400" dirty="0"/>
              <a:t> </a:t>
            </a:r>
            <a:r>
              <a:rPr lang="en-GB" sz="2400" dirty="0" err="1"/>
              <a:t>ligne</a:t>
            </a:r>
            <a:endParaRPr lang="en-GB" sz="2400" dirty="0"/>
          </a:p>
          <a:p>
            <a:r>
              <a:rPr lang="en-GB" sz="2400" dirty="0"/>
              <a:t>IOT - Internet des </a:t>
            </a:r>
            <a:r>
              <a:rPr lang="en-GB" sz="2400" dirty="0" err="1"/>
              <a:t>objets</a:t>
            </a:r>
            <a:endParaRPr lang="en-GB" sz="2400" dirty="0"/>
          </a:p>
          <a:p>
            <a:r>
              <a:rPr lang="en-GB" sz="2400" dirty="0"/>
              <a:t>Jeux </a:t>
            </a:r>
            <a:r>
              <a:rPr lang="en-GB" sz="2400" dirty="0" err="1"/>
              <a:t>en</a:t>
            </a:r>
            <a:r>
              <a:rPr lang="en-GB" sz="2400" dirty="0"/>
              <a:t> </a:t>
            </a:r>
            <a:r>
              <a:rPr lang="en-GB" sz="2400" dirty="0" err="1"/>
              <a:t>ligne</a:t>
            </a:r>
            <a:endParaRPr lang="en-GB" sz="2400" dirty="0"/>
          </a:p>
        </p:txBody>
      </p:sp>
      <p:sp>
        <p:nvSpPr>
          <p:cNvPr id="7" name="Content Placeholder 1">
            <a:extLst>
              <a:ext uri="{FF2B5EF4-FFF2-40B4-BE49-F238E27FC236}">
                <a16:creationId xmlns:a16="http://schemas.microsoft.com/office/drawing/2014/main" id="{7AB7A626-48C5-4D9E-98D9-A940107333D9}"/>
              </a:ext>
            </a:extLst>
          </p:cNvPr>
          <p:cNvSpPr txBox="1">
            <a:spLocks/>
          </p:cNvSpPr>
          <p:nvPr/>
        </p:nvSpPr>
        <p:spPr bwMode="auto">
          <a:xfrm>
            <a:off x="4572000" y="1628800"/>
            <a:ext cx="4392488" cy="467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GB" sz="2400" dirty="0"/>
              <a:t>Newsgroups</a:t>
            </a:r>
          </a:p>
          <a:p>
            <a:pPr lvl="1"/>
            <a:r>
              <a:rPr lang="en-GB" sz="2400" dirty="0" err="1"/>
              <a:t>Réseaux</a:t>
            </a:r>
            <a:r>
              <a:rPr lang="en-GB" sz="2400" dirty="0"/>
              <a:t> </a:t>
            </a:r>
            <a:r>
              <a:rPr lang="en-GB" sz="2400" dirty="0" err="1"/>
              <a:t>sociaux</a:t>
            </a:r>
            <a:endParaRPr lang="en-GB" sz="2400" dirty="0"/>
          </a:p>
          <a:p>
            <a:pPr lvl="1"/>
            <a:r>
              <a:rPr lang="en-GB" sz="2400" dirty="0"/>
              <a:t>IRC</a:t>
            </a:r>
          </a:p>
          <a:p>
            <a:pPr lvl="1"/>
            <a:r>
              <a:rPr lang="en-GB" sz="2400" dirty="0" err="1"/>
              <a:t>Messagerie</a:t>
            </a:r>
            <a:r>
              <a:rPr lang="en-GB" sz="2400" dirty="0"/>
              <a:t> </a:t>
            </a:r>
            <a:r>
              <a:rPr lang="en-GB" sz="2400" dirty="0" err="1"/>
              <a:t>instantanée</a:t>
            </a:r>
            <a:endParaRPr lang="en-GB" sz="2400" dirty="0"/>
          </a:p>
          <a:p>
            <a:pPr lvl="1"/>
            <a:r>
              <a:rPr lang="en-GB" sz="2400" dirty="0"/>
              <a:t>VOIP - </a:t>
            </a:r>
            <a:r>
              <a:rPr lang="en-GB" sz="2400" dirty="0" err="1"/>
              <a:t>Voix</a:t>
            </a:r>
            <a:r>
              <a:rPr lang="en-GB" sz="2400" dirty="0"/>
              <a:t> sur IP</a:t>
            </a:r>
          </a:p>
          <a:p>
            <a:pPr lvl="1"/>
            <a:r>
              <a:rPr lang="en-GB" sz="2400" dirty="0"/>
              <a:t>Toile profonde et toile noire</a:t>
            </a:r>
          </a:p>
        </p:txBody>
      </p:sp>
      <p:pic>
        <p:nvPicPr>
          <p:cNvPr id="4098" name="Picture 2" descr="Vision Data Solutions | Internet solutions and networking products">
            <a:extLst>
              <a:ext uri="{FF2B5EF4-FFF2-40B4-BE49-F238E27FC236}">
                <a16:creationId xmlns:a16="http://schemas.microsoft.com/office/drawing/2014/main" id="{114C943D-B654-45A0-9F40-6D2DD82D66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5057775"/>
            <a:ext cx="3059832" cy="139032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Vision Data Solutions | Internet solutions and networking products">
            <a:extLst>
              <a:ext uri="{FF2B5EF4-FFF2-40B4-BE49-F238E27FC236}">
                <a16:creationId xmlns:a16="http://schemas.microsoft.com/office/drawing/2014/main" id="{BE9D02CE-9615-594C-838F-FE78D02D9C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390" y="4534037"/>
            <a:ext cx="3059832" cy="1390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8446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6" y="1237064"/>
            <a:ext cx="8785225" cy="5183187"/>
          </a:xfrm>
        </p:spPr>
        <p:txBody>
          <a:bodyPr/>
          <a:lstStyle/>
          <a:p>
            <a:pPr marL="0" indent="0" algn="just">
              <a:buNone/>
            </a:pPr>
            <a:r>
              <a:rPr lang="en-GB" dirty="0" err="1"/>
              <a:t>Depuis</a:t>
            </a:r>
            <a:r>
              <a:rPr lang="en-GB" dirty="0"/>
              <a:t> 1991, le HTML (Hyper Text </a:t>
            </a:r>
            <a:r>
              <a:rPr lang="en-GB" dirty="0" err="1"/>
              <a:t>Markup</a:t>
            </a:r>
            <a:r>
              <a:rPr lang="en-GB" dirty="0"/>
              <a:t> Language) </a:t>
            </a:r>
            <a:r>
              <a:rPr lang="en-GB" dirty="0" err="1"/>
              <a:t>permet</a:t>
            </a:r>
            <a:r>
              <a:rPr lang="en-GB" dirty="0"/>
              <a:t> </a:t>
            </a:r>
            <a:r>
              <a:rPr lang="en-GB" dirty="0" err="1"/>
              <a:t>d'intégrer</a:t>
            </a:r>
            <a:r>
              <a:rPr lang="en-GB" dirty="0"/>
              <a:t> des mots, des images et des sons dans les pages web</a:t>
            </a:r>
          </a:p>
          <a:p>
            <a:pPr algn="just"/>
            <a:r>
              <a:rPr lang="en-GB" dirty="0"/>
              <a:t>Utilise le </a:t>
            </a:r>
            <a:r>
              <a:rPr lang="en-GB" dirty="0" err="1"/>
              <a:t>protocole</a:t>
            </a:r>
            <a:r>
              <a:rPr lang="en-GB" dirty="0"/>
              <a:t> HTTP - Hyper-Text Transfer protocol</a:t>
            </a:r>
          </a:p>
          <a:p>
            <a:pPr lvl="1" algn="just"/>
            <a:r>
              <a:rPr lang="en-GB" dirty="0" err="1"/>
              <a:t>Utilisé</a:t>
            </a:r>
            <a:r>
              <a:rPr lang="en-GB" dirty="0"/>
              <a:t> par les </a:t>
            </a:r>
            <a:r>
              <a:rPr lang="en-GB" dirty="0" err="1"/>
              <a:t>navigateurs</a:t>
            </a:r>
            <a:r>
              <a:rPr lang="en-GB" dirty="0"/>
              <a:t> et les </a:t>
            </a:r>
            <a:r>
              <a:rPr lang="en-GB" dirty="0" err="1"/>
              <a:t>serveurs</a:t>
            </a:r>
            <a:r>
              <a:rPr lang="en-GB" dirty="0"/>
              <a:t> web pour </a:t>
            </a:r>
            <a:r>
              <a:rPr lang="en-GB" dirty="0" err="1"/>
              <a:t>communiquer</a:t>
            </a:r>
            <a:r>
              <a:rPr lang="en-GB" dirty="0"/>
              <a:t> par le </a:t>
            </a:r>
            <a:r>
              <a:rPr lang="en-GB" dirty="0" err="1"/>
              <a:t>biais</a:t>
            </a:r>
            <a:r>
              <a:rPr lang="en-GB" dirty="0"/>
              <a:t> de </a:t>
            </a:r>
            <a:r>
              <a:rPr lang="en-GB" dirty="0" err="1"/>
              <a:t>requêtes</a:t>
            </a:r>
            <a:r>
              <a:rPr lang="en-GB" dirty="0"/>
              <a:t> et de </a:t>
            </a:r>
            <a:r>
              <a:rPr lang="en-GB" dirty="0" err="1"/>
              <a:t>réponses</a:t>
            </a:r>
            <a:r>
              <a:rPr lang="en-GB" dirty="0"/>
              <a:t> HTTP</a:t>
            </a:r>
          </a:p>
        </p:txBody>
      </p:sp>
      <p:pic>
        <p:nvPicPr>
          <p:cNvPr id="8" name="Picture 3" descr="server_rack">
            <a:extLst>
              <a:ext uri="{FF2B5EF4-FFF2-40B4-BE49-F238E27FC236}">
                <a16:creationId xmlns:a16="http://schemas.microsoft.com/office/drawing/2014/main" id="{3B99CFDE-90DC-4B72-8B40-9AF998E0523F}"/>
              </a:ext>
            </a:extLst>
          </p:cNvPr>
          <p:cNvPicPr>
            <a:picLocks noChangeAspect="1" noChangeArrowheads="1"/>
          </p:cNvPicPr>
          <p:nvPr/>
        </p:nvPicPr>
        <p:blipFill>
          <a:blip r:embed="rId3" cstate="print"/>
          <a:srcRect/>
          <a:stretch>
            <a:fillRect/>
          </a:stretch>
        </p:blipFill>
        <p:spPr bwMode="auto">
          <a:xfrm>
            <a:off x="5837210" y="4164014"/>
            <a:ext cx="1767647" cy="2076312"/>
          </a:xfrm>
          <a:prstGeom prst="rect">
            <a:avLst/>
          </a:prstGeom>
          <a:noFill/>
          <a:ln w="9525">
            <a:noFill/>
            <a:miter lim="800000"/>
            <a:headEnd/>
            <a:tailEnd/>
          </a:ln>
        </p:spPr>
      </p:pic>
      <p:pic>
        <p:nvPicPr>
          <p:cNvPr id="13" name="Picture 4" descr="plate02">
            <a:extLst>
              <a:ext uri="{FF2B5EF4-FFF2-40B4-BE49-F238E27FC236}">
                <a16:creationId xmlns:a16="http://schemas.microsoft.com/office/drawing/2014/main" id="{B555B8BF-E840-4B3F-8DE4-0A6F30795348}"/>
              </a:ext>
            </a:extLst>
          </p:cNvPr>
          <p:cNvPicPr>
            <a:picLocks noChangeAspect="1" noChangeArrowheads="1"/>
          </p:cNvPicPr>
          <p:nvPr/>
        </p:nvPicPr>
        <p:blipFill>
          <a:blip r:embed="rId4" cstate="print"/>
          <a:srcRect/>
          <a:stretch>
            <a:fillRect/>
          </a:stretch>
        </p:blipFill>
        <p:spPr bwMode="auto">
          <a:xfrm>
            <a:off x="1691680" y="4327319"/>
            <a:ext cx="1615109" cy="1913007"/>
          </a:xfrm>
          <a:prstGeom prst="rect">
            <a:avLst/>
          </a:prstGeom>
          <a:noFill/>
          <a:ln w="9525">
            <a:noFill/>
            <a:miter lim="800000"/>
            <a:headEnd/>
            <a:tailEnd/>
          </a:ln>
        </p:spPr>
      </p:pic>
      <p:pic>
        <p:nvPicPr>
          <p:cNvPr id="14" name="Picture 5">
            <a:extLst>
              <a:ext uri="{FF2B5EF4-FFF2-40B4-BE49-F238E27FC236}">
                <a16:creationId xmlns:a16="http://schemas.microsoft.com/office/drawing/2014/main" id="{95C1EBED-022F-4C59-A80F-5A4C17472E5D}"/>
              </a:ext>
            </a:extLst>
          </p:cNvPr>
          <p:cNvPicPr>
            <a:picLocks noChangeAspect="1" noChangeArrowheads="1"/>
          </p:cNvPicPr>
          <p:nvPr/>
        </p:nvPicPr>
        <p:blipFill>
          <a:blip r:embed="rId5" cstate="print"/>
          <a:srcRect/>
          <a:stretch>
            <a:fillRect/>
          </a:stretch>
        </p:blipFill>
        <p:spPr bwMode="auto">
          <a:xfrm>
            <a:off x="3640616" y="4207385"/>
            <a:ext cx="1862767" cy="899074"/>
          </a:xfrm>
          <a:prstGeom prst="rect">
            <a:avLst/>
          </a:prstGeom>
          <a:noFill/>
          <a:ln w="9525">
            <a:noFill/>
            <a:miter lim="800000"/>
            <a:headEnd/>
            <a:tailEnd/>
          </a:ln>
        </p:spPr>
      </p:pic>
      <p:pic>
        <p:nvPicPr>
          <p:cNvPr id="15" name="Picture 6">
            <a:extLst>
              <a:ext uri="{FF2B5EF4-FFF2-40B4-BE49-F238E27FC236}">
                <a16:creationId xmlns:a16="http://schemas.microsoft.com/office/drawing/2014/main" id="{C06B1602-E424-4ACF-A710-A43028735D1D}"/>
              </a:ext>
            </a:extLst>
          </p:cNvPr>
          <p:cNvPicPr>
            <a:picLocks noChangeAspect="1" noChangeArrowheads="1"/>
          </p:cNvPicPr>
          <p:nvPr/>
        </p:nvPicPr>
        <p:blipFill>
          <a:blip r:embed="rId6" cstate="print"/>
          <a:srcRect/>
          <a:stretch>
            <a:fillRect/>
          </a:stretch>
        </p:blipFill>
        <p:spPr bwMode="auto">
          <a:xfrm>
            <a:off x="3643306" y="5246482"/>
            <a:ext cx="1857388" cy="973547"/>
          </a:xfrm>
          <a:prstGeom prst="rect">
            <a:avLst/>
          </a:prstGeom>
          <a:noFill/>
          <a:ln w="9525">
            <a:noFill/>
            <a:miter lim="800000"/>
            <a:headEnd/>
            <a:tailEnd/>
          </a:ln>
        </p:spPr>
      </p:pic>
    </p:spTree>
    <p:extLst>
      <p:ext uri="{BB962C8B-B14F-4D97-AF65-F5344CB8AC3E}">
        <p14:creationId xmlns:p14="http://schemas.microsoft.com/office/powerpoint/2010/main" val="14775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8528"/>
            <a:ext cx="8642350" cy="5183187"/>
          </a:xfrm>
        </p:spPr>
        <p:txBody>
          <a:bodyPr/>
          <a:lstStyle/>
          <a:p>
            <a:pPr marL="0" indent="0">
              <a:buNone/>
            </a:pPr>
            <a:r>
              <a:rPr lang="en-GB" dirty="0"/>
              <a:t>Les </a:t>
            </a:r>
            <a:r>
              <a:rPr lang="en-GB" dirty="0" err="1"/>
              <a:t>ressources</a:t>
            </a:r>
            <a:r>
              <a:rPr lang="en-GB" dirty="0"/>
              <a:t> </a:t>
            </a:r>
            <a:r>
              <a:rPr lang="en-GB" dirty="0" err="1"/>
              <a:t>sont</a:t>
            </a:r>
            <a:r>
              <a:rPr lang="en-GB" dirty="0"/>
              <a:t> </a:t>
            </a:r>
            <a:r>
              <a:rPr lang="en-GB" dirty="0" err="1"/>
              <a:t>maintenues</a:t>
            </a:r>
            <a:r>
              <a:rPr lang="en-GB" dirty="0"/>
              <a:t> dans les URL </a:t>
            </a:r>
            <a:r>
              <a:rPr lang="en-GB" dirty="0" err="1"/>
              <a:t>référencés</a:t>
            </a:r>
            <a:endParaRPr lang="en-GB" dirty="0"/>
          </a:p>
          <a:p>
            <a:r>
              <a:rPr lang="en-GB" dirty="0" err="1"/>
              <a:t>Localisateurs</a:t>
            </a:r>
            <a:r>
              <a:rPr lang="en-GB" dirty="0"/>
              <a:t> de </a:t>
            </a:r>
            <a:r>
              <a:rPr lang="en-GB" dirty="0" err="1"/>
              <a:t>ressources</a:t>
            </a:r>
            <a:r>
              <a:rPr lang="en-GB" dirty="0"/>
              <a:t> </a:t>
            </a:r>
            <a:r>
              <a:rPr lang="en-GB" dirty="0" err="1"/>
              <a:t>uniformes</a:t>
            </a:r>
            <a:endParaRPr lang="en-GB" dirty="0"/>
          </a:p>
          <a:p>
            <a:pPr marL="0" indent="0">
              <a:buNone/>
            </a:pPr>
            <a:r>
              <a:rPr lang="en-GB" sz="2400" dirty="0"/>
              <a:t>http://</a:t>
            </a:r>
            <a:r>
              <a:rPr lang="en-GB" sz="2400" dirty="0" err="1"/>
              <a:t>www.coe.int</a:t>
            </a:r>
            <a:endParaRPr lang="en-GB" sz="2400" dirty="0"/>
          </a:p>
          <a:p>
            <a:pPr marL="0" indent="0">
              <a:buNone/>
            </a:pPr>
            <a:r>
              <a:rPr lang="en-GB" sz="2400" dirty="0"/>
              <a:t>	http = </a:t>
            </a:r>
            <a:r>
              <a:rPr lang="en-GB" sz="2400" dirty="0" err="1"/>
              <a:t>Processus</a:t>
            </a:r>
            <a:r>
              <a:rPr lang="en-GB" sz="2400" dirty="0"/>
              <a:t> </a:t>
            </a:r>
            <a:r>
              <a:rPr lang="en-GB" sz="2400" dirty="0" err="1"/>
              <a:t>utilisé</a:t>
            </a:r>
            <a:endParaRPr lang="en-GB" sz="2400" dirty="0"/>
          </a:p>
          <a:p>
            <a:pPr marL="0" indent="0">
              <a:buNone/>
            </a:pPr>
            <a:r>
              <a:rPr lang="en-GB" sz="2400" dirty="0"/>
              <a:t>	www = </a:t>
            </a:r>
            <a:r>
              <a:rPr lang="en-GB" sz="2400" dirty="0" err="1"/>
              <a:t>serveur</a:t>
            </a:r>
            <a:r>
              <a:rPr lang="en-GB" sz="2400" dirty="0"/>
              <a:t> World Wide Web</a:t>
            </a:r>
          </a:p>
          <a:p>
            <a:pPr marL="0" indent="0">
              <a:buNone/>
            </a:pPr>
            <a:r>
              <a:rPr lang="en-GB" sz="2400" dirty="0"/>
              <a:t>	</a:t>
            </a:r>
            <a:r>
              <a:rPr lang="en-GB" sz="2400" dirty="0" err="1"/>
              <a:t>coe</a:t>
            </a:r>
            <a:r>
              <a:rPr lang="en-GB" sz="2400" dirty="0"/>
              <a:t> = Nom de </a:t>
            </a:r>
            <a:r>
              <a:rPr lang="en-GB" sz="2400" dirty="0" err="1"/>
              <a:t>domaine</a:t>
            </a:r>
            <a:endParaRPr lang="en-GB" sz="2400" dirty="0"/>
          </a:p>
          <a:p>
            <a:pPr marL="0" indent="0">
              <a:buNone/>
            </a:pPr>
            <a:r>
              <a:rPr lang="en-GB" sz="2400" dirty="0"/>
              <a:t>	int = </a:t>
            </a:r>
            <a:r>
              <a:rPr lang="en-GB" sz="2400" dirty="0" err="1"/>
              <a:t>domaine</a:t>
            </a:r>
            <a:r>
              <a:rPr lang="en-GB" sz="2400" dirty="0"/>
              <a:t> de premier </a:t>
            </a:r>
            <a:r>
              <a:rPr lang="en-GB" sz="2400" dirty="0" err="1"/>
              <a:t>niveau</a:t>
            </a:r>
            <a:r>
              <a:rPr lang="en-GB" sz="2400" dirty="0"/>
              <a:t> (</a:t>
            </a:r>
            <a:r>
              <a:rPr lang="en-GB" sz="2400" dirty="0" err="1"/>
              <a:t>souvent</a:t>
            </a:r>
            <a:r>
              <a:rPr lang="en-GB" sz="2400" dirty="0"/>
              <a:t> avec le pays)</a:t>
            </a:r>
          </a:p>
        </p:txBody>
      </p:sp>
    </p:spTree>
    <p:extLst>
      <p:ext uri="{BB962C8B-B14F-4D97-AF65-F5344CB8AC3E}">
        <p14:creationId xmlns:p14="http://schemas.microsoft.com/office/powerpoint/2010/main" val="15645129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27236" y="1127125"/>
            <a:ext cx="8642350" cy="5183187"/>
          </a:xfrm>
          <a:prstGeom prst="rect">
            <a:avLst/>
          </a:prstGeom>
        </p:spPr>
        <p:txBody>
          <a:bodyPr/>
          <a:lstStyle/>
          <a:p>
            <a:pPr marL="0" indent="0">
              <a:buNone/>
            </a:pPr>
            <a:r>
              <a:rPr lang="en-GB" dirty="0"/>
              <a:t>Les sites web </a:t>
            </a:r>
            <a:r>
              <a:rPr lang="en-GB" dirty="0" err="1"/>
              <a:t>sont</a:t>
            </a:r>
            <a:r>
              <a:rPr lang="en-GB" dirty="0"/>
              <a:t> </a:t>
            </a:r>
            <a:r>
              <a:rPr lang="en-GB" dirty="0" err="1"/>
              <a:t>une</a:t>
            </a:r>
            <a:r>
              <a:rPr lang="en-GB" dirty="0"/>
              <a:t> </a:t>
            </a:r>
            <a:r>
              <a:rPr lang="en-GB" dirty="0" err="1"/>
              <a:t>série</a:t>
            </a:r>
            <a:r>
              <a:rPr lang="en-GB" dirty="0"/>
              <a:t> de pages </a:t>
            </a:r>
            <a:r>
              <a:rPr lang="en-GB" dirty="0" err="1"/>
              <a:t>liées</a:t>
            </a:r>
            <a:r>
              <a:rPr lang="en-GB" dirty="0"/>
              <a:t> (et non </a:t>
            </a:r>
            <a:r>
              <a:rPr lang="en-GB" dirty="0" err="1"/>
              <a:t>liées</a:t>
            </a:r>
            <a:r>
              <a:rPr lang="en-GB" dirty="0"/>
              <a:t>)</a:t>
            </a:r>
          </a:p>
          <a:p>
            <a:r>
              <a:rPr lang="en-GB" dirty="0"/>
              <a:t>Pour </a:t>
            </a:r>
            <a:r>
              <a:rPr lang="en-GB" dirty="0" err="1"/>
              <a:t>atterrir</a:t>
            </a:r>
            <a:r>
              <a:rPr lang="en-GB" dirty="0"/>
              <a:t> </a:t>
            </a:r>
            <a:r>
              <a:rPr lang="en-GB" dirty="0" err="1"/>
              <a:t>ici</a:t>
            </a:r>
            <a:endParaRPr lang="en-GB" dirty="0"/>
          </a:p>
          <a:p>
            <a:pPr marL="857250" lvl="1" indent="-457200"/>
            <a:r>
              <a:rPr lang="en-GB" dirty="0">
                <a:hlinkClick r:id="rId3"/>
              </a:rPr>
              <a:t>www.sitename.com</a:t>
            </a:r>
            <a:endParaRPr lang="en-GB" dirty="0"/>
          </a:p>
        </p:txBody>
      </p:sp>
      <p:grpSp>
        <p:nvGrpSpPr>
          <p:cNvPr id="3" name="Group 2">
            <a:extLst>
              <a:ext uri="{FF2B5EF4-FFF2-40B4-BE49-F238E27FC236}">
                <a16:creationId xmlns:a16="http://schemas.microsoft.com/office/drawing/2014/main" id="{5166FE35-2649-483E-8BFD-5EE05A25E2F5}"/>
              </a:ext>
            </a:extLst>
          </p:cNvPr>
          <p:cNvGrpSpPr/>
          <p:nvPr/>
        </p:nvGrpSpPr>
        <p:grpSpPr>
          <a:xfrm>
            <a:off x="4283968" y="2132856"/>
            <a:ext cx="4608512" cy="3946053"/>
            <a:chOff x="3177480" y="1543372"/>
            <a:chExt cx="5715000" cy="4535537"/>
          </a:xfrm>
        </p:grpSpPr>
        <p:grpSp>
          <p:nvGrpSpPr>
            <p:cNvPr id="7" name="Group 6">
              <a:extLst>
                <a:ext uri="{FF2B5EF4-FFF2-40B4-BE49-F238E27FC236}">
                  <a16:creationId xmlns:a16="http://schemas.microsoft.com/office/drawing/2014/main" id="{41170AEB-563C-4D4A-9F4D-85299DDD0A89}"/>
                </a:ext>
              </a:extLst>
            </p:cNvPr>
            <p:cNvGrpSpPr/>
            <p:nvPr/>
          </p:nvGrpSpPr>
          <p:grpSpPr>
            <a:xfrm>
              <a:off x="3177480" y="2654411"/>
              <a:ext cx="5562600" cy="1683625"/>
              <a:chOff x="3641245" y="2239936"/>
              <a:chExt cx="8084635" cy="2540836"/>
            </a:xfrm>
          </p:grpSpPr>
          <p:cxnSp>
            <p:nvCxnSpPr>
              <p:cNvPr id="8" name="Straight Connector 7">
                <a:extLst>
                  <a:ext uri="{FF2B5EF4-FFF2-40B4-BE49-F238E27FC236}">
                    <a16:creationId xmlns:a16="http://schemas.microsoft.com/office/drawing/2014/main" id="{8BBF69F5-6336-4E8D-817B-B36C0A9A896E}"/>
                  </a:ext>
                </a:extLst>
              </p:cNvPr>
              <p:cNvCxnSpPr/>
              <p:nvPr/>
            </p:nvCxnSpPr>
            <p:spPr>
              <a:xfrm>
                <a:off x="7704113" y="2239936"/>
                <a:ext cx="0" cy="446048"/>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9C6422AF-7492-4E89-AC32-154DB09D86E5}"/>
                  </a:ext>
                </a:extLst>
              </p:cNvPr>
              <p:cNvGrpSpPr/>
              <p:nvPr/>
            </p:nvGrpSpPr>
            <p:grpSpPr>
              <a:xfrm>
                <a:off x="3641245" y="2685984"/>
                <a:ext cx="8084635" cy="2094788"/>
                <a:chOff x="3504085" y="2929669"/>
                <a:chExt cx="8084635" cy="2094788"/>
              </a:xfrm>
            </p:grpSpPr>
            <p:sp>
              <p:nvSpPr>
                <p:cNvPr id="14" name="Rectangle 13">
                  <a:extLst>
                    <a:ext uri="{FF2B5EF4-FFF2-40B4-BE49-F238E27FC236}">
                      <a16:creationId xmlns:a16="http://schemas.microsoft.com/office/drawing/2014/main" id="{CD307FAF-4FAE-4F02-95B1-CE9DABE1CD71}"/>
                    </a:ext>
                  </a:extLst>
                </p:cNvPr>
                <p:cNvSpPr/>
                <p:nvPr/>
              </p:nvSpPr>
              <p:spPr>
                <a:xfrm>
                  <a:off x="10295178" y="3500458"/>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Other</a:t>
                  </a:r>
                </a:p>
                <a:p>
                  <a:pPr algn="ctr"/>
                  <a:r>
                    <a:rPr lang="en-US" sz="1000" dirty="0">
                      <a:solidFill>
                        <a:schemeClr val="tx1"/>
                      </a:solidFill>
                      <a:latin typeface="+mj-lt"/>
                    </a:rPr>
                    <a:t>.html</a:t>
                  </a:r>
                </a:p>
              </p:txBody>
            </p:sp>
            <p:sp>
              <p:nvSpPr>
                <p:cNvPr id="15" name="Rectangle 14">
                  <a:extLst>
                    <a:ext uri="{FF2B5EF4-FFF2-40B4-BE49-F238E27FC236}">
                      <a16:creationId xmlns:a16="http://schemas.microsoft.com/office/drawing/2014/main" id="{1FDE037D-3799-48D8-9EB8-A0C550B57AE9}"/>
                    </a:ext>
                  </a:extLst>
                </p:cNvPr>
                <p:cNvSpPr/>
                <p:nvPr/>
              </p:nvSpPr>
              <p:spPr>
                <a:xfrm>
                  <a:off x="8084448"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Services</a:t>
                  </a:r>
                </a:p>
                <a:p>
                  <a:pPr algn="ctr"/>
                  <a:r>
                    <a:rPr lang="en-US" sz="1000" dirty="0">
                      <a:solidFill>
                        <a:schemeClr val="tx1"/>
                      </a:solidFill>
                      <a:latin typeface="+mj-lt"/>
                    </a:rPr>
                    <a:t>.html</a:t>
                  </a:r>
                </a:p>
              </p:txBody>
            </p:sp>
            <p:sp>
              <p:nvSpPr>
                <p:cNvPr id="16" name="Rectangle 15">
                  <a:extLst>
                    <a:ext uri="{FF2B5EF4-FFF2-40B4-BE49-F238E27FC236}">
                      <a16:creationId xmlns:a16="http://schemas.microsoft.com/office/drawing/2014/main" id="{75D6D6CB-C390-4318-BEFC-C07E857B6A66}"/>
                    </a:ext>
                  </a:extLst>
                </p:cNvPr>
                <p:cNvSpPr/>
                <p:nvPr/>
              </p:nvSpPr>
              <p:spPr>
                <a:xfrm>
                  <a:off x="5873719"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Contact</a:t>
                  </a:r>
                </a:p>
                <a:p>
                  <a:pPr algn="ctr"/>
                  <a:r>
                    <a:rPr lang="en-US" sz="1000" dirty="0">
                      <a:solidFill>
                        <a:schemeClr val="tx1"/>
                      </a:solidFill>
                      <a:latin typeface="+mj-lt"/>
                    </a:rPr>
                    <a:t>.html</a:t>
                  </a:r>
                </a:p>
              </p:txBody>
            </p:sp>
            <p:sp>
              <p:nvSpPr>
                <p:cNvPr id="17" name="Rectangle 16">
                  <a:extLst>
                    <a:ext uri="{FF2B5EF4-FFF2-40B4-BE49-F238E27FC236}">
                      <a16:creationId xmlns:a16="http://schemas.microsoft.com/office/drawing/2014/main" id="{C3C81A64-EE68-466E-B425-A7001AADD788}"/>
                    </a:ext>
                  </a:extLst>
                </p:cNvPr>
                <p:cNvSpPr/>
                <p:nvPr/>
              </p:nvSpPr>
              <p:spPr>
                <a:xfrm>
                  <a:off x="3504085"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About</a:t>
                  </a:r>
                </a:p>
                <a:p>
                  <a:pPr algn="ctr"/>
                  <a:r>
                    <a:rPr lang="en-US" sz="1000" dirty="0">
                      <a:solidFill>
                        <a:schemeClr val="tx1"/>
                      </a:solidFill>
                      <a:latin typeface="+mj-lt"/>
                    </a:rPr>
                    <a:t>.html</a:t>
                  </a:r>
                </a:p>
              </p:txBody>
            </p:sp>
            <p:grpSp>
              <p:nvGrpSpPr>
                <p:cNvPr id="18" name="Group 17">
                  <a:extLst>
                    <a:ext uri="{FF2B5EF4-FFF2-40B4-BE49-F238E27FC236}">
                      <a16:creationId xmlns:a16="http://schemas.microsoft.com/office/drawing/2014/main" id="{41748F0B-4EFD-46E4-8CBE-52C64AD53C0D}"/>
                    </a:ext>
                  </a:extLst>
                </p:cNvPr>
                <p:cNvGrpSpPr/>
                <p:nvPr/>
              </p:nvGrpSpPr>
              <p:grpSpPr>
                <a:xfrm>
                  <a:off x="4150856" y="2929669"/>
                  <a:ext cx="6791093" cy="438613"/>
                  <a:chOff x="4556935" y="2535381"/>
                  <a:chExt cx="6791093" cy="438613"/>
                </a:xfrm>
              </p:grpSpPr>
              <p:cxnSp>
                <p:nvCxnSpPr>
                  <p:cNvPr id="19" name="Straight Connector 18">
                    <a:extLst>
                      <a:ext uri="{FF2B5EF4-FFF2-40B4-BE49-F238E27FC236}">
                        <a16:creationId xmlns:a16="http://schemas.microsoft.com/office/drawing/2014/main" id="{29EBA4E9-FD3A-4C9C-872D-E5DCF1596DB4}"/>
                      </a:ext>
                    </a:extLst>
                  </p:cNvPr>
                  <p:cNvCxnSpPr/>
                  <p:nvPr/>
                </p:nvCxnSpPr>
                <p:spPr>
                  <a:xfrm>
                    <a:off x="4556935" y="2535381"/>
                    <a:ext cx="6791093" cy="22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12741AA-85A3-4993-9F17-47A8C7DD0C30}"/>
                      </a:ext>
                    </a:extLst>
                  </p:cNvPr>
                  <p:cNvCxnSpPr/>
                  <p:nvPr/>
                </p:nvCxnSpPr>
                <p:spPr>
                  <a:xfrm>
                    <a:off x="4556935" y="2539098"/>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3BE7D2F-343C-4BFC-BCCE-F6136411ABE8}"/>
                      </a:ext>
                    </a:extLst>
                  </p:cNvPr>
                  <p:cNvCxnSpPr/>
                  <p:nvPr/>
                </p:nvCxnSpPr>
                <p:spPr>
                  <a:xfrm>
                    <a:off x="6828067"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1547819-C9BD-4E1B-8EFA-BA1A3C8AD521}"/>
                      </a:ext>
                    </a:extLst>
                  </p:cNvPr>
                  <p:cNvCxnSpPr/>
                  <p:nvPr/>
                </p:nvCxnSpPr>
                <p:spPr>
                  <a:xfrm>
                    <a:off x="9104774" y="2557683"/>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D8EF5EC-7D0E-4DFB-BB9B-C6F7B1AED264}"/>
                      </a:ext>
                    </a:extLst>
                  </p:cNvPr>
                  <p:cNvCxnSpPr/>
                  <p:nvPr/>
                </p:nvCxnSpPr>
                <p:spPr>
                  <a:xfrm>
                    <a:off x="11348028"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grpSp>
        <p:grpSp>
          <p:nvGrpSpPr>
            <p:cNvPr id="24" name="Group 23">
              <a:extLst>
                <a:ext uri="{FF2B5EF4-FFF2-40B4-BE49-F238E27FC236}">
                  <a16:creationId xmlns:a16="http://schemas.microsoft.com/office/drawing/2014/main" id="{FE5E2FC7-F836-4D92-9C65-C0740EE1A75A}"/>
                </a:ext>
              </a:extLst>
            </p:cNvPr>
            <p:cNvGrpSpPr/>
            <p:nvPr/>
          </p:nvGrpSpPr>
          <p:grpSpPr>
            <a:xfrm>
              <a:off x="4827092" y="4371308"/>
              <a:ext cx="4065388" cy="1707601"/>
              <a:chOff x="5325414" y="4918617"/>
              <a:chExt cx="4065388" cy="1707601"/>
            </a:xfrm>
          </p:grpSpPr>
          <p:sp>
            <p:nvSpPr>
              <p:cNvPr id="25" name="Rectangle 24">
                <a:extLst>
                  <a:ext uri="{FF2B5EF4-FFF2-40B4-BE49-F238E27FC236}">
                    <a16:creationId xmlns:a16="http://schemas.microsoft.com/office/drawing/2014/main" id="{8FAB4D89-A77E-446F-B6CE-75C8B441CF43}"/>
                  </a:ext>
                </a:extLst>
              </p:cNvPr>
              <p:cNvSpPr/>
              <p:nvPr/>
            </p:nvSpPr>
            <p:spPr>
              <a:xfrm>
                <a:off x="5325414"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6" name="Rectangle 25">
                <a:extLst>
                  <a:ext uri="{FF2B5EF4-FFF2-40B4-BE49-F238E27FC236}">
                    <a16:creationId xmlns:a16="http://schemas.microsoft.com/office/drawing/2014/main" id="{531A367E-8277-432F-8DCB-039CD5C38683}"/>
                  </a:ext>
                </a:extLst>
              </p:cNvPr>
              <p:cNvSpPr/>
              <p:nvPr/>
            </p:nvSpPr>
            <p:spPr>
              <a:xfrm>
                <a:off x="6430434" y="578616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7" name="Rectangle 26">
                <a:extLst>
                  <a:ext uri="{FF2B5EF4-FFF2-40B4-BE49-F238E27FC236}">
                    <a16:creationId xmlns:a16="http://schemas.microsoft.com/office/drawing/2014/main" id="{403BD81D-E888-419D-99E1-B279705C5EFD}"/>
                  </a:ext>
                </a:extLst>
              </p:cNvPr>
              <p:cNvSpPr/>
              <p:nvPr/>
            </p:nvSpPr>
            <p:spPr>
              <a:xfrm>
                <a:off x="7535454" y="5784963"/>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8" name="Rectangle 27">
                <a:extLst>
                  <a:ext uri="{FF2B5EF4-FFF2-40B4-BE49-F238E27FC236}">
                    <a16:creationId xmlns:a16="http://schemas.microsoft.com/office/drawing/2014/main" id="{68AA3D06-1229-4D6E-A44E-8A2EAE899C9E}"/>
                  </a:ext>
                </a:extLst>
              </p:cNvPr>
              <p:cNvSpPr/>
              <p:nvPr/>
            </p:nvSpPr>
            <p:spPr>
              <a:xfrm>
                <a:off x="8624236"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grpSp>
            <p:nvGrpSpPr>
              <p:cNvPr id="29" name="Group 28">
                <a:extLst>
                  <a:ext uri="{FF2B5EF4-FFF2-40B4-BE49-F238E27FC236}">
                    <a16:creationId xmlns:a16="http://schemas.microsoft.com/office/drawing/2014/main" id="{09ACD0EC-A2B8-44E0-9BD1-CC70B71B5EC8}"/>
                  </a:ext>
                </a:extLst>
              </p:cNvPr>
              <p:cNvGrpSpPr/>
              <p:nvPr/>
            </p:nvGrpSpPr>
            <p:grpSpPr>
              <a:xfrm>
                <a:off x="5688981" y="4918617"/>
                <a:ext cx="3296115" cy="814967"/>
                <a:chOff x="2672576" y="2419815"/>
                <a:chExt cx="6791093" cy="893955"/>
              </a:xfrm>
            </p:grpSpPr>
            <p:cxnSp>
              <p:nvCxnSpPr>
                <p:cNvPr id="30" name="Straight Connector 29">
                  <a:extLst>
                    <a:ext uri="{FF2B5EF4-FFF2-40B4-BE49-F238E27FC236}">
                      <a16:creationId xmlns:a16="http://schemas.microsoft.com/office/drawing/2014/main" id="{25CF4B9F-546A-477C-A266-3C0FB399AF39}"/>
                    </a:ext>
                  </a:extLst>
                </p:cNvPr>
                <p:cNvCxnSpPr>
                  <a:stCxn id="34" idx="2"/>
                </p:cNvCxnSpPr>
                <p:nvPr/>
              </p:nvCxnSpPr>
              <p:spPr>
                <a:xfrm>
                  <a:off x="5959397" y="2419815"/>
                  <a:ext cx="0" cy="446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C9FFD28-342E-48EA-85F4-04A1225C371B}"/>
                    </a:ext>
                  </a:extLst>
                </p:cNvPr>
                <p:cNvCxnSpPr/>
                <p:nvPr/>
              </p:nvCxnSpPr>
              <p:spPr>
                <a:xfrm>
                  <a:off x="2672576" y="2875157"/>
                  <a:ext cx="6791093" cy="22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04574AC-29D1-4320-8C44-768F74585F7E}"/>
                    </a:ext>
                  </a:extLst>
                </p:cNvPr>
                <p:cNvCxnSpPr/>
                <p:nvPr/>
              </p:nvCxnSpPr>
              <p:spPr>
                <a:xfrm>
                  <a:off x="2672576" y="2878874"/>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C5B96664-34C0-47D7-8D44-E3E7ED93BD2E}"/>
                    </a:ext>
                  </a:extLst>
                </p:cNvPr>
                <p:cNvCxnSpPr/>
                <p:nvPr/>
              </p:nvCxnSpPr>
              <p:spPr>
                <a:xfrm>
                  <a:off x="4943708"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3120753-F2A3-4A50-9C92-396CEDB08705}"/>
                    </a:ext>
                  </a:extLst>
                </p:cNvPr>
                <p:cNvCxnSpPr/>
                <p:nvPr/>
              </p:nvCxnSpPr>
              <p:spPr>
                <a:xfrm>
                  <a:off x="7220415" y="2897459"/>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87F37F7-CECC-408D-B067-D11DDFB91DAA}"/>
                    </a:ext>
                  </a:extLst>
                </p:cNvPr>
                <p:cNvCxnSpPr/>
                <p:nvPr/>
              </p:nvCxnSpPr>
              <p:spPr>
                <a:xfrm>
                  <a:off x="9463669"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36" name="Rectangle 35">
              <a:extLst>
                <a:ext uri="{FF2B5EF4-FFF2-40B4-BE49-F238E27FC236}">
                  <a16:creationId xmlns:a16="http://schemas.microsoft.com/office/drawing/2014/main" id="{FE311A47-E055-4664-82D3-7F9CD0B0E362}"/>
                </a:ext>
              </a:extLst>
            </p:cNvPr>
            <p:cNvSpPr/>
            <p:nvPr/>
          </p:nvSpPr>
          <p:spPr>
            <a:xfrm>
              <a:off x="5610806" y="1543372"/>
              <a:ext cx="723176" cy="1087195"/>
            </a:xfrm>
            <a:prstGeom prst="rect">
              <a:avLst/>
            </a:prstGeom>
            <a:solidFill>
              <a:schemeClr val="accent4">
                <a:lumMod val="20000"/>
                <a:lumOff val="80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Index</a:t>
              </a:r>
            </a:p>
            <a:p>
              <a:pPr algn="ctr"/>
              <a:r>
                <a:rPr lang="en-US" sz="1000" dirty="0">
                  <a:solidFill>
                    <a:schemeClr val="tx1"/>
                  </a:solidFill>
                  <a:latin typeface="+mj-lt"/>
                </a:rPr>
                <a:t>.html</a:t>
              </a:r>
            </a:p>
          </p:txBody>
        </p:sp>
      </p:grpSp>
      <p:sp>
        <p:nvSpPr>
          <p:cNvPr id="5" name="Arrow: Right 4">
            <a:extLst>
              <a:ext uri="{FF2B5EF4-FFF2-40B4-BE49-F238E27FC236}">
                <a16:creationId xmlns:a16="http://schemas.microsoft.com/office/drawing/2014/main" id="{B2BD42D9-3315-471F-9178-F2C1799E3FB2}"/>
              </a:ext>
            </a:extLst>
          </p:cNvPr>
          <p:cNvSpPr/>
          <p:nvPr/>
        </p:nvSpPr>
        <p:spPr>
          <a:xfrm>
            <a:off x="2897826" y="2390734"/>
            <a:ext cx="3186341"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759F37C6-D6AA-4B50-A891-E272344BE0E0}"/>
              </a:ext>
            </a:extLst>
          </p:cNvPr>
          <p:cNvSpPr txBox="1"/>
          <p:nvPr/>
        </p:nvSpPr>
        <p:spPr>
          <a:xfrm>
            <a:off x="7052609" y="2185315"/>
            <a:ext cx="126946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Page </a:t>
            </a:r>
            <a:r>
              <a:rPr lang="en-GB" sz="2400" dirty="0" err="1">
                <a:solidFill>
                  <a:schemeClr val="tx1">
                    <a:lumMod val="65000"/>
                    <a:lumOff val="35000"/>
                  </a:schemeClr>
                </a:solidFill>
                <a:latin typeface="+mj-lt"/>
              </a:rPr>
              <a:t>d'accueil</a:t>
            </a:r>
            <a:endParaRPr lang="en-GB" sz="2400" dirty="0">
              <a:solidFill>
                <a:schemeClr val="tx1">
                  <a:lumMod val="65000"/>
                  <a:lumOff val="35000"/>
                </a:schemeClr>
              </a:solidFill>
              <a:latin typeface="+mj-lt"/>
            </a:endParaRPr>
          </a:p>
        </p:txBody>
      </p:sp>
      <p:sp>
        <p:nvSpPr>
          <p:cNvPr id="38" name="Arrow: Right 37">
            <a:extLst>
              <a:ext uri="{FF2B5EF4-FFF2-40B4-BE49-F238E27FC236}">
                <a16:creationId xmlns:a16="http://schemas.microsoft.com/office/drawing/2014/main" id="{5E9DEF87-C96F-41C4-A51A-45F87E002692}"/>
              </a:ext>
            </a:extLst>
          </p:cNvPr>
          <p:cNvSpPr/>
          <p:nvPr/>
        </p:nvSpPr>
        <p:spPr>
          <a:xfrm>
            <a:off x="2978829" y="3985239"/>
            <a:ext cx="1182245"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Content Placeholder 1">
            <a:extLst>
              <a:ext uri="{FF2B5EF4-FFF2-40B4-BE49-F238E27FC236}">
                <a16:creationId xmlns:a16="http://schemas.microsoft.com/office/drawing/2014/main" id="{281515F3-9C5A-40FA-86B0-0754FAD68839}"/>
              </a:ext>
            </a:extLst>
          </p:cNvPr>
          <p:cNvSpPr txBox="1">
            <a:spLocks/>
          </p:cNvSpPr>
          <p:nvPr/>
        </p:nvSpPr>
        <p:spPr bwMode="auto">
          <a:xfrm>
            <a:off x="180703" y="3446919"/>
            <a:ext cx="8640960" cy="17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a:buFont typeface="Arial" panose="020B0604020202020204" pitchFamily="34" charset="0"/>
              <a:buNone/>
            </a:pPr>
            <a:endParaRPr lang="en-GB" dirty="0"/>
          </a:p>
          <a:p>
            <a:r>
              <a:rPr lang="en-GB" sz="2800" dirty="0"/>
              <a:t>Pour </a:t>
            </a:r>
            <a:r>
              <a:rPr lang="en-GB" sz="2800" dirty="0" err="1"/>
              <a:t>atterrir</a:t>
            </a:r>
            <a:r>
              <a:rPr lang="en-GB" sz="2800" dirty="0"/>
              <a:t> </a:t>
            </a:r>
            <a:r>
              <a:rPr lang="en-GB" sz="2800" dirty="0" err="1"/>
              <a:t>ici</a:t>
            </a:r>
            <a:endParaRPr lang="en-GB" sz="2800" dirty="0"/>
          </a:p>
          <a:p>
            <a:pPr marL="857250" lvl="1" indent="-457200"/>
            <a:r>
              <a:rPr lang="en-GB" dirty="0">
                <a:hlinkClick r:id="rId4"/>
              </a:rPr>
              <a:t>www.sitename.com/about.html</a:t>
            </a:r>
            <a:r>
              <a:rPr lang="en-GB" dirty="0"/>
              <a:t> </a:t>
            </a:r>
          </a:p>
        </p:txBody>
      </p:sp>
    </p:spTree>
    <p:extLst>
      <p:ext uri="{BB962C8B-B14F-4D97-AF65-F5344CB8AC3E}">
        <p14:creationId xmlns:p14="http://schemas.microsoft.com/office/powerpoint/2010/main" val="137961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9">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 grpId="0" animBg="1"/>
      <p:bldP spid="3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pic>
        <p:nvPicPr>
          <p:cNvPr id="6" name="Content Placeholder 5">
            <a:extLst>
              <a:ext uri="{FF2B5EF4-FFF2-40B4-BE49-F238E27FC236}">
                <a16:creationId xmlns:a16="http://schemas.microsoft.com/office/drawing/2014/main" id="{6CD6A226-6364-46EE-8638-8DE0EF103857}"/>
              </a:ext>
            </a:extLst>
          </p:cNvPr>
          <p:cNvPicPr>
            <a:picLocks noGrp="1" noChangeAspect="1"/>
          </p:cNvPicPr>
          <p:nvPr>
            <p:ph idx="4294967295"/>
          </p:nvPr>
        </p:nvPicPr>
        <p:blipFill>
          <a:blip r:embed="rId3"/>
          <a:stretch>
            <a:fillRect/>
          </a:stretch>
        </p:blipFill>
        <p:spPr>
          <a:xfrm>
            <a:off x="196053" y="1303561"/>
            <a:ext cx="3960813" cy="4002087"/>
          </a:xfrm>
          <a:prstGeom prst="rect">
            <a:avLst/>
          </a:prstGeom>
          <a:ln>
            <a:solidFill>
              <a:srgbClr val="0070C0"/>
            </a:solidFill>
          </a:ln>
        </p:spPr>
      </p:pic>
      <p:pic>
        <p:nvPicPr>
          <p:cNvPr id="40" name="Picture 39">
            <a:extLst>
              <a:ext uri="{FF2B5EF4-FFF2-40B4-BE49-F238E27FC236}">
                <a16:creationId xmlns:a16="http://schemas.microsoft.com/office/drawing/2014/main" id="{6A9E1883-243F-4027-B440-1B1452DA33E9}"/>
              </a:ext>
            </a:extLst>
          </p:cNvPr>
          <p:cNvPicPr>
            <a:picLocks noChangeAspect="1"/>
          </p:cNvPicPr>
          <p:nvPr/>
        </p:nvPicPr>
        <p:blipFill>
          <a:blip r:embed="rId4"/>
          <a:stretch>
            <a:fillRect/>
          </a:stretch>
        </p:blipFill>
        <p:spPr>
          <a:xfrm>
            <a:off x="4499992" y="1340769"/>
            <a:ext cx="4411910" cy="4370245"/>
          </a:xfrm>
          <a:prstGeom prst="rect">
            <a:avLst/>
          </a:prstGeom>
          <a:ln>
            <a:solidFill>
              <a:srgbClr val="0070C0"/>
            </a:solidFill>
          </a:ln>
        </p:spPr>
      </p:pic>
      <p:sp>
        <p:nvSpPr>
          <p:cNvPr id="41" name="TextBox 40">
            <a:extLst>
              <a:ext uri="{FF2B5EF4-FFF2-40B4-BE49-F238E27FC236}">
                <a16:creationId xmlns:a16="http://schemas.microsoft.com/office/drawing/2014/main" id="{9BACCC26-2779-4768-AD06-A35B4043B810}"/>
              </a:ext>
            </a:extLst>
          </p:cNvPr>
          <p:cNvSpPr txBox="1"/>
          <p:nvPr/>
        </p:nvSpPr>
        <p:spPr>
          <a:xfrm>
            <a:off x="536767" y="5556696"/>
            <a:ext cx="3389945" cy="830997"/>
          </a:xfrm>
          <a:prstGeom prst="rect">
            <a:avLst/>
          </a:prstGeom>
          <a:solidFill>
            <a:srgbClr val="F08A34"/>
          </a:solidFill>
        </p:spPr>
        <p:txBody>
          <a:bodyPr wrap="square" rtlCol="0">
            <a:spAutoFit/>
          </a:bodyPr>
          <a:lstStyle/>
          <a:p>
            <a:pPr algn="ctr"/>
            <a:r>
              <a:rPr lang="en-GB" sz="2400" dirty="0">
                <a:solidFill>
                  <a:schemeClr val="bg1"/>
                </a:solidFill>
                <a:latin typeface="+mj-lt"/>
              </a:rPr>
              <a:t>Page web </a:t>
            </a:r>
            <a:r>
              <a:rPr lang="en-GB" sz="2400" dirty="0" err="1">
                <a:solidFill>
                  <a:schemeClr val="bg1"/>
                </a:solidFill>
                <a:latin typeface="+mj-lt"/>
              </a:rPr>
              <a:t>vue</a:t>
            </a:r>
            <a:r>
              <a:rPr lang="en-GB" sz="2400" dirty="0">
                <a:solidFill>
                  <a:schemeClr val="bg1"/>
                </a:solidFill>
                <a:latin typeface="+mj-lt"/>
              </a:rPr>
              <a:t> dans un </a:t>
            </a:r>
            <a:r>
              <a:rPr lang="en-GB" sz="2400" dirty="0" err="1">
                <a:solidFill>
                  <a:schemeClr val="bg1"/>
                </a:solidFill>
                <a:latin typeface="+mj-lt"/>
              </a:rPr>
              <a:t>navigateur</a:t>
            </a:r>
            <a:endParaRPr lang="en-GB" sz="2400" dirty="0">
              <a:solidFill>
                <a:schemeClr val="bg1"/>
              </a:solidFill>
              <a:latin typeface="+mj-lt"/>
            </a:endParaRPr>
          </a:p>
        </p:txBody>
      </p:sp>
      <p:sp>
        <p:nvSpPr>
          <p:cNvPr id="42" name="TextBox 41">
            <a:extLst>
              <a:ext uri="{FF2B5EF4-FFF2-40B4-BE49-F238E27FC236}">
                <a16:creationId xmlns:a16="http://schemas.microsoft.com/office/drawing/2014/main" id="{1769DC43-B0A2-47BF-836A-9826C15BF406}"/>
              </a:ext>
            </a:extLst>
          </p:cNvPr>
          <p:cNvSpPr txBox="1"/>
          <p:nvPr/>
        </p:nvSpPr>
        <p:spPr>
          <a:xfrm>
            <a:off x="5010974" y="5187364"/>
            <a:ext cx="3389945" cy="1200329"/>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Code source que le </a:t>
            </a:r>
            <a:r>
              <a:rPr lang="en-GB" sz="2400" dirty="0" err="1">
                <a:solidFill>
                  <a:schemeClr val="tx1">
                    <a:lumMod val="65000"/>
                    <a:lumOff val="35000"/>
                  </a:schemeClr>
                </a:solidFill>
                <a:latin typeface="+mj-lt"/>
              </a:rPr>
              <a:t>navigateur</a:t>
            </a:r>
            <a:r>
              <a:rPr lang="en-GB" sz="2400" dirty="0">
                <a:solidFill>
                  <a:schemeClr val="tx1">
                    <a:lumMod val="65000"/>
                    <a:lumOff val="35000"/>
                  </a:schemeClr>
                </a:solidFill>
                <a:latin typeface="+mj-lt"/>
              </a:rPr>
              <a:t> </a:t>
            </a:r>
            <a:r>
              <a:rPr lang="en-GB" sz="2400" dirty="0" err="1">
                <a:solidFill>
                  <a:schemeClr val="tx1">
                    <a:lumMod val="65000"/>
                    <a:lumOff val="35000"/>
                  </a:schemeClr>
                </a:solidFill>
                <a:latin typeface="+mj-lt"/>
              </a:rPr>
              <a:t>interprète</a:t>
            </a:r>
            <a:r>
              <a:rPr lang="en-GB" sz="2400" dirty="0">
                <a:solidFill>
                  <a:schemeClr val="tx1">
                    <a:lumMod val="65000"/>
                    <a:lumOff val="35000"/>
                  </a:schemeClr>
                </a:solidFill>
                <a:latin typeface="+mj-lt"/>
              </a:rPr>
              <a:t> pour </a:t>
            </a:r>
            <a:r>
              <a:rPr lang="en-GB" sz="2400" dirty="0" err="1">
                <a:solidFill>
                  <a:schemeClr val="tx1">
                    <a:lumMod val="65000"/>
                    <a:lumOff val="35000"/>
                  </a:schemeClr>
                </a:solidFill>
                <a:latin typeface="+mj-lt"/>
              </a:rPr>
              <a:t>afficher</a:t>
            </a:r>
            <a:r>
              <a:rPr lang="en-GB" sz="2400" dirty="0">
                <a:solidFill>
                  <a:schemeClr val="tx1">
                    <a:lumMod val="65000"/>
                    <a:lumOff val="35000"/>
                  </a:schemeClr>
                </a:solidFill>
                <a:latin typeface="+mj-lt"/>
              </a:rPr>
              <a:t> la page web</a:t>
            </a:r>
          </a:p>
        </p:txBody>
      </p:sp>
    </p:spTree>
    <p:extLst>
      <p:ext uri="{BB962C8B-B14F-4D97-AF65-F5344CB8AC3E}">
        <p14:creationId xmlns:p14="http://schemas.microsoft.com/office/powerpoint/2010/main" val="144916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Traces sur le WWW</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4891"/>
            <a:ext cx="8642350" cy="5183187"/>
          </a:xfrm>
        </p:spPr>
        <p:txBody>
          <a:bodyPr/>
          <a:lstStyle/>
          <a:p>
            <a:pPr marL="0" indent="0">
              <a:buNone/>
            </a:pPr>
            <a:r>
              <a:rPr lang="en-GB" dirty="0"/>
              <a:t>Les </a:t>
            </a:r>
            <a:r>
              <a:rPr lang="en-GB" dirty="0" err="1"/>
              <a:t>serveurs</a:t>
            </a:r>
            <a:r>
              <a:rPr lang="en-GB" dirty="0"/>
              <a:t> web </a:t>
            </a:r>
            <a:r>
              <a:rPr lang="en-GB" dirty="0" err="1"/>
              <a:t>conservent</a:t>
            </a:r>
            <a:r>
              <a:rPr lang="en-GB" dirty="0"/>
              <a:t> les </a:t>
            </a:r>
            <a:r>
              <a:rPr lang="en-GB" dirty="0" err="1"/>
              <a:t>journaux</a:t>
            </a:r>
            <a:r>
              <a:rPr lang="en-GB" dirty="0"/>
              <a:t> des </a:t>
            </a:r>
            <a:r>
              <a:rPr lang="en-GB" dirty="0" err="1"/>
              <a:t>demandes</a:t>
            </a:r>
            <a:endParaRPr lang="en-GB" dirty="0"/>
          </a:p>
          <a:p>
            <a:pPr marL="0" indent="0">
              <a:buNone/>
            </a:pPr>
            <a:r>
              <a:rPr lang="en-GB" dirty="0" err="1"/>
              <a:t>Heure</a:t>
            </a:r>
            <a:r>
              <a:rPr lang="en-GB" dirty="0"/>
              <a:t>, date, </a:t>
            </a:r>
            <a:r>
              <a:rPr lang="en-GB" dirty="0" err="1"/>
              <a:t>adresse</a:t>
            </a:r>
            <a:r>
              <a:rPr lang="en-GB" dirty="0"/>
              <a:t> IP, lieu, pages </a:t>
            </a:r>
            <a:r>
              <a:rPr lang="en-GB" dirty="0" err="1"/>
              <a:t>visitées</a:t>
            </a:r>
            <a:r>
              <a:rPr lang="en-GB" dirty="0"/>
              <a:t>, etc.</a:t>
            </a:r>
          </a:p>
        </p:txBody>
      </p:sp>
      <p:pic>
        <p:nvPicPr>
          <p:cNvPr id="3" name="Picture 2">
            <a:extLst>
              <a:ext uri="{FF2B5EF4-FFF2-40B4-BE49-F238E27FC236}">
                <a16:creationId xmlns:a16="http://schemas.microsoft.com/office/drawing/2014/main" id="{DB6A4A0B-8138-4915-8AEE-260964BD5298}"/>
              </a:ext>
            </a:extLst>
          </p:cNvPr>
          <p:cNvPicPr>
            <a:picLocks noChangeAspect="1"/>
          </p:cNvPicPr>
          <p:nvPr/>
        </p:nvPicPr>
        <p:blipFill>
          <a:blip r:embed="rId3"/>
          <a:stretch>
            <a:fillRect/>
          </a:stretch>
        </p:blipFill>
        <p:spPr>
          <a:xfrm>
            <a:off x="755576" y="2370621"/>
            <a:ext cx="5339730" cy="3937457"/>
          </a:xfrm>
          <a:prstGeom prst="rect">
            <a:avLst/>
          </a:prstGeom>
          <a:ln>
            <a:solidFill>
              <a:srgbClr val="0070C0"/>
            </a:solidFill>
          </a:ln>
        </p:spPr>
      </p:pic>
      <p:sp>
        <p:nvSpPr>
          <p:cNvPr id="8" name="TextBox 7">
            <a:extLst>
              <a:ext uri="{FF2B5EF4-FFF2-40B4-BE49-F238E27FC236}">
                <a16:creationId xmlns:a16="http://schemas.microsoft.com/office/drawing/2014/main" id="{18297FE6-9EFA-466B-A2D7-58CB4255BE82}"/>
              </a:ext>
            </a:extLst>
          </p:cNvPr>
          <p:cNvSpPr txBox="1"/>
          <p:nvPr/>
        </p:nvSpPr>
        <p:spPr>
          <a:xfrm>
            <a:off x="6241379" y="2631189"/>
            <a:ext cx="2699792" cy="3416320"/>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This is a graphic representation of a webserver log</a:t>
            </a:r>
          </a:p>
          <a:p>
            <a:pPr marL="0" marR="0" lvl="0" indent="0" algn="ctr" defTabSz="914400" eaLnBrk="1" fontAlgn="auto" latinLnBrk="0" hangingPunct="1">
              <a:lnSpc>
                <a:spcPct val="100000"/>
              </a:lnSpc>
              <a:spcBef>
                <a:spcPts val="0"/>
              </a:spcBef>
              <a:spcAft>
                <a:spcPts val="0"/>
              </a:spcAft>
              <a:buClrTx/>
              <a:buSzTx/>
              <a:buFontTx/>
              <a:buNone/>
              <a:tabLst/>
              <a:defRPr/>
            </a:pPr>
            <a:r>
              <a:rPr lang="en-GB" sz="2400" kern="0" dirty="0">
                <a:solidFill>
                  <a:prstClr val="white"/>
                </a:solidFill>
                <a:latin typeface="Calibri"/>
                <a:ea typeface="ＭＳ Ｐゴシック" pitchFamily="-107" charset="-128"/>
              </a:rPr>
              <a:t>The actual logs are highly textual &amp; require work to understand then &amp; provide evidence from them</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64304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Email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63476"/>
            <a:ext cx="8642350" cy="5183188"/>
          </a:xfrm>
          <a:prstGeom prst="rect">
            <a:avLst/>
          </a:prstGeom>
        </p:spPr>
        <p:txBody>
          <a:bodyPr/>
          <a:lstStyle/>
          <a:p>
            <a:pPr marL="0" indent="0" algn="just">
              <a:buNone/>
            </a:pPr>
            <a:r>
              <a:rPr lang="en-GB" dirty="0"/>
              <a:t>Il </a:t>
            </a:r>
            <a:r>
              <a:rPr lang="en-GB" dirty="0" err="1"/>
              <a:t>apparaît</a:t>
            </a:r>
            <a:r>
              <a:rPr lang="en-GB" dirty="0"/>
              <a:t> que </a:t>
            </a:r>
            <a:r>
              <a:rPr lang="en-GB" dirty="0" err="1"/>
              <a:t>ces</a:t>
            </a:r>
            <a:r>
              <a:rPr lang="en-GB" dirty="0"/>
              <a:t> </a:t>
            </a:r>
            <a:r>
              <a:rPr lang="en-GB" dirty="0" err="1"/>
              <a:t>données</a:t>
            </a:r>
            <a:r>
              <a:rPr lang="en-GB" dirty="0"/>
              <a:t> </a:t>
            </a:r>
            <a:r>
              <a:rPr lang="en-GB" dirty="0" err="1"/>
              <a:t>passent</a:t>
            </a:r>
            <a:r>
              <a:rPr lang="en-GB" dirty="0"/>
              <a:t> </a:t>
            </a:r>
            <a:r>
              <a:rPr lang="en-GB" dirty="0" err="1"/>
              <a:t>directement</a:t>
            </a:r>
            <a:r>
              <a:rPr lang="en-GB" dirty="0"/>
              <a:t> </a:t>
            </a:r>
            <a:r>
              <a:rPr lang="en-GB" dirty="0" err="1"/>
              <a:t>d'une</a:t>
            </a:r>
            <a:r>
              <a:rPr lang="en-GB" dirty="0"/>
              <a:t> machine </a:t>
            </a:r>
            <a:r>
              <a:rPr lang="en-GB" dirty="0" err="1"/>
              <a:t>à</a:t>
            </a:r>
            <a:r>
              <a:rPr lang="en-GB" dirty="0"/>
              <a:t> </a:t>
            </a:r>
            <a:r>
              <a:rPr lang="en-GB" dirty="0" err="1"/>
              <a:t>l'autre</a:t>
            </a:r>
            <a:r>
              <a:rPr lang="en-GB" dirty="0"/>
              <a:t> - </a:t>
            </a:r>
            <a:r>
              <a:rPr lang="en-GB" dirty="0" err="1"/>
              <a:t>elles</a:t>
            </a:r>
            <a:r>
              <a:rPr lang="en-GB" dirty="0"/>
              <a:t> </a:t>
            </a:r>
            <a:r>
              <a:rPr lang="en-GB" dirty="0" err="1"/>
              <a:t>passent</a:t>
            </a:r>
            <a:r>
              <a:rPr lang="en-GB" dirty="0"/>
              <a:t> </a:t>
            </a:r>
            <a:r>
              <a:rPr lang="en-GB" dirty="0" err="1"/>
              <a:t>en</a:t>
            </a:r>
            <a:r>
              <a:rPr lang="en-GB" dirty="0"/>
              <a:t> fait par un certain </a:t>
            </a:r>
            <a:r>
              <a:rPr lang="en-GB" dirty="0" err="1"/>
              <a:t>nombre</a:t>
            </a:r>
            <a:r>
              <a:rPr lang="en-GB" dirty="0"/>
              <a:t> </a:t>
            </a:r>
            <a:r>
              <a:rPr lang="en-GB" dirty="0" err="1"/>
              <a:t>d'ordinateurs</a:t>
            </a:r>
            <a:r>
              <a:rPr lang="en-GB" dirty="0"/>
              <a:t> qui </a:t>
            </a:r>
            <a:r>
              <a:rPr lang="en-GB" dirty="0" err="1"/>
              <a:t>peuvent</a:t>
            </a:r>
            <a:r>
              <a:rPr lang="en-GB" dirty="0"/>
              <a:t> </a:t>
            </a:r>
            <a:r>
              <a:rPr lang="en-GB" dirty="0" err="1"/>
              <a:t>ajouter</a:t>
            </a:r>
            <a:r>
              <a:rPr lang="en-GB" dirty="0"/>
              <a:t>/</a:t>
            </a:r>
            <a:r>
              <a:rPr lang="en-GB" dirty="0" err="1"/>
              <a:t>supprimer</a:t>
            </a:r>
            <a:r>
              <a:rPr lang="en-GB" dirty="0"/>
              <a:t> des </a:t>
            </a:r>
            <a:r>
              <a:rPr lang="en-GB" dirty="0" err="1"/>
              <a:t>données</a:t>
            </a:r>
            <a:r>
              <a:rPr lang="en-GB" dirty="0"/>
              <a:t> </a:t>
            </a:r>
            <a:r>
              <a:rPr lang="en-GB" dirty="0" err="1"/>
              <a:t>utiles</a:t>
            </a:r>
            <a:endParaRPr lang="en-GB" dirty="0"/>
          </a:p>
        </p:txBody>
      </p:sp>
      <p:sp>
        <p:nvSpPr>
          <p:cNvPr id="7" name="Line 2">
            <a:extLst>
              <a:ext uri="{FF2B5EF4-FFF2-40B4-BE49-F238E27FC236}">
                <a16:creationId xmlns:a16="http://schemas.microsoft.com/office/drawing/2014/main" id="{2B114DD7-A7E8-444B-95DE-06519EE15D1B}"/>
              </a:ext>
            </a:extLst>
          </p:cNvPr>
          <p:cNvSpPr>
            <a:spLocks noChangeShapeType="1"/>
          </p:cNvSpPr>
          <p:nvPr/>
        </p:nvSpPr>
        <p:spPr bwMode="auto">
          <a:xfrm>
            <a:off x="7209626" y="3938417"/>
            <a:ext cx="574675"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8" name="Line 3">
            <a:extLst>
              <a:ext uri="{FF2B5EF4-FFF2-40B4-BE49-F238E27FC236}">
                <a16:creationId xmlns:a16="http://schemas.microsoft.com/office/drawing/2014/main" id="{402D8BAB-8686-4FC2-B71D-BA0F3CCFA8B3}"/>
              </a:ext>
            </a:extLst>
          </p:cNvPr>
          <p:cNvSpPr>
            <a:spLocks noChangeShapeType="1"/>
          </p:cNvSpPr>
          <p:nvPr/>
        </p:nvSpPr>
        <p:spPr bwMode="auto">
          <a:xfrm flipV="1">
            <a:off x="914399" y="4266796"/>
            <a:ext cx="9737" cy="636674"/>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5" name="Line 6">
            <a:extLst>
              <a:ext uri="{FF2B5EF4-FFF2-40B4-BE49-F238E27FC236}">
                <a16:creationId xmlns:a16="http://schemas.microsoft.com/office/drawing/2014/main" id="{3E186DC0-5C37-44D3-827D-13FCD43B9A28}"/>
              </a:ext>
            </a:extLst>
          </p:cNvPr>
          <p:cNvSpPr>
            <a:spLocks noChangeShapeType="1"/>
          </p:cNvSpPr>
          <p:nvPr/>
        </p:nvSpPr>
        <p:spPr bwMode="auto">
          <a:xfrm flipH="1">
            <a:off x="8219861" y="4266796"/>
            <a:ext cx="1" cy="74638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useBgFill="1">
        <p:nvSpPr>
          <p:cNvPr id="16" name="Cloud">
            <a:extLst>
              <a:ext uri="{FF2B5EF4-FFF2-40B4-BE49-F238E27FC236}">
                <a16:creationId xmlns:a16="http://schemas.microsoft.com/office/drawing/2014/main" id="{D5BE3358-47D0-4743-AB38-FDB8035165A0}"/>
              </a:ext>
            </a:extLst>
          </p:cNvPr>
          <p:cNvSpPr>
            <a:spLocks noChangeAspect="1" noEditPoints="1" noChangeArrowheads="1"/>
          </p:cNvSpPr>
          <p:nvPr/>
        </p:nvSpPr>
        <p:spPr bwMode="auto">
          <a:xfrm>
            <a:off x="1965159" y="28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r>
              <a:rPr lang="en-GB" sz="4000" b="1">
                <a:latin typeface="Calibri" pitchFamily="34" charset="0"/>
                <a:cs typeface="Arial" charset="0"/>
              </a:rPr>
              <a:t>Internet</a:t>
            </a:r>
          </a:p>
        </p:txBody>
      </p:sp>
      <p:sp>
        <p:nvSpPr>
          <p:cNvPr id="17" name="computr2">
            <a:extLst>
              <a:ext uri="{FF2B5EF4-FFF2-40B4-BE49-F238E27FC236}">
                <a16:creationId xmlns:a16="http://schemas.microsoft.com/office/drawing/2014/main" id="{8A5947F3-E115-49C5-9793-5A46F287D4B9}"/>
              </a:ext>
            </a:extLst>
          </p:cNvPr>
          <p:cNvSpPr>
            <a:spLocks noEditPoints="1" noChangeArrowheads="1"/>
          </p:cNvSpPr>
          <p:nvPr/>
        </p:nvSpPr>
        <p:spPr bwMode="auto">
          <a:xfrm>
            <a:off x="71437" y="4936331"/>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8" name="computr2">
            <a:extLst>
              <a:ext uri="{FF2B5EF4-FFF2-40B4-BE49-F238E27FC236}">
                <a16:creationId xmlns:a16="http://schemas.microsoft.com/office/drawing/2014/main" id="{4C886AFD-D505-49B8-8F7B-37EA7DBDD5F7}"/>
              </a:ext>
            </a:extLst>
          </p:cNvPr>
          <p:cNvSpPr>
            <a:spLocks noEditPoints="1" noChangeArrowheads="1"/>
          </p:cNvSpPr>
          <p:nvPr/>
        </p:nvSpPr>
        <p:spPr bwMode="auto">
          <a:xfrm>
            <a:off x="7236296"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9" name="Rectangle 12">
            <a:extLst>
              <a:ext uri="{FF2B5EF4-FFF2-40B4-BE49-F238E27FC236}">
                <a16:creationId xmlns:a16="http://schemas.microsoft.com/office/drawing/2014/main" id="{18480C7B-1203-4203-A21A-BB59F970300D}"/>
              </a:ext>
            </a:extLst>
          </p:cNvPr>
          <p:cNvSpPr>
            <a:spLocks noChangeArrowheads="1"/>
          </p:cNvSpPr>
          <p:nvPr/>
        </p:nvSpPr>
        <p:spPr bwMode="auto">
          <a:xfrm>
            <a:off x="467544" y="3546073"/>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dirty="0">
                <a:solidFill>
                  <a:schemeClr val="bg1"/>
                </a:solidFill>
                <a:latin typeface="Calibri" pitchFamily="34" charset="0"/>
                <a:cs typeface="Arial" charset="0"/>
              </a:rPr>
              <a:t>SMTP</a:t>
            </a:r>
          </a:p>
          <a:p>
            <a:pPr algn="ctr"/>
            <a:r>
              <a:rPr lang="en-GB" b="1" dirty="0">
                <a:solidFill>
                  <a:schemeClr val="bg1"/>
                </a:solidFill>
                <a:latin typeface="Calibri" pitchFamily="34" charset="0"/>
                <a:cs typeface="Arial" charset="0"/>
              </a:rPr>
              <a:t>Server</a:t>
            </a:r>
          </a:p>
        </p:txBody>
      </p:sp>
      <p:sp>
        <p:nvSpPr>
          <p:cNvPr id="20" name="Rectangle 13">
            <a:extLst>
              <a:ext uri="{FF2B5EF4-FFF2-40B4-BE49-F238E27FC236}">
                <a16:creationId xmlns:a16="http://schemas.microsoft.com/office/drawing/2014/main" id="{B7A02B61-F550-4050-BB6A-52573E10187F}"/>
              </a:ext>
            </a:extLst>
          </p:cNvPr>
          <p:cNvSpPr>
            <a:spLocks noChangeArrowheads="1"/>
          </p:cNvSpPr>
          <p:nvPr/>
        </p:nvSpPr>
        <p:spPr bwMode="auto">
          <a:xfrm>
            <a:off x="7740278" y="3570435"/>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POP3</a:t>
            </a:r>
          </a:p>
          <a:p>
            <a:pPr algn="ctr"/>
            <a:r>
              <a:rPr lang="en-GB" b="1">
                <a:solidFill>
                  <a:schemeClr val="bg1"/>
                </a:solidFill>
                <a:latin typeface="Calibri" pitchFamily="34" charset="0"/>
                <a:cs typeface="Arial" charset="0"/>
              </a:rPr>
              <a:t>Server</a:t>
            </a:r>
          </a:p>
        </p:txBody>
      </p:sp>
      <p:sp>
        <p:nvSpPr>
          <p:cNvPr id="21" name="Rectangle 14">
            <a:extLst>
              <a:ext uri="{FF2B5EF4-FFF2-40B4-BE49-F238E27FC236}">
                <a16:creationId xmlns:a16="http://schemas.microsoft.com/office/drawing/2014/main" id="{BB0EAD00-FA23-495D-B23F-D3682F9DD6A4}"/>
              </a:ext>
            </a:extLst>
          </p:cNvPr>
          <p:cNvSpPr>
            <a:spLocks noChangeArrowheads="1"/>
          </p:cNvSpPr>
          <p:nvPr/>
        </p:nvSpPr>
        <p:spPr bwMode="auto">
          <a:xfrm>
            <a:off x="6201564" y="3546072"/>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SMTP</a:t>
            </a:r>
          </a:p>
          <a:p>
            <a:pPr algn="ctr"/>
            <a:r>
              <a:rPr lang="en-GB" b="1">
                <a:solidFill>
                  <a:schemeClr val="bg1"/>
                </a:solidFill>
                <a:latin typeface="Calibri" pitchFamily="34" charset="0"/>
                <a:cs typeface="Arial" charset="0"/>
              </a:rPr>
              <a:t>Server</a:t>
            </a:r>
          </a:p>
        </p:txBody>
      </p:sp>
      <p:sp>
        <p:nvSpPr>
          <p:cNvPr id="22" name="Rectangle 19">
            <a:extLst>
              <a:ext uri="{FF2B5EF4-FFF2-40B4-BE49-F238E27FC236}">
                <a16:creationId xmlns:a16="http://schemas.microsoft.com/office/drawing/2014/main" id="{5140CA8B-0E7A-410B-A108-9790B8EA1174}"/>
              </a:ext>
            </a:extLst>
          </p:cNvPr>
          <p:cNvSpPr>
            <a:spLocks noChangeArrowheads="1"/>
          </p:cNvSpPr>
          <p:nvPr/>
        </p:nvSpPr>
        <p:spPr bwMode="auto">
          <a:xfrm>
            <a:off x="551023" y="5050632"/>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en-GB" sz="2000" b="1" dirty="0">
                <a:latin typeface="Calibri" pitchFamily="34" charset="0"/>
              </a:rPr>
              <a:t>Alice</a:t>
            </a:r>
          </a:p>
        </p:txBody>
      </p:sp>
      <p:sp>
        <p:nvSpPr>
          <p:cNvPr id="23" name="Rectangle 20">
            <a:extLst>
              <a:ext uri="{FF2B5EF4-FFF2-40B4-BE49-F238E27FC236}">
                <a16:creationId xmlns:a16="http://schemas.microsoft.com/office/drawing/2014/main" id="{9B951230-20FA-47DD-9ED8-0B510FE4EEAB}"/>
              </a:ext>
            </a:extLst>
          </p:cNvPr>
          <p:cNvSpPr>
            <a:spLocks noChangeArrowheads="1"/>
          </p:cNvSpPr>
          <p:nvPr/>
        </p:nvSpPr>
        <p:spPr bwMode="auto">
          <a:xfrm>
            <a:off x="774027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en-GB" sz="2000" b="1" dirty="0">
                <a:solidFill>
                  <a:schemeClr val="bg1"/>
                </a:solidFill>
                <a:latin typeface="Calibri" pitchFamily="34" charset="0"/>
              </a:rPr>
              <a:t>Bob</a:t>
            </a:r>
          </a:p>
        </p:txBody>
      </p:sp>
      <p:sp>
        <p:nvSpPr>
          <p:cNvPr id="13" name="Line 4">
            <a:extLst>
              <a:ext uri="{FF2B5EF4-FFF2-40B4-BE49-F238E27FC236}">
                <a16:creationId xmlns:a16="http://schemas.microsoft.com/office/drawing/2014/main" id="{94594D8C-DBE1-47E0-92A6-A2D7BEDE574E}"/>
              </a:ext>
            </a:extLst>
          </p:cNvPr>
          <p:cNvSpPr>
            <a:spLocks noChangeShapeType="1"/>
          </p:cNvSpPr>
          <p:nvPr/>
        </p:nvSpPr>
        <p:spPr bwMode="auto">
          <a:xfrm flipV="1">
            <a:off x="1475607" y="3937785"/>
            <a:ext cx="1152177"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24" name="Line 2">
            <a:extLst>
              <a:ext uri="{FF2B5EF4-FFF2-40B4-BE49-F238E27FC236}">
                <a16:creationId xmlns:a16="http://schemas.microsoft.com/office/drawing/2014/main" id="{EF2EA128-EA5F-40CF-BD85-E378BC094D7F}"/>
              </a:ext>
            </a:extLst>
          </p:cNvPr>
          <p:cNvSpPr>
            <a:spLocks noChangeShapeType="1"/>
          </p:cNvSpPr>
          <p:nvPr/>
        </p:nvSpPr>
        <p:spPr bwMode="auto">
          <a:xfrm>
            <a:off x="4761970" y="3937785"/>
            <a:ext cx="1441582" cy="63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pic>
        <p:nvPicPr>
          <p:cNvPr id="1026" name="Picture 2" descr="Document Icon - Free Download, PNG and Vector">
            <a:extLst>
              <a:ext uri="{FF2B5EF4-FFF2-40B4-BE49-F238E27FC236}">
                <a16:creationId xmlns:a16="http://schemas.microsoft.com/office/drawing/2014/main" id="{945EEF27-2DE5-470F-A560-E96380AE3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7831" y="4630844"/>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726A91A9-30DB-40CC-96B9-8CC032ED0C19}"/>
              </a:ext>
            </a:extLst>
          </p:cNvPr>
          <p:cNvSpPr txBox="1"/>
          <p:nvPr/>
        </p:nvSpPr>
        <p:spPr>
          <a:xfrm>
            <a:off x="443072" y="2957836"/>
            <a:ext cx="1800226" cy="584775"/>
          </a:xfrm>
          <a:prstGeom prst="rect">
            <a:avLst/>
          </a:prstGeom>
          <a:solidFill>
            <a:srgbClr val="F08A34"/>
          </a:solidFill>
        </p:spPr>
        <p:txBody>
          <a:bodyPr wrap="square" rtlCol="0">
            <a:spAutoFit/>
          </a:bodyPr>
          <a:lstStyle/>
          <a:p>
            <a:pPr algn="ctr"/>
            <a:r>
              <a:rPr lang="en-GB" sz="1600" dirty="0">
                <a:solidFill>
                  <a:schemeClr val="bg1"/>
                </a:solidFill>
                <a:latin typeface="+mj-lt"/>
              </a:rPr>
              <a:t>L'ISP </a:t>
            </a:r>
            <a:r>
              <a:rPr lang="en-GB" sz="1600" dirty="0" err="1">
                <a:solidFill>
                  <a:schemeClr val="bg1"/>
                </a:solidFill>
                <a:latin typeface="+mj-lt"/>
              </a:rPr>
              <a:t>ajoutera</a:t>
            </a:r>
            <a:r>
              <a:rPr lang="en-GB" sz="1600" dirty="0">
                <a:solidFill>
                  <a:schemeClr val="bg1"/>
                </a:solidFill>
                <a:latin typeface="+mj-lt"/>
              </a:rPr>
              <a:t> des </a:t>
            </a:r>
            <a:r>
              <a:rPr lang="en-GB" sz="1600" dirty="0" err="1">
                <a:solidFill>
                  <a:schemeClr val="bg1"/>
                </a:solidFill>
                <a:latin typeface="+mj-lt"/>
              </a:rPr>
              <a:t>données</a:t>
            </a:r>
            <a:endParaRPr lang="en-GB" sz="1600" dirty="0">
              <a:solidFill>
                <a:schemeClr val="bg1"/>
              </a:solidFill>
              <a:latin typeface="+mj-lt"/>
            </a:endParaRPr>
          </a:p>
        </p:txBody>
      </p:sp>
      <p:sp>
        <p:nvSpPr>
          <p:cNvPr id="26" name="TextBox 25">
            <a:extLst>
              <a:ext uri="{FF2B5EF4-FFF2-40B4-BE49-F238E27FC236}">
                <a16:creationId xmlns:a16="http://schemas.microsoft.com/office/drawing/2014/main" id="{CE65AED0-B064-4612-8F1E-D2E8707CC2E1}"/>
              </a:ext>
            </a:extLst>
          </p:cNvPr>
          <p:cNvSpPr txBox="1"/>
          <p:nvPr/>
        </p:nvSpPr>
        <p:spPr>
          <a:xfrm>
            <a:off x="3420633" y="2703114"/>
            <a:ext cx="1962917" cy="923330"/>
          </a:xfrm>
          <a:prstGeom prst="rect">
            <a:avLst/>
          </a:prstGeom>
          <a:solidFill>
            <a:srgbClr val="BDD8F3"/>
          </a:solidFill>
        </p:spPr>
        <p:txBody>
          <a:bodyPr wrap="square" rtlCol="0">
            <a:spAutoFit/>
          </a:bodyPr>
          <a:lstStyle/>
          <a:p>
            <a:pPr algn="ctr"/>
            <a:r>
              <a:rPr lang="en-GB" dirty="0">
                <a:solidFill>
                  <a:schemeClr val="tx1">
                    <a:lumMod val="65000"/>
                    <a:lumOff val="35000"/>
                  </a:schemeClr>
                </a:solidFill>
                <a:latin typeface="+mj-lt"/>
              </a:rPr>
              <a:t>Peut </a:t>
            </a:r>
            <a:r>
              <a:rPr lang="en-GB" dirty="0" err="1">
                <a:solidFill>
                  <a:schemeClr val="tx1">
                    <a:lumMod val="65000"/>
                    <a:lumOff val="35000"/>
                  </a:schemeClr>
                </a:solidFill>
                <a:latin typeface="+mj-lt"/>
              </a:rPr>
              <a:t>ajouter</a:t>
            </a:r>
            <a:r>
              <a:rPr lang="en-GB" dirty="0">
                <a:solidFill>
                  <a:schemeClr val="tx1">
                    <a:lumMod val="65000"/>
                    <a:lumOff val="35000"/>
                  </a:schemeClr>
                </a:solidFill>
                <a:latin typeface="+mj-lt"/>
              </a:rPr>
              <a:t> </a:t>
            </a:r>
            <a:r>
              <a:rPr lang="en-GB" dirty="0" err="1">
                <a:solidFill>
                  <a:schemeClr val="tx1">
                    <a:lumMod val="65000"/>
                    <a:lumOff val="35000"/>
                  </a:schemeClr>
                </a:solidFill>
                <a:latin typeface="+mj-lt"/>
              </a:rPr>
              <a:t>ou</a:t>
            </a:r>
            <a:r>
              <a:rPr lang="en-GB" dirty="0">
                <a:solidFill>
                  <a:schemeClr val="tx1">
                    <a:lumMod val="65000"/>
                    <a:lumOff val="35000"/>
                  </a:schemeClr>
                </a:solidFill>
                <a:latin typeface="+mj-lt"/>
              </a:rPr>
              <a:t> </a:t>
            </a:r>
            <a:r>
              <a:rPr lang="en-GB" dirty="0" err="1">
                <a:solidFill>
                  <a:schemeClr val="tx1">
                    <a:lumMod val="65000"/>
                    <a:lumOff val="35000"/>
                  </a:schemeClr>
                </a:solidFill>
                <a:latin typeface="+mj-lt"/>
              </a:rPr>
              <a:t>supprimer</a:t>
            </a:r>
            <a:r>
              <a:rPr lang="en-GB" dirty="0">
                <a:solidFill>
                  <a:schemeClr val="tx1">
                    <a:lumMod val="65000"/>
                    <a:lumOff val="35000"/>
                  </a:schemeClr>
                </a:solidFill>
                <a:latin typeface="+mj-lt"/>
              </a:rPr>
              <a:t> des </a:t>
            </a:r>
            <a:r>
              <a:rPr lang="en-GB" dirty="0" err="1">
                <a:solidFill>
                  <a:schemeClr val="tx1">
                    <a:lumMod val="65000"/>
                    <a:lumOff val="35000"/>
                  </a:schemeClr>
                </a:solidFill>
                <a:latin typeface="+mj-lt"/>
              </a:rPr>
              <a:t>données</a:t>
            </a:r>
            <a:endParaRPr lang="en-GB" dirty="0">
              <a:solidFill>
                <a:schemeClr val="tx1">
                  <a:lumMod val="65000"/>
                  <a:lumOff val="35000"/>
                </a:schemeClr>
              </a:solidFill>
              <a:latin typeface="+mj-lt"/>
            </a:endParaRPr>
          </a:p>
        </p:txBody>
      </p:sp>
      <p:pic>
        <p:nvPicPr>
          <p:cNvPr id="27" name="Picture 2" descr="Document Icon - Free Download, PNG and Vector">
            <a:extLst>
              <a:ext uri="{FF2B5EF4-FFF2-40B4-BE49-F238E27FC236}">
                <a16:creationId xmlns:a16="http://schemas.microsoft.com/office/drawing/2014/main" id="{D682AC67-FD72-44A4-AAAF-99ECB211B5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4410" y="4585965"/>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60E7B614-53BF-42A3-96CC-4DCF05B820FE}"/>
              </a:ext>
            </a:extLst>
          </p:cNvPr>
          <p:cNvSpPr txBox="1"/>
          <p:nvPr/>
        </p:nvSpPr>
        <p:spPr>
          <a:xfrm>
            <a:off x="2544822" y="5638899"/>
            <a:ext cx="3727188" cy="646331"/>
          </a:xfrm>
          <a:prstGeom prst="rect">
            <a:avLst/>
          </a:prstGeom>
          <a:solidFill>
            <a:sysClr val="windowText" lastClr="000000">
              <a:lumMod val="65000"/>
              <a:lumOff val="35000"/>
            </a:sysClr>
          </a:solidFill>
        </p:spPr>
        <p:txBody>
          <a:bodyPr wrap="square" rtlCol="0">
            <a:spAutoFit/>
          </a:bodyPr>
          <a:lstStyle/>
          <a:p>
            <a:pPr lvl="0" algn="ctr" defTabSz="914400">
              <a:defRPr/>
            </a:pPr>
            <a:r>
              <a:rPr lang="en-GB" kern="0" dirty="0" err="1">
                <a:solidFill>
                  <a:prstClr val="white"/>
                </a:solidFill>
                <a:ea typeface="ＭＳ Ｐゴシック" pitchFamily="-107" charset="-128"/>
              </a:rPr>
              <a:t>Courrier</a:t>
            </a:r>
            <a:r>
              <a:rPr lang="en-GB" kern="0" dirty="0">
                <a:solidFill>
                  <a:prstClr val="white"/>
                </a:solidFill>
                <a:ea typeface="ＭＳ Ｐゴシック" pitchFamily="-107" charset="-128"/>
              </a:rPr>
              <a:t> POP3 et </a:t>
            </a:r>
            <a:r>
              <a:rPr lang="en-GB" kern="0" dirty="0" err="1">
                <a:solidFill>
                  <a:prstClr val="white"/>
                </a:solidFill>
                <a:ea typeface="ＭＳ Ｐゴシック" pitchFamily="-107" charset="-128"/>
              </a:rPr>
              <a:t>courrier</a:t>
            </a:r>
            <a:r>
              <a:rPr lang="en-GB" kern="0" dirty="0">
                <a:solidFill>
                  <a:prstClr val="white"/>
                </a:solidFill>
                <a:ea typeface="ＭＳ Ｐゴシック" pitchFamily="-107" charset="-128"/>
              </a:rPr>
              <a:t> IMAP</a:t>
            </a:r>
          </a:p>
          <a:p>
            <a:pPr lvl="0" algn="ctr" defTabSz="914400">
              <a:defRPr/>
            </a:pPr>
            <a:r>
              <a:rPr lang="en-GB" kern="0" dirty="0">
                <a:solidFill>
                  <a:prstClr val="white"/>
                </a:solidFill>
                <a:ea typeface="ＭＳ Ｐゴシック" pitchFamily="-107" charset="-128"/>
              </a:rPr>
              <a:t>Le </a:t>
            </a:r>
            <a:r>
              <a:rPr lang="en-GB" kern="0" dirty="0" err="1">
                <a:solidFill>
                  <a:prstClr val="white"/>
                </a:solidFill>
                <a:ea typeface="ＭＳ Ｐゴシック" pitchFamily="-107" charset="-128"/>
              </a:rPr>
              <a:t>principe</a:t>
            </a:r>
            <a:r>
              <a:rPr lang="en-GB" kern="0" dirty="0">
                <a:solidFill>
                  <a:prstClr val="white"/>
                </a:solidFill>
                <a:ea typeface="ＭＳ Ｐゴシック" pitchFamily="-107" charset="-128"/>
              </a:rPr>
              <a:t> est </a:t>
            </a:r>
            <a:r>
              <a:rPr lang="en-GB" kern="0" dirty="0" err="1">
                <a:solidFill>
                  <a:prstClr val="white"/>
                </a:solidFill>
                <a:ea typeface="ＭＳ Ｐゴシック" pitchFamily="-107" charset="-128"/>
              </a:rPr>
              <a:t>similaire</a:t>
            </a:r>
            <a:endParaRPr kumimoji="0" lang="en-GB"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425014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9" grpId="0" animBg="1"/>
      <p:bldP spid="20" grpId="0" animBg="1"/>
      <p:bldP spid="21" grpId="0" animBg="1"/>
      <p:bldP spid="13" grpId="0" animBg="1"/>
      <p:bldP spid="24" grpId="0" animBg="1"/>
      <p:bldP spid="25" grpId="0" animBg="1"/>
      <p:bldP spid="26" grpId="0" animBg="1"/>
      <p:bldP spid="2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Email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7390" y="1105468"/>
            <a:ext cx="8730163" cy="5428566"/>
          </a:xfrm>
        </p:spPr>
        <p:txBody>
          <a:bodyPr/>
          <a:lstStyle/>
          <a:p>
            <a:pPr marL="0" indent="0">
              <a:buNone/>
            </a:pPr>
            <a:r>
              <a:rPr lang="en-GB" dirty="0"/>
              <a:t>Que </a:t>
            </a:r>
            <a:r>
              <a:rPr lang="en-GB" dirty="0" err="1"/>
              <a:t>contient</a:t>
            </a:r>
            <a:r>
              <a:rPr lang="en-GB" dirty="0"/>
              <a:t> un </a:t>
            </a:r>
            <a:r>
              <a:rPr lang="en-GB" dirty="0" err="1"/>
              <a:t>courriel</a:t>
            </a:r>
            <a:r>
              <a:rPr lang="en-GB" dirty="0"/>
              <a:t> ?</a:t>
            </a:r>
          </a:p>
        </p:txBody>
      </p:sp>
      <p:pic>
        <p:nvPicPr>
          <p:cNvPr id="3" name="Picture 2">
            <a:extLst>
              <a:ext uri="{FF2B5EF4-FFF2-40B4-BE49-F238E27FC236}">
                <a16:creationId xmlns:a16="http://schemas.microsoft.com/office/drawing/2014/main" id="{AA2309C9-3816-4B2D-861B-DE96409E3DF1}"/>
              </a:ext>
            </a:extLst>
          </p:cNvPr>
          <p:cNvPicPr>
            <a:picLocks noChangeAspect="1"/>
          </p:cNvPicPr>
          <p:nvPr/>
        </p:nvPicPr>
        <p:blipFill>
          <a:blip r:embed="rId3"/>
          <a:stretch>
            <a:fillRect/>
          </a:stretch>
        </p:blipFill>
        <p:spPr>
          <a:xfrm>
            <a:off x="248112" y="1700808"/>
            <a:ext cx="4547392" cy="4464496"/>
          </a:xfrm>
          <a:prstGeom prst="rect">
            <a:avLst/>
          </a:prstGeom>
          <a:ln>
            <a:solidFill>
              <a:srgbClr val="0070C0"/>
            </a:solidFill>
          </a:ln>
        </p:spPr>
      </p:pic>
      <p:pic>
        <p:nvPicPr>
          <p:cNvPr id="4" name="Picture 3">
            <a:extLst>
              <a:ext uri="{FF2B5EF4-FFF2-40B4-BE49-F238E27FC236}">
                <a16:creationId xmlns:a16="http://schemas.microsoft.com/office/drawing/2014/main" id="{5DEAE471-258E-41FA-A88F-42FE40B8A5A3}"/>
              </a:ext>
            </a:extLst>
          </p:cNvPr>
          <p:cNvPicPr>
            <a:picLocks noChangeAspect="1"/>
          </p:cNvPicPr>
          <p:nvPr/>
        </p:nvPicPr>
        <p:blipFill>
          <a:blip r:embed="rId4"/>
          <a:stretch>
            <a:fillRect/>
          </a:stretch>
        </p:blipFill>
        <p:spPr>
          <a:xfrm>
            <a:off x="4273423" y="2731691"/>
            <a:ext cx="4747759" cy="3645024"/>
          </a:xfrm>
          <a:prstGeom prst="rect">
            <a:avLst/>
          </a:prstGeom>
          <a:ln>
            <a:solidFill>
              <a:srgbClr val="0070C0"/>
            </a:solidFill>
          </a:ln>
        </p:spPr>
      </p:pic>
      <p:sp>
        <p:nvSpPr>
          <p:cNvPr id="13" name="Rectangle 12">
            <a:extLst>
              <a:ext uri="{FF2B5EF4-FFF2-40B4-BE49-F238E27FC236}">
                <a16:creationId xmlns:a16="http://schemas.microsoft.com/office/drawing/2014/main" id="{E3566C04-CD8B-4740-AB34-A218ED9B79A9}"/>
              </a:ext>
            </a:extLst>
          </p:cNvPr>
          <p:cNvSpPr/>
          <p:nvPr/>
        </p:nvSpPr>
        <p:spPr>
          <a:xfrm>
            <a:off x="248112" y="1916832"/>
            <a:ext cx="454739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C8D46575-E70E-47F5-AD6D-7E53C041737D}"/>
              </a:ext>
            </a:extLst>
          </p:cNvPr>
          <p:cNvSpPr/>
          <p:nvPr/>
        </p:nvSpPr>
        <p:spPr>
          <a:xfrm>
            <a:off x="237390" y="2531989"/>
            <a:ext cx="3819832" cy="36333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3A20B432-61E5-4272-B5B5-EB68E2C9B08A}"/>
              </a:ext>
            </a:extLst>
          </p:cNvPr>
          <p:cNvSpPr txBox="1"/>
          <p:nvPr/>
        </p:nvSpPr>
        <p:spPr>
          <a:xfrm>
            <a:off x="4211587" y="1508474"/>
            <a:ext cx="2332087" cy="461665"/>
          </a:xfrm>
          <a:prstGeom prst="rect">
            <a:avLst/>
          </a:prstGeom>
          <a:solidFill>
            <a:srgbClr val="F08A34"/>
          </a:solidFill>
        </p:spPr>
        <p:txBody>
          <a:bodyPr wrap="square" rtlCol="0">
            <a:spAutoFit/>
          </a:bodyPr>
          <a:lstStyle/>
          <a:p>
            <a:pPr algn="ctr"/>
            <a:r>
              <a:rPr lang="en-GB" sz="2400" dirty="0" err="1">
                <a:solidFill>
                  <a:schemeClr val="bg1"/>
                </a:solidFill>
                <a:latin typeface="+mj-lt"/>
              </a:rPr>
              <a:t>En-têtes</a:t>
            </a:r>
            <a:r>
              <a:rPr lang="en-GB" sz="2400" dirty="0">
                <a:solidFill>
                  <a:schemeClr val="bg1"/>
                </a:solidFill>
                <a:latin typeface="+mj-lt"/>
              </a:rPr>
              <a:t> courts</a:t>
            </a:r>
          </a:p>
        </p:txBody>
      </p:sp>
      <p:sp>
        <p:nvSpPr>
          <p:cNvPr id="16" name="TextBox 15">
            <a:extLst>
              <a:ext uri="{FF2B5EF4-FFF2-40B4-BE49-F238E27FC236}">
                <a16:creationId xmlns:a16="http://schemas.microsoft.com/office/drawing/2014/main" id="{81C8089A-52A4-4593-B713-95C90556F978}"/>
              </a:ext>
            </a:extLst>
          </p:cNvPr>
          <p:cNvSpPr txBox="1"/>
          <p:nvPr/>
        </p:nvSpPr>
        <p:spPr>
          <a:xfrm>
            <a:off x="311027" y="6072369"/>
            <a:ext cx="2477392"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Corps du message</a:t>
            </a:r>
          </a:p>
        </p:txBody>
      </p:sp>
      <p:sp>
        <p:nvSpPr>
          <p:cNvPr id="17" name="TextBox 16">
            <a:extLst>
              <a:ext uri="{FF2B5EF4-FFF2-40B4-BE49-F238E27FC236}">
                <a16:creationId xmlns:a16="http://schemas.microsoft.com/office/drawing/2014/main" id="{87A34E80-C8A5-4301-A114-6111B2CD8DAB}"/>
              </a:ext>
            </a:extLst>
          </p:cNvPr>
          <p:cNvSpPr txBox="1"/>
          <p:nvPr/>
        </p:nvSpPr>
        <p:spPr>
          <a:xfrm>
            <a:off x="6415088" y="2301157"/>
            <a:ext cx="2541743" cy="461665"/>
          </a:xfrm>
          <a:prstGeom prst="rect">
            <a:avLst/>
          </a:prstGeom>
          <a:solidFill>
            <a:sysClr val="windowText" lastClr="000000">
              <a:lumMod val="65000"/>
              <a:lumOff val="35000"/>
            </a:sysClr>
          </a:solidFill>
        </p:spPr>
        <p:txBody>
          <a:bodyPr wrap="square" rtlCol="0">
            <a:spAutoFit/>
          </a:bodyPr>
          <a:lstStyle/>
          <a:p>
            <a:pPr lvl="0" algn="ctr" defTabSz="914400">
              <a:defRPr/>
            </a:pPr>
            <a:r>
              <a:rPr lang="en-GB" sz="2400" kern="0" dirty="0" err="1">
                <a:solidFill>
                  <a:prstClr val="white"/>
                </a:solidFill>
                <a:ea typeface="ＭＳ Ｐゴシック" pitchFamily="-107" charset="-128"/>
              </a:rPr>
              <a:t>En-têtes</a:t>
            </a:r>
            <a:r>
              <a:rPr lang="en-GB" sz="2400" kern="0" dirty="0">
                <a:solidFill>
                  <a:prstClr val="white"/>
                </a:solidFill>
                <a:ea typeface="ＭＳ Ｐゴシック" pitchFamily="-107" charset="-128"/>
              </a:rPr>
              <a:t> </a:t>
            </a:r>
            <a:r>
              <a:rPr lang="en-GB" sz="2400" kern="0" dirty="0" err="1">
                <a:solidFill>
                  <a:prstClr val="white"/>
                </a:solidFill>
                <a:ea typeface="ＭＳ Ｐゴシック" pitchFamily="-107" charset="-128"/>
              </a:rPr>
              <a:t>complets</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230033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Email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6712" y="1193177"/>
            <a:ext cx="7777163" cy="5183187"/>
          </a:xfrm>
        </p:spPr>
        <p:txBody>
          <a:bodyPr>
            <a:normAutofit/>
          </a:bodyPr>
          <a:lstStyle/>
          <a:p>
            <a:pPr marL="0" indent="0" algn="just">
              <a:buNone/>
            </a:pPr>
            <a:r>
              <a:rPr lang="en-GB" sz="2400" dirty="0"/>
              <a:t>Des </a:t>
            </a:r>
            <a:r>
              <a:rPr lang="en-GB" sz="2400" dirty="0" err="1"/>
              <a:t>problèmes</a:t>
            </a:r>
            <a:r>
              <a:rPr lang="en-GB" sz="2400" dirty="0"/>
              <a:t> </a:t>
            </a:r>
            <a:r>
              <a:rPr lang="en-GB" sz="2400" dirty="0" err="1"/>
              <a:t>d'enquête</a:t>
            </a:r>
            <a:r>
              <a:rPr lang="en-GB" sz="2400" dirty="0"/>
              <a:t> </a:t>
            </a:r>
            <a:r>
              <a:rPr lang="en-GB" sz="2400" dirty="0" err="1"/>
              <a:t>concernant</a:t>
            </a:r>
            <a:r>
              <a:rPr lang="en-GB" sz="2400" dirty="0"/>
              <a:t> le </a:t>
            </a:r>
            <a:r>
              <a:rPr lang="en-GB" sz="2400" dirty="0" err="1"/>
              <a:t>courrier</a:t>
            </a:r>
            <a:r>
              <a:rPr lang="en-GB" sz="2400" dirty="0"/>
              <a:t> </a:t>
            </a:r>
            <a:r>
              <a:rPr lang="en-GB" sz="2400" dirty="0" err="1"/>
              <a:t>électronique</a:t>
            </a:r>
            <a:r>
              <a:rPr lang="en-GB" sz="2400" dirty="0"/>
              <a:t> ?</a:t>
            </a:r>
          </a:p>
          <a:p>
            <a:pPr algn="just"/>
            <a:r>
              <a:rPr lang="en-GB" sz="2400" dirty="0"/>
              <a:t>Des </a:t>
            </a:r>
            <a:r>
              <a:rPr lang="en-GB" sz="2400" dirty="0" err="1"/>
              <a:t>en-têtes</a:t>
            </a:r>
            <a:r>
              <a:rPr lang="en-GB" sz="2400" dirty="0"/>
              <a:t> existent dans </a:t>
            </a:r>
            <a:r>
              <a:rPr lang="en-GB" sz="2400" dirty="0" err="1"/>
              <a:t>tous</a:t>
            </a:r>
            <a:r>
              <a:rPr lang="en-GB" sz="2400" dirty="0"/>
              <a:t> les </a:t>
            </a:r>
            <a:r>
              <a:rPr lang="en-GB" sz="2400" dirty="0" err="1"/>
              <a:t>courriers</a:t>
            </a:r>
            <a:r>
              <a:rPr lang="en-GB" sz="2400" dirty="0"/>
              <a:t> </a:t>
            </a:r>
            <a:r>
              <a:rPr lang="en-GB" sz="2400" dirty="0" err="1"/>
              <a:t>électroniques</a:t>
            </a:r>
            <a:r>
              <a:rPr lang="en-GB" sz="2400" dirty="0"/>
              <a:t> - </a:t>
            </a:r>
            <a:r>
              <a:rPr lang="en-GB" sz="2400" dirty="0" err="1"/>
              <a:t>mais</a:t>
            </a:r>
            <a:r>
              <a:rPr lang="en-GB" sz="2400" dirty="0"/>
              <a:t> il </a:t>
            </a:r>
            <a:r>
              <a:rPr lang="en-GB" sz="2400" dirty="0" err="1"/>
              <a:t>n'existe</a:t>
            </a:r>
            <a:r>
              <a:rPr lang="en-GB" sz="2400" dirty="0"/>
              <a:t> pas de </a:t>
            </a:r>
            <a:r>
              <a:rPr lang="en-GB" sz="2400" dirty="0" err="1"/>
              <a:t>méthode</a:t>
            </a:r>
            <a:r>
              <a:rPr lang="en-GB" sz="2400" dirty="0"/>
              <a:t> standard pour y </a:t>
            </a:r>
            <a:r>
              <a:rPr lang="en-GB" sz="2400" dirty="0" err="1"/>
              <a:t>accéder</a:t>
            </a:r>
            <a:endParaRPr lang="en-GB" sz="2400" dirty="0"/>
          </a:p>
          <a:p>
            <a:pPr lvl="1" algn="just"/>
            <a:r>
              <a:rPr lang="en-GB" dirty="0"/>
              <a:t>Les clients </a:t>
            </a:r>
            <a:r>
              <a:rPr lang="en-GB" dirty="0" err="1"/>
              <a:t>ou</a:t>
            </a:r>
            <a:r>
              <a:rPr lang="en-GB" dirty="0"/>
              <a:t> le web-mail </a:t>
            </a:r>
            <a:r>
              <a:rPr lang="en-GB" dirty="0" err="1"/>
              <a:t>ont</a:t>
            </a:r>
            <a:r>
              <a:rPr lang="en-GB" dirty="0"/>
              <a:t> </a:t>
            </a:r>
            <a:r>
              <a:rPr lang="en-GB" dirty="0" err="1"/>
              <a:t>tous</a:t>
            </a:r>
            <a:r>
              <a:rPr lang="en-GB" dirty="0"/>
              <a:t> des emplacements </a:t>
            </a:r>
            <a:r>
              <a:rPr lang="en-GB" dirty="0" err="1"/>
              <a:t>différents</a:t>
            </a:r>
            <a:endParaRPr lang="en-GB" dirty="0"/>
          </a:p>
          <a:p>
            <a:pPr algn="just"/>
            <a:r>
              <a:rPr lang="en-GB" sz="2400" dirty="0" err="1"/>
              <a:t>Certaines</a:t>
            </a:r>
            <a:r>
              <a:rPr lang="en-GB" sz="2400" dirty="0"/>
              <a:t> applications de </a:t>
            </a:r>
            <a:r>
              <a:rPr lang="en-GB" sz="2400" dirty="0" err="1"/>
              <a:t>courrier</a:t>
            </a:r>
            <a:r>
              <a:rPr lang="en-GB" sz="2400" dirty="0"/>
              <a:t> </a:t>
            </a:r>
            <a:r>
              <a:rPr lang="en-GB" sz="2400" dirty="0" err="1"/>
              <a:t>électronique</a:t>
            </a:r>
            <a:r>
              <a:rPr lang="en-GB" sz="2400" dirty="0"/>
              <a:t> </a:t>
            </a:r>
            <a:r>
              <a:rPr lang="en-GB" sz="2400" dirty="0" err="1"/>
              <a:t>suppriment</a:t>
            </a:r>
            <a:r>
              <a:rPr lang="en-GB" sz="2400" dirty="0"/>
              <a:t> les </a:t>
            </a:r>
            <a:r>
              <a:rPr lang="en-GB" sz="2400" dirty="0" err="1"/>
              <a:t>en-têtes</a:t>
            </a:r>
            <a:endParaRPr lang="en-GB" sz="2400" dirty="0"/>
          </a:p>
          <a:p>
            <a:pPr lvl="1" algn="just"/>
            <a:r>
              <a:rPr lang="en-GB" dirty="0"/>
              <a:t>Google (Gmail), Hotmail, </a:t>
            </a:r>
            <a:r>
              <a:rPr lang="en-GB" dirty="0" err="1"/>
              <a:t>Hushmail</a:t>
            </a:r>
            <a:endParaRPr lang="en-GB" dirty="0"/>
          </a:p>
          <a:p>
            <a:pPr lvl="1" algn="just"/>
            <a:r>
              <a:rPr lang="en-GB" dirty="0"/>
              <a:t>Fait pour la "vie </a:t>
            </a:r>
            <a:r>
              <a:rPr lang="en-GB" dirty="0" err="1"/>
              <a:t>privée</a:t>
            </a:r>
            <a:r>
              <a:rPr lang="en-GB" dirty="0"/>
              <a:t>".</a:t>
            </a:r>
          </a:p>
          <a:p>
            <a:pPr lvl="1" algn="just"/>
            <a:r>
              <a:rPr lang="en-GB" dirty="0" err="1"/>
              <a:t>Toujours</a:t>
            </a:r>
            <a:r>
              <a:rPr lang="en-GB" dirty="0"/>
              <a:t> lire de "bas </a:t>
            </a:r>
            <a:r>
              <a:rPr lang="en-GB" dirty="0" err="1"/>
              <a:t>en</a:t>
            </a:r>
            <a:r>
              <a:rPr lang="en-GB" dirty="0"/>
              <a:t> haut".</a:t>
            </a:r>
          </a:p>
          <a:p>
            <a:pPr marL="0" indent="0" algn="just">
              <a:buNone/>
            </a:pPr>
            <a:endParaRPr lang="en-GB" dirty="0"/>
          </a:p>
        </p:txBody>
      </p:sp>
      <p:pic>
        <p:nvPicPr>
          <p:cNvPr id="2050" name="Picture 2" descr="Microsoft Outlook Latest Version - Free Download and Review 2020">
            <a:extLst>
              <a:ext uri="{FF2B5EF4-FFF2-40B4-BE49-F238E27FC236}">
                <a16:creationId xmlns:a16="http://schemas.microsoft.com/office/drawing/2014/main" id="{BFDD0F6F-62CC-4187-B7DC-9812F09E3F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0997" y="1299443"/>
            <a:ext cx="1196067" cy="1079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underbird — Make Email Easier. — Thunderbird">
            <a:extLst>
              <a:ext uri="{FF2B5EF4-FFF2-40B4-BE49-F238E27FC236}">
                <a16:creationId xmlns:a16="http://schemas.microsoft.com/office/drawing/2014/main" id="{256C6BF1-43E1-457B-8385-B50714CB6A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4882" y="2623437"/>
            <a:ext cx="931168" cy="9311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045C201-CA69-4FDE-BE14-1076E7A4DD6C}"/>
              </a:ext>
            </a:extLst>
          </p:cNvPr>
          <p:cNvPicPr>
            <a:picLocks noChangeAspect="1"/>
          </p:cNvPicPr>
          <p:nvPr/>
        </p:nvPicPr>
        <p:blipFill>
          <a:blip r:embed="rId5"/>
          <a:stretch>
            <a:fillRect/>
          </a:stretch>
        </p:blipFill>
        <p:spPr>
          <a:xfrm>
            <a:off x="7890997" y="5032234"/>
            <a:ext cx="1492720" cy="1095464"/>
          </a:xfrm>
          <a:prstGeom prst="rect">
            <a:avLst/>
          </a:prstGeom>
        </p:spPr>
      </p:pic>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66471" y="3973082"/>
            <a:ext cx="1069579" cy="81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051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Commun</a:t>
            </a:r>
            <a:r>
              <a:rPr lang="en-GB" sz="3200" dirty="0">
                <a:solidFill>
                  <a:schemeClr val="bg1"/>
                </a:solidFill>
                <a:latin typeface="Verdana" charset="0"/>
                <a:cs typeface="Verdana" charset="0"/>
              </a:rPr>
              <a:t> aux </a:t>
            </a:r>
            <a:r>
              <a:rPr lang="en-GB" sz="3200" dirty="0" err="1">
                <a:solidFill>
                  <a:schemeClr val="bg1"/>
                </a:solidFill>
                <a:latin typeface="Verdana" charset="0"/>
                <a:cs typeface="Verdana" charset="0"/>
              </a:rPr>
              <a:t>appareils</a:t>
            </a:r>
            <a:endParaRPr lang="en-GB" sz="2000" dirty="0">
              <a:solidFill>
                <a:schemeClr val="bg1"/>
              </a:solidFill>
              <a:latin typeface="Verdana" charset="0"/>
              <a:cs typeface="Verdana" charset="0"/>
            </a:endParaRPr>
          </a:p>
        </p:txBody>
      </p:sp>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914400" y="1321120"/>
            <a:ext cx="8229600" cy="4856163"/>
          </a:xfrm>
          <a:prstGeom prst="rect">
            <a:avLst/>
          </a:prstGeom>
        </p:spPr>
        <p:txBody>
          <a:bodyPr/>
          <a:lstStyle/>
          <a:p>
            <a:r>
              <a:rPr lang="en-GB" dirty="0" err="1"/>
              <a:t>Équipements</a:t>
            </a:r>
            <a:r>
              <a:rPr lang="en-GB" dirty="0"/>
              <a:t> / Hardware</a:t>
            </a:r>
          </a:p>
          <a:p>
            <a:r>
              <a:rPr lang="en-GB" dirty="0" err="1"/>
              <a:t>Logiciels</a:t>
            </a:r>
            <a:endParaRPr lang="en-GB" dirty="0"/>
          </a:p>
        </p:txBody>
      </p:sp>
      <p:pic>
        <p:nvPicPr>
          <p:cNvPr id="15" name="Picture 14" descr="Screen Shot 2017-05-30 at 21.52.09.png">
            <a:extLst>
              <a:ext uri="{FF2B5EF4-FFF2-40B4-BE49-F238E27FC236}">
                <a16:creationId xmlns:a16="http://schemas.microsoft.com/office/drawing/2014/main" id="{AC320B7D-DC07-4E98-ABEF-867AB49484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2834" y="2680686"/>
            <a:ext cx="7058332" cy="2885158"/>
          </a:xfrm>
          <a:prstGeom prst="rect">
            <a:avLst/>
          </a:prstGeom>
          <a:ln>
            <a:solidFill>
              <a:srgbClr val="5B9BD5"/>
            </a:solidFill>
          </a:ln>
        </p:spPr>
      </p:pic>
    </p:spTree>
    <p:extLst>
      <p:ext uri="{BB962C8B-B14F-4D97-AF65-F5344CB8AC3E}">
        <p14:creationId xmlns:p14="http://schemas.microsoft.com/office/powerpoint/2010/main" val="12497578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000" dirty="0">
                <a:solidFill>
                  <a:schemeClr val="bg1"/>
                </a:solidFill>
                <a:latin typeface="Verdana" charset="0"/>
                <a:cs typeface="Verdana" charset="0"/>
              </a:rPr>
              <a:t>Email ‘dead letter box’ (</a:t>
            </a:r>
            <a:r>
              <a:rPr lang="en-GB" sz="2000" dirty="0" err="1">
                <a:solidFill>
                  <a:schemeClr val="bg1"/>
                </a:solidFill>
                <a:latin typeface="Verdana" charset="0"/>
                <a:cs typeface="Verdana" charset="0"/>
              </a:rPr>
              <a:t>Boîte</a:t>
            </a:r>
            <a:r>
              <a:rPr lang="en-GB" sz="2000" dirty="0">
                <a:solidFill>
                  <a:schemeClr val="bg1"/>
                </a:solidFill>
                <a:latin typeface="Verdana" charset="0"/>
                <a:cs typeface="Verdana" charset="0"/>
              </a:rPr>
              <a:t> aux </a:t>
            </a:r>
            <a:r>
              <a:rPr lang="en-GB" sz="2000" dirty="0" err="1">
                <a:solidFill>
                  <a:schemeClr val="bg1"/>
                </a:solidFill>
                <a:latin typeface="Verdana" charset="0"/>
                <a:cs typeface="Verdana" charset="0"/>
              </a:rPr>
              <a:t>lettres</a:t>
            </a:r>
            <a:r>
              <a:rPr lang="en-GB" sz="2000" dirty="0">
                <a:solidFill>
                  <a:schemeClr val="bg1"/>
                </a:solidFill>
                <a:latin typeface="Verdana" charset="0"/>
                <a:cs typeface="Verdana" charset="0"/>
              </a:rPr>
              <a:t> </a:t>
            </a:r>
            <a:r>
              <a:rPr lang="en-GB" sz="2000" dirty="0" err="1">
                <a:solidFill>
                  <a:schemeClr val="bg1"/>
                </a:solidFill>
                <a:latin typeface="Verdana" charset="0"/>
                <a:cs typeface="Verdana" charset="0"/>
              </a:rPr>
              <a:t>mortes</a:t>
            </a:r>
            <a:r>
              <a:rPr lang="en-GB" sz="2000" dirty="0">
                <a:solidFill>
                  <a:schemeClr val="bg1"/>
                </a:solidFill>
                <a:latin typeface="Verdana" charset="0"/>
                <a:cs typeface="Verdana" charset="0"/>
              </a:rPr>
              <a:t>) </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20381" y="1210151"/>
            <a:ext cx="7777163" cy="5183187"/>
          </a:xfrm>
        </p:spPr>
        <p:txBody>
          <a:bodyPr/>
          <a:lstStyle/>
          <a:p>
            <a:pPr marL="0" indent="0">
              <a:buNone/>
            </a:pPr>
            <a:r>
              <a:rPr lang="en-GB" dirty="0"/>
              <a:t>Applicable au </a:t>
            </a:r>
            <a:r>
              <a:rPr lang="en-GB" dirty="0" err="1"/>
              <a:t>courrier</a:t>
            </a:r>
            <a:r>
              <a:rPr lang="en-GB" dirty="0"/>
              <a:t> </a:t>
            </a:r>
            <a:r>
              <a:rPr lang="en-GB" dirty="0" err="1"/>
              <a:t>électronique</a:t>
            </a:r>
            <a:r>
              <a:rPr lang="en-GB" dirty="0"/>
              <a:t> sur le web - </a:t>
            </a:r>
            <a:r>
              <a:rPr lang="en-GB" dirty="0" err="1"/>
              <a:t>hotmail</a:t>
            </a:r>
            <a:r>
              <a:rPr lang="en-GB" dirty="0"/>
              <a:t>, Gmail, </a:t>
            </a:r>
            <a:r>
              <a:rPr lang="en-GB" dirty="0" err="1"/>
              <a:t>Livemail</a:t>
            </a:r>
            <a:r>
              <a:rPr lang="en-GB" dirty="0"/>
              <a:t>, etc.</a:t>
            </a:r>
          </a:p>
          <a:p>
            <a:pPr lvl="1"/>
            <a:r>
              <a:rPr lang="en-GB" dirty="0" err="1"/>
              <a:t>Créer</a:t>
            </a:r>
            <a:r>
              <a:rPr lang="en-GB" dirty="0"/>
              <a:t> un </a:t>
            </a:r>
            <a:r>
              <a:rPr lang="en-GB" dirty="0" err="1"/>
              <a:t>courriel</a:t>
            </a:r>
            <a:r>
              <a:rPr lang="en-GB" dirty="0"/>
              <a:t> </a:t>
            </a:r>
            <a:r>
              <a:rPr lang="en-GB" dirty="0" err="1"/>
              <a:t>en</a:t>
            </a:r>
            <a:r>
              <a:rPr lang="en-GB" dirty="0"/>
              <a:t> </a:t>
            </a:r>
            <a:r>
              <a:rPr lang="en-GB" dirty="0" err="1"/>
              <a:t>ligne</a:t>
            </a:r>
            <a:r>
              <a:rPr lang="en-GB" dirty="0"/>
              <a:t> - </a:t>
            </a:r>
            <a:r>
              <a:rPr lang="en-GB" dirty="0" err="1"/>
              <a:t>ajouter</a:t>
            </a:r>
            <a:r>
              <a:rPr lang="en-GB" dirty="0"/>
              <a:t> des </a:t>
            </a:r>
            <a:r>
              <a:rPr lang="en-GB" dirty="0" err="1"/>
              <a:t>pièces</a:t>
            </a:r>
            <a:r>
              <a:rPr lang="en-GB" dirty="0"/>
              <a:t> </a:t>
            </a:r>
            <a:r>
              <a:rPr lang="en-GB" dirty="0" err="1"/>
              <a:t>jointes</a:t>
            </a:r>
            <a:r>
              <a:rPr lang="en-GB" dirty="0"/>
              <a:t> </a:t>
            </a:r>
            <a:r>
              <a:rPr lang="en-GB" dirty="0" err="1"/>
              <a:t>si</a:t>
            </a:r>
            <a:r>
              <a:rPr lang="en-GB" dirty="0"/>
              <a:t> </a:t>
            </a:r>
            <a:r>
              <a:rPr lang="en-GB" dirty="0" err="1"/>
              <a:t>nécessaire</a:t>
            </a:r>
            <a:endParaRPr lang="en-GB" dirty="0"/>
          </a:p>
          <a:p>
            <a:pPr lvl="1"/>
            <a:r>
              <a:rPr lang="en-GB" dirty="0" err="1"/>
              <a:t>Sauvegardez</a:t>
            </a:r>
            <a:r>
              <a:rPr lang="en-GB" dirty="0"/>
              <a:t> </a:t>
            </a:r>
            <a:r>
              <a:rPr lang="en-GB" dirty="0" err="1"/>
              <a:t>comme</a:t>
            </a:r>
            <a:r>
              <a:rPr lang="en-GB" dirty="0"/>
              <a:t> "</a:t>
            </a:r>
            <a:r>
              <a:rPr lang="en-GB" dirty="0" err="1"/>
              <a:t>brouillon</a:t>
            </a:r>
            <a:r>
              <a:rPr lang="en-GB" dirty="0"/>
              <a:t>" - ne </a:t>
            </a:r>
            <a:r>
              <a:rPr lang="en-GB" dirty="0" err="1"/>
              <a:t>l'envoyez</a:t>
            </a:r>
            <a:r>
              <a:rPr lang="en-GB" dirty="0"/>
              <a:t> pas</a:t>
            </a:r>
          </a:p>
          <a:p>
            <a:pPr lvl="1"/>
            <a:r>
              <a:rPr lang="en-GB" dirty="0" err="1"/>
              <a:t>Partager</a:t>
            </a:r>
            <a:r>
              <a:rPr lang="en-GB" dirty="0"/>
              <a:t> les </a:t>
            </a:r>
            <a:r>
              <a:rPr lang="en-GB" dirty="0" err="1"/>
              <a:t>informations</a:t>
            </a:r>
            <a:r>
              <a:rPr lang="en-GB" dirty="0"/>
              <a:t> de connexion du </a:t>
            </a:r>
            <a:r>
              <a:rPr lang="en-GB" dirty="0" err="1"/>
              <a:t>compte</a:t>
            </a:r>
            <a:r>
              <a:rPr lang="en-GB" dirty="0"/>
              <a:t> pour les </a:t>
            </a:r>
            <a:r>
              <a:rPr lang="en-GB" dirty="0" err="1"/>
              <a:t>autres</a:t>
            </a:r>
            <a:endParaRPr lang="en-GB" dirty="0"/>
          </a:p>
          <a:p>
            <a:pPr lvl="1"/>
            <a:r>
              <a:rPr lang="en-GB" dirty="0"/>
              <a:t>Jamais </a:t>
            </a:r>
            <a:r>
              <a:rPr lang="en-GB" dirty="0" err="1"/>
              <a:t>envoyé</a:t>
            </a:r>
            <a:r>
              <a:rPr lang="en-GB" dirty="0"/>
              <a:t>, </a:t>
            </a:r>
            <a:r>
              <a:rPr lang="en-GB" dirty="0" err="1"/>
              <a:t>supprimé</a:t>
            </a:r>
            <a:r>
              <a:rPr lang="en-GB" dirty="0"/>
              <a:t> </a:t>
            </a:r>
            <a:r>
              <a:rPr lang="en-GB" dirty="0" err="1"/>
              <a:t>lors</a:t>
            </a:r>
            <a:r>
              <a:rPr lang="en-GB" dirty="0"/>
              <a:t> du passage du message</a:t>
            </a:r>
          </a:p>
        </p:txBody>
      </p:sp>
      <p:pic>
        <p:nvPicPr>
          <p:cNvPr id="5" name="Picture 4">
            <a:extLst>
              <a:ext uri="{FF2B5EF4-FFF2-40B4-BE49-F238E27FC236}">
                <a16:creationId xmlns:a16="http://schemas.microsoft.com/office/drawing/2014/main" id="{8045C201-CA69-4FDE-BE14-1076E7A4DD6C}"/>
              </a:ext>
            </a:extLst>
          </p:cNvPr>
          <p:cNvPicPr>
            <a:picLocks noChangeAspect="1"/>
          </p:cNvPicPr>
          <p:nvPr/>
        </p:nvPicPr>
        <p:blipFill>
          <a:blip r:embed="rId3"/>
          <a:stretch>
            <a:fillRect/>
          </a:stretch>
        </p:blipFill>
        <p:spPr>
          <a:xfrm>
            <a:off x="7651280" y="1056183"/>
            <a:ext cx="1492720" cy="1095464"/>
          </a:xfrm>
          <a:prstGeom prst="rect">
            <a:avLst/>
          </a:prstGeom>
        </p:spPr>
      </p:pic>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7544" y="2433131"/>
            <a:ext cx="894936" cy="678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52624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P2P - Peer to Peer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124891"/>
            <a:ext cx="8785225" cy="5183187"/>
          </a:xfrm>
        </p:spPr>
        <p:txBody>
          <a:bodyPr/>
          <a:lstStyle/>
          <a:p>
            <a:pPr marL="0" indent="0" algn="just">
              <a:buNone/>
            </a:pPr>
            <a:r>
              <a:rPr lang="en-GB" dirty="0" err="1"/>
              <a:t>Dépôt</a:t>
            </a:r>
            <a:r>
              <a:rPr lang="en-GB" dirty="0"/>
              <a:t> pour le partage </a:t>
            </a:r>
            <a:r>
              <a:rPr lang="en-GB" dirty="0" err="1"/>
              <a:t>légitime</a:t>
            </a:r>
            <a:r>
              <a:rPr lang="en-GB" dirty="0"/>
              <a:t> de </a:t>
            </a:r>
            <a:r>
              <a:rPr lang="en-GB" dirty="0" err="1"/>
              <a:t>fichiers</a:t>
            </a:r>
            <a:r>
              <a:rPr lang="en-GB" dirty="0"/>
              <a:t> - et </a:t>
            </a:r>
            <a:r>
              <a:rPr lang="en-GB" dirty="0" err="1"/>
              <a:t>également</a:t>
            </a:r>
            <a:r>
              <a:rPr lang="en-GB" dirty="0"/>
              <a:t> </a:t>
            </a:r>
            <a:r>
              <a:rPr lang="en-GB" dirty="0" err="1"/>
              <a:t>connu</a:t>
            </a:r>
            <a:r>
              <a:rPr lang="en-GB" dirty="0"/>
              <a:t> pour </a:t>
            </a:r>
            <a:r>
              <a:rPr lang="en-GB" dirty="0" err="1"/>
              <a:t>permettre</a:t>
            </a:r>
            <a:r>
              <a:rPr lang="en-GB" dirty="0"/>
              <a:t> le </a:t>
            </a:r>
            <a:r>
              <a:rPr lang="en-GB" dirty="0" err="1"/>
              <a:t>contenu</a:t>
            </a:r>
            <a:r>
              <a:rPr lang="en-GB" dirty="0"/>
              <a:t> </a:t>
            </a:r>
            <a:r>
              <a:rPr lang="en-GB" dirty="0" err="1"/>
              <a:t>illégal</a:t>
            </a:r>
            <a:r>
              <a:rPr lang="en-GB" dirty="0"/>
              <a:t> et les </a:t>
            </a:r>
            <a:r>
              <a:rPr lang="en-GB" dirty="0" err="1"/>
              <a:t>fichiers</a:t>
            </a:r>
            <a:r>
              <a:rPr lang="en-GB" dirty="0"/>
              <a:t> </a:t>
            </a:r>
            <a:r>
              <a:rPr lang="en-GB" dirty="0" err="1"/>
              <a:t>soumis</a:t>
            </a:r>
            <a:r>
              <a:rPr lang="en-GB" dirty="0"/>
              <a:t> </a:t>
            </a:r>
            <a:r>
              <a:rPr lang="en-GB" dirty="0" err="1"/>
              <a:t>à</a:t>
            </a:r>
            <a:r>
              <a:rPr lang="en-GB" dirty="0"/>
              <a:t> la </a:t>
            </a:r>
            <a:r>
              <a:rPr lang="en-GB" dirty="0" err="1"/>
              <a:t>propriété</a:t>
            </a:r>
            <a:r>
              <a:rPr lang="en-GB" dirty="0"/>
              <a:t> </a:t>
            </a:r>
            <a:r>
              <a:rPr lang="en-GB" dirty="0" err="1"/>
              <a:t>intellectuelle</a:t>
            </a:r>
            <a:r>
              <a:rPr lang="en-GB" dirty="0"/>
              <a:t>/droit </a:t>
            </a:r>
            <a:r>
              <a:rPr lang="en-GB" dirty="0" err="1"/>
              <a:t>d'auteur</a:t>
            </a:r>
            <a:endParaRPr lang="en-GB" dirty="0"/>
          </a:p>
          <a:p>
            <a:pPr algn="just"/>
            <a:r>
              <a:rPr lang="en-GB" dirty="0" err="1"/>
              <a:t>Remplacement</a:t>
            </a:r>
            <a:r>
              <a:rPr lang="en-GB" dirty="0"/>
              <a:t> du </a:t>
            </a:r>
            <a:r>
              <a:rPr lang="en-GB" dirty="0" err="1"/>
              <a:t>réseau</a:t>
            </a:r>
            <a:r>
              <a:rPr lang="en-GB" dirty="0"/>
              <a:t> </a:t>
            </a:r>
            <a:r>
              <a:rPr lang="en-GB" dirty="0" err="1"/>
              <a:t>centralisé</a:t>
            </a:r>
            <a:r>
              <a:rPr lang="en-GB" dirty="0"/>
              <a:t> par un </a:t>
            </a:r>
            <a:r>
              <a:rPr lang="en-GB" dirty="0" err="1"/>
              <a:t>réseau</a:t>
            </a:r>
            <a:r>
              <a:rPr lang="en-GB" dirty="0"/>
              <a:t> </a:t>
            </a:r>
            <a:r>
              <a:rPr lang="en-GB" dirty="0" err="1"/>
              <a:t>décentralisé</a:t>
            </a:r>
            <a:endParaRPr lang="en-GB" dirty="0"/>
          </a:p>
          <a:p>
            <a:pPr lvl="1" algn="just"/>
            <a:r>
              <a:rPr lang="en-GB" dirty="0" err="1"/>
              <a:t>Système</a:t>
            </a:r>
            <a:r>
              <a:rPr lang="en-GB" dirty="0"/>
              <a:t> de pairs et de super-</a:t>
            </a:r>
            <a:r>
              <a:rPr lang="en-GB" dirty="0" err="1"/>
              <a:t>nœuds</a:t>
            </a:r>
            <a:r>
              <a:rPr lang="en-GB" dirty="0"/>
              <a:t>/</a:t>
            </a:r>
            <a:r>
              <a:rPr lang="en-GB" dirty="0" err="1"/>
              <a:t>violateurs</a:t>
            </a:r>
            <a:r>
              <a:rPr lang="en-GB" dirty="0"/>
              <a:t> qui </a:t>
            </a:r>
            <a:r>
              <a:rPr lang="en-GB" dirty="0" err="1"/>
              <a:t>facilitent</a:t>
            </a:r>
            <a:r>
              <a:rPr lang="en-GB" dirty="0"/>
              <a:t> le partage</a:t>
            </a:r>
          </a:p>
          <a:p>
            <a:pPr lvl="1" algn="just"/>
            <a:r>
              <a:rPr lang="en-GB" dirty="0" err="1"/>
              <a:t>Shareaza</a:t>
            </a:r>
            <a:r>
              <a:rPr lang="en-GB" dirty="0"/>
              <a:t>, </a:t>
            </a:r>
            <a:r>
              <a:rPr lang="en-GB" dirty="0" err="1"/>
              <a:t>Frostwire</a:t>
            </a:r>
            <a:r>
              <a:rPr lang="en-GB" dirty="0"/>
              <a:t>, e-mule</a:t>
            </a:r>
          </a:p>
        </p:txBody>
      </p:sp>
      <p:pic>
        <p:nvPicPr>
          <p:cNvPr id="6146" name="Picture 2">
            <a:extLst>
              <a:ext uri="{FF2B5EF4-FFF2-40B4-BE49-F238E27FC236}">
                <a16:creationId xmlns:a16="http://schemas.microsoft.com/office/drawing/2014/main" id="{186E2263-0A30-4096-A67D-61EEB1211B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4052944"/>
            <a:ext cx="2766715" cy="2255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1243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P2P – Peer to Peer</a:t>
            </a:r>
            <a:endParaRPr lang="en-GB" sz="2000" dirty="0">
              <a:solidFill>
                <a:schemeClr val="bg1"/>
              </a:solidFill>
              <a:latin typeface="Verdana" charset="0"/>
              <a:cs typeface="Verdana" charset="0"/>
            </a:endParaRPr>
          </a:p>
        </p:txBody>
      </p:sp>
      <p:pic>
        <p:nvPicPr>
          <p:cNvPr id="7" name="Content Placeholder 4">
            <a:extLst>
              <a:ext uri="{FF2B5EF4-FFF2-40B4-BE49-F238E27FC236}">
                <a16:creationId xmlns:a16="http://schemas.microsoft.com/office/drawing/2014/main" id="{18DC1995-38ED-48F8-A76F-2593E5C4B1C3}"/>
              </a:ext>
            </a:extLst>
          </p:cNvPr>
          <p:cNvPicPr>
            <a:picLocks noGrp="1" noChangeAspect="1"/>
          </p:cNvPicPr>
          <p:nvPr>
            <p:ph idx="4294967295"/>
          </p:nvPr>
        </p:nvPicPr>
        <p:blipFill>
          <a:blip r:embed="rId3"/>
          <a:stretch>
            <a:fillRect/>
          </a:stretch>
        </p:blipFill>
        <p:spPr>
          <a:xfrm>
            <a:off x="2457449" y="1055689"/>
            <a:ext cx="5922963" cy="3740455"/>
          </a:xfrm>
          <a:prstGeom prst="rect">
            <a:avLst/>
          </a:prstGeom>
        </p:spPr>
      </p:pic>
      <p:sp>
        <p:nvSpPr>
          <p:cNvPr id="2" name="Rectangle 1">
            <a:extLst>
              <a:ext uri="{FF2B5EF4-FFF2-40B4-BE49-F238E27FC236}">
                <a16:creationId xmlns:a16="http://schemas.microsoft.com/office/drawing/2014/main" id="{98D8FD34-991E-4148-B04F-59FA7B1E1D0E}"/>
              </a:ext>
            </a:extLst>
          </p:cNvPr>
          <p:cNvSpPr/>
          <p:nvPr/>
        </p:nvSpPr>
        <p:spPr>
          <a:xfrm>
            <a:off x="328613" y="1857375"/>
            <a:ext cx="1771650" cy="1477328"/>
          </a:xfrm>
          <a:prstGeom prst="rect">
            <a:avLst/>
          </a:prstGeom>
        </p:spPr>
        <p:txBody>
          <a:bodyPr wrap="square">
            <a:spAutoFit/>
          </a:bodyPr>
          <a:lstStyle/>
          <a:p>
            <a:r>
              <a:rPr lang="en-US" dirty="0"/>
              <a:t>Les </a:t>
            </a:r>
            <a:r>
              <a:rPr lang="en-US" dirty="0" err="1"/>
              <a:t>SuperNodes</a:t>
            </a:r>
            <a:r>
              <a:rPr lang="en-US" dirty="0"/>
              <a:t> </a:t>
            </a:r>
            <a:r>
              <a:rPr lang="en-US" dirty="0" err="1"/>
              <a:t>sont</a:t>
            </a:r>
            <a:r>
              <a:rPr lang="en-US" dirty="0"/>
              <a:t> </a:t>
            </a:r>
            <a:r>
              <a:rPr lang="en-US" dirty="0" err="1"/>
              <a:t>tous</a:t>
            </a:r>
            <a:r>
              <a:rPr lang="en-US" dirty="0"/>
              <a:t> </a:t>
            </a:r>
            <a:r>
              <a:rPr lang="en-US" dirty="0" err="1"/>
              <a:t>connectés</a:t>
            </a:r>
            <a:r>
              <a:rPr lang="en-US" dirty="0"/>
              <a:t> et le partage peut </a:t>
            </a:r>
            <a:r>
              <a:rPr lang="en-US" dirty="0" err="1"/>
              <a:t>avoir</a:t>
            </a:r>
            <a:r>
              <a:rPr lang="en-US" dirty="0"/>
              <a:t> lieu</a:t>
            </a:r>
          </a:p>
        </p:txBody>
      </p:sp>
    </p:spTree>
    <p:extLst>
      <p:ext uri="{BB962C8B-B14F-4D97-AF65-F5344CB8AC3E}">
        <p14:creationId xmlns:p14="http://schemas.microsoft.com/office/powerpoint/2010/main" val="6122208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P2P – Peer to Peer</a:t>
            </a:r>
            <a:endParaRPr lang="en-GB" sz="2000" dirty="0">
              <a:solidFill>
                <a:schemeClr val="bg1"/>
              </a:solidFill>
              <a:latin typeface="Verdana" charset="0"/>
              <a:cs typeface="Verdana" charset="0"/>
            </a:endParaRPr>
          </a:p>
        </p:txBody>
      </p:sp>
      <p:pic>
        <p:nvPicPr>
          <p:cNvPr id="3" name="Picture 2">
            <a:extLst>
              <a:ext uri="{FF2B5EF4-FFF2-40B4-BE49-F238E27FC236}">
                <a16:creationId xmlns:a16="http://schemas.microsoft.com/office/drawing/2014/main" id="{2C5FF7AD-34CB-4372-A11E-0546B8F4B8A9}"/>
              </a:ext>
            </a:extLst>
          </p:cNvPr>
          <p:cNvPicPr>
            <a:picLocks noChangeAspect="1"/>
          </p:cNvPicPr>
          <p:nvPr/>
        </p:nvPicPr>
        <p:blipFill>
          <a:blip r:embed="rId3"/>
          <a:stretch>
            <a:fillRect/>
          </a:stretch>
        </p:blipFill>
        <p:spPr>
          <a:xfrm>
            <a:off x="485800" y="1192519"/>
            <a:ext cx="8172400" cy="5129281"/>
          </a:xfrm>
          <a:prstGeom prst="rect">
            <a:avLst/>
          </a:prstGeom>
          <a:ln>
            <a:solidFill>
              <a:srgbClr val="0070C0"/>
            </a:solidFill>
          </a:ln>
        </p:spPr>
      </p:pic>
      <p:sp>
        <p:nvSpPr>
          <p:cNvPr id="2" name="Rectangle 1">
            <a:extLst>
              <a:ext uri="{FF2B5EF4-FFF2-40B4-BE49-F238E27FC236}">
                <a16:creationId xmlns:a16="http://schemas.microsoft.com/office/drawing/2014/main" id="{1DAE7BFF-2FAC-452B-89B4-FA937F8C9BFD}"/>
              </a:ext>
            </a:extLst>
          </p:cNvPr>
          <p:cNvSpPr/>
          <p:nvPr/>
        </p:nvSpPr>
        <p:spPr>
          <a:xfrm>
            <a:off x="683568" y="2162824"/>
            <a:ext cx="1800200"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B6D34D7-7EAF-4CD8-B4AC-8284140437DD}"/>
              </a:ext>
            </a:extLst>
          </p:cNvPr>
          <p:cNvSpPr/>
          <p:nvPr/>
        </p:nvSpPr>
        <p:spPr>
          <a:xfrm>
            <a:off x="4644008" y="2636912"/>
            <a:ext cx="792088"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3683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FTP – </a:t>
            </a:r>
            <a:r>
              <a:rPr lang="en-GB" sz="2800" dirty="0" err="1">
                <a:solidFill>
                  <a:schemeClr val="bg1"/>
                </a:solidFill>
                <a:latin typeface="Verdana" charset="0"/>
                <a:cs typeface="Verdana" charset="0"/>
              </a:rPr>
              <a:t>Protocole</a:t>
            </a:r>
            <a:r>
              <a:rPr lang="en-GB" sz="2800" dirty="0">
                <a:solidFill>
                  <a:schemeClr val="bg1"/>
                </a:solidFill>
                <a:latin typeface="Verdana" charset="0"/>
                <a:cs typeface="Verdana" charset="0"/>
              </a:rPr>
              <a:t> de </a:t>
            </a:r>
            <a:r>
              <a:rPr lang="en-GB" sz="2800" dirty="0" err="1">
                <a:solidFill>
                  <a:schemeClr val="bg1"/>
                </a:solidFill>
                <a:latin typeface="Verdana" charset="0"/>
                <a:cs typeface="Verdana" charset="0"/>
              </a:rPr>
              <a:t>transfert</a:t>
            </a:r>
            <a:r>
              <a:rPr lang="en-GB" sz="2800" dirty="0">
                <a:solidFill>
                  <a:schemeClr val="bg1"/>
                </a:solidFill>
                <a:latin typeface="Verdana" charset="0"/>
                <a:cs typeface="Verdana" charset="0"/>
              </a:rPr>
              <a:t> de </a:t>
            </a:r>
            <a:r>
              <a:rPr lang="en-GB" sz="2800" dirty="0" err="1">
                <a:solidFill>
                  <a:schemeClr val="bg1"/>
                </a:solidFill>
                <a:latin typeface="Verdana" charset="0"/>
                <a:cs typeface="Verdana" charset="0"/>
              </a:rPr>
              <a:t>fichiers</a:t>
            </a:r>
            <a:endParaRPr lang="en-GB" sz="28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C73D2EFA-D172-4B4E-99AB-7AE4FC13240E}"/>
              </a:ext>
            </a:extLst>
          </p:cNvPr>
          <p:cNvSpPr>
            <a:spLocks noGrp="1"/>
          </p:cNvSpPr>
          <p:nvPr>
            <p:ph idx="4294967295"/>
          </p:nvPr>
        </p:nvSpPr>
        <p:spPr>
          <a:xfrm>
            <a:off x="457200" y="1270001"/>
            <a:ext cx="8229600" cy="4856163"/>
          </a:xfrm>
        </p:spPr>
        <p:txBody>
          <a:bodyPr/>
          <a:lstStyle/>
          <a:p>
            <a:pPr marL="0" indent="0" algn="just">
              <a:buNone/>
            </a:pPr>
            <a:r>
              <a:rPr lang="en-GB" dirty="0" err="1"/>
              <a:t>Permet</a:t>
            </a:r>
            <a:r>
              <a:rPr lang="en-GB" dirty="0"/>
              <a:t> le </a:t>
            </a:r>
            <a:r>
              <a:rPr lang="en-GB" dirty="0" err="1"/>
              <a:t>transfert</a:t>
            </a:r>
            <a:r>
              <a:rPr lang="en-GB" dirty="0"/>
              <a:t> de </a:t>
            </a:r>
            <a:r>
              <a:rPr lang="en-GB" dirty="0" err="1"/>
              <a:t>fichiers</a:t>
            </a:r>
            <a:r>
              <a:rPr lang="en-GB" dirty="0"/>
              <a:t> - entre </a:t>
            </a:r>
            <a:r>
              <a:rPr lang="en-GB" dirty="0" err="1"/>
              <a:t>ordinateurs</a:t>
            </a:r>
            <a:endParaRPr lang="en-GB" dirty="0"/>
          </a:p>
          <a:p>
            <a:pPr algn="just"/>
            <a:r>
              <a:rPr lang="en-GB" dirty="0" err="1"/>
              <a:t>Fonctionne</a:t>
            </a:r>
            <a:r>
              <a:rPr lang="en-GB" dirty="0"/>
              <a:t> sur </a:t>
            </a:r>
            <a:r>
              <a:rPr lang="en-GB" dirty="0" err="1"/>
              <a:t>une</a:t>
            </a:r>
            <a:r>
              <a:rPr lang="en-GB" dirty="0"/>
              <a:t> base client/</a:t>
            </a:r>
            <a:r>
              <a:rPr lang="en-GB" dirty="0" err="1"/>
              <a:t>serveur</a:t>
            </a:r>
            <a:r>
              <a:rPr lang="en-GB" dirty="0"/>
              <a:t> - avec un programme FTP </a:t>
            </a:r>
            <a:r>
              <a:rPr lang="en-GB" dirty="0" err="1"/>
              <a:t>installé</a:t>
            </a:r>
            <a:r>
              <a:rPr lang="en-GB" dirty="0"/>
              <a:t> sur le client</a:t>
            </a:r>
          </a:p>
          <a:p>
            <a:pPr lvl="1" algn="just"/>
            <a:r>
              <a:rPr lang="en-GB" dirty="0" err="1"/>
              <a:t>Fonctionne</a:t>
            </a:r>
            <a:r>
              <a:rPr lang="en-GB" dirty="0"/>
              <a:t> avec un </a:t>
            </a:r>
            <a:r>
              <a:rPr lang="en-GB" dirty="0" err="1"/>
              <a:t>identifiant</a:t>
            </a:r>
            <a:r>
              <a:rPr lang="en-GB" dirty="0"/>
              <a:t> et un mot de passe</a:t>
            </a:r>
          </a:p>
          <a:p>
            <a:pPr lvl="1" algn="just"/>
            <a:r>
              <a:rPr lang="en-GB" dirty="0"/>
              <a:t>Une </a:t>
            </a:r>
            <a:r>
              <a:rPr lang="en-GB" dirty="0" err="1"/>
              <a:t>fois</a:t>
            </a:r>
            <a:r>
              <a:rPr lang="en-GB" dirty="0"/>
              <a:t> les </a:t>
            </a:r>
            <a:r>
              <a:rPr lang="en-GB" dirty="0" err="1"/>
              <a:t>informations</a:t>
            </a:r>
            <a:r>
              <a:rPr lang="en-GB" dirty="0"/>
              <a:t> </a:t>
            </a:r>
            <a:r>
              <a:rPr lang="en-GB" dirty="0" err="1"/>
              <a:t>d'identification</a:t>
            </a:r>
            <a:r>
              <a:rPr lang="en-GB" dirty="0"/>
              <a:t> </a:t>
            </a:r>
            <a:r>
              <a:rPr lang="en-GB" dirty="0" err="1"/>
              <a:t>authentifiées</a:t>
            </a:r>
            <a:r>
              <a:rPr lang="en-GB" dirty="0"/>
              <a:t>, la connexion TCP est ouverte pour le </a:t>
            </a:r>
            <a:r>
              <a:rPr lang="en-GB" dirty="0" err="1"/>
              <a:t>transfert</a:t>
            </a:r>
            <a:endParaRPr lang="en-GB" dirty="0"/>
          </a:p>
          <a:p>
            <a:pPr lvl="1" algn="just"/>
            <a:r>
              <a:rPr lang="en-GB" dirty="0"/>
              <a:t>Par </a:t>
            </a:r>
            <a:r>
              <a:rPr lang="en-GB" dirty="0" err="1"/>
              <a:t>exemple</a:t>
            </a:r>
            <a:r>
              <a:rPr lang="en-GB" dirty="0"/>
              <a:t> FileZilla, </a:t>
            </a:r>
            <a:r>
              <a:rPr lang="en-GB" dirty="0" err="1"/>
              <a:t>CuteFTP</a:t>
            </a:r>
            <a:r>
              <a:rPr lang="en-GB" dirty="0"/>
              <a:t>, File Downloader, </a:t>
            </a:r>
            <a:r>
              <a:rPr lang="en-GB" dirty="0" err="1"/>
              <a:t>CoreFTP</a:t>
            </a:r>
            <a:endParaRPr lang="en-GB" dirty="0"/>
          </a:p>
        </p:txBody>
      </p:sp>
    </p:spTree>
    <p:extLst>
      <p:ext uri="{BB962C8B-B14F-4D97-AF65-F5344CB8AC3E}">
        <p14:creationId xmlns:p14="http://schemas.microsoft.com/office/powerpoint/2010/main" val="65092423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FTP – </a:t>
            </a:r>
            <a:r>
              <a:rPr lang="en-GB" sz="2800" dirty="0" err="1">
                <a:solidFill>
                  <a:schemeClr val="bg1"/>
                </a:solidFill>
                <a:latin typeface="Verdana" charset="0"/>
                <a:cs typeface="Verdana" charset="0"/>
              </a:rPr>
              <a:t>Protocole</a:t>
            </a:r>
            <a:r>
              <a:rPr lang="en-GB" sz="2800" dirty="0">
                <a:solidFill>
                  <a:schemeClr val="bg1"/>
                </a:solidFill>
                <a:latin typeface="Verdana" charset="0"/>
                <a:cs typeface="Verdana" charset="0"/>
              </a:rPr>
              <a:t> de </a:t>
            </a:r>
            <a:r>
              <a:rPr lang="en-GB" sz="2800" dirty="0" err="1">
                <a:solidFill>
                  <a:schemeClr val="bg1"/>
                </a:solidFill>
                <a:latin typeface="Verdana" charset="0"/>
                <a:cs typeface="Verdana" charset="0"/>
              </a:rPr>
              <a:t>transfert</a:t>
            </a:r>
            <a:r>
              <a:rPr lang="en-GB" sz="2800" dirty="0">
                <a:solidFill>
                  <a:schemeClr val="bg1"/>
                </a:solidFill>
                <a:latin typeface="Verdana" charset="0"/>
                <a:cs typeface="Verdana" charset="0"/>
              </a:rPr>
              <a:t> de </a:t>
            </a:r>
            <a:r>
              <a:rPr lang="en-GB" sz="2800" dirty="0" err="1">
                <a:solidFill>
                  <a:schemeClr val="bg1"/>
                </a:solidFill>
                <a:latin typeface="Verdana" charset="0"/>
                <a:cs typeface="Verdana" charset="0"/>
              </a:rPr>
              <a:t>fichiers</a:t>
            </a:r>
            <a:endParaRPr lang="en-GB" sz="2800" dirty="0">
              <a:solidFill>
                <a:schemeClr val="bg1"/>
              </a:solidFill>
              <a:latin typeface="Verdana" charset="0"/>
              <a:cs typeface="Verdana" charset="0"/>
            </a:endParaRPr>
          </a:p>
        </p:txBody>
      </p:sp>
      <p:pic>
        <p:nvPicPr>
          <p:cNvPr id="9222" name="Picture 6">
            <a:extLst>
              <a:ext uri="{FF2B5EF4-FFF2-40B4-BE49-F238E27FC236}">
                <a16:creationId xmlns:a16="http://schemas.microsoft.com/office/drawing/2014/main" id="{CB70B552-2C96-484D-9C9B-7F98A393637F}"/>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107950" y="1154583"/>
            <a:ext cx="4826000" cy="384651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a16="http://schemas.microsoft.com/office/drawing/2014/main" id="{977E505F-D244-44BE-8966-240D399FF2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359" y="2638898"/>
            <a:ext cx="5178691" cy="3847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99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Stockage </a:t>
            </a:r>
            <a:r>
              <a:rPr lang="en-GB" sz="3200" dirty="0" err="1">
                <a:solidFill>
                  <a:schemeClr val="bg1"/>
                </a:solidFill>
                <a:latin typeface="Verdana" charset="0"/>
                <a:cs typeface="Verdana" charset="0"/>
              </a:rPr>
              <a:t>en</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ligne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03325"/>
            <a:ext cx="8642350" cy="5464175"/>
          </a:xfrm>
        </p:spPr>
        <p:txBody>
          <a:bodyPr>
            <a:normAutofit/>
          </a:bodyPr>
          <a:lstStyle/>
          <a:p>
            <a:pPr marL="0" indent="0" algn="just">
              <a:buNone/>
            </a:pPr>
            <a:r>
              <a:rPr lang="en-GB" sz="2400" dirty="0" err="1"/>
              <a:t>L'informatique</a:t>
            </a:r>
            <a:r>
              <a:rPr lang="en-GB" sz="2400" dirty="0"/>
              <a:t> </a:t>
            </a:r>
            <a:r>
              <a:rPr lang="en-GB" sz="2400" dirty="0" err="1"/>
              <a:t>en</a:t>
            </a:r>
            <a:r>
              <a:rPr lang="en-GB" sz="2400" dirty="0"/>
              <a:t> </a:t>
            </a:r>
            <a:r>
              <a:rPr lang="en-GB" sz="2400" dirty="0" err="1"/>
              <a:t>nuage</a:t>
            </a:r>
            <a:r>
              <a:rPr lang="en-GB" sz="2400" dirty="0"/>
              <a:t> est très </a:t>
            </a:r>
            <a:r>
              <a:rPr lang="en-GB" sz="2400" dirty="0" err="1"/>
              <a:t>répandue</a:t>
            </a:r>
            <a:r>
              <a:rPr lang="en-GB" sz="2400" dirty="0"/>
              <a:t> - le stockage des </a:t>
            </a:r>
            <a:r>
              <a:rPr lang="en-GB" sz="2400" dirty="0" err="1"/>
              <a:t>données</a:t>
            </a:r>
            <a:r>
              <a:rPr lang="en-GB" sz="2400" dirty="0"/>
              <a:t> dans le "</a:t>
            </a:r>
            <a:r>
              <a:rPr lang="en-GB" sz="2400" dirty="0" err="1"/>
              <a:t>nuage</a:t>
            </a:r>
            <a:r>
              <a:rPr lang="en-GB" sz="2400" dirty="0"/>
              <a:t>".</a:t>
            </a:r>
          </a:p>
          <a:p>
            <a:pPr algn="just"/>
            <a:r>
              <a:rPr lang="en-GB" sz="2400" dirty="0"/>
              <a:t>Pratique, </a:t>
            </a:r>
            <a:r>
              <a:rPr lang="en-GB" sz="2400" dirty="0" err="1"/>
              <a:t>à</a:t>
            </a:r>
            <a:r>
              <a:rPr lang="en-GB" sz="2400" dirty="0"/>
              <a:t> la </a:t>
            </a:r>
            <a:r>
              <a:rPr lang="en-GB" sz="2400" dirty="0" err="1"/>
              <a:t>demande</a:t>
            </a:r>
            <a:r>
              <a:rPr lang="en-GB" sz="2400" dirty="0"/>
              <a:t>, </a:t>
            </a:r>
            <a:r>
              <a:rPr lang="en-GB" sz="2400" dirty="0" err="1"/>
              <a:t>partageable</a:t>
            </a:r>
            <a:r>
              <a:rPr lang="en-GB" sz="2400" dirty="0"/>
              <a:t>, </a:t>
            </a:r>
            <a:r>
              <a:rPr lang="en-GB" sz="2400" dirty="0" err="1"/>
              <a:t>sûr</a:t>
            </a:r>
            <a:endParaRPr lang="en-GB" sz="2400" dirty="0"/>
          </a:p>
          <a:p>
            <a:pPr algn="just"/>
            <a:r>
              <a:rPr lang="en-GB" sz="2400" dirty="0" err="1"/>
              <a:t>Gratuit</a:t>
            </a:r>
            <a:r>
              <a:rPr lang="en-GB" sz="2400" dirty="0"/>
              <a:t> - peut </a:t>
            </a:r>
            <a:r>
              <a:rPr lang="en-GB" sz="2400" dirty="0" err="1"/>
              <a:t>être</a:t>
            </a:r>
            <a:r>
              <a:rPr lang="en-GB" sz="2400" dirty="0"/>
              <a:t> </a:t>
            </a:r>
            <a:r>
              <a:rPr lang="en-GB" sz="2400" dirty="0" err="1"/>
              <a:t>fourni</a:t>
            </a:r>
            <a:r>
              <a:rPr lang="en-GB" sz="2400" dirty="0"/>
              <a:t> par </a:t>
            </a:r>
            <a:r>
              <a:rPr lang="en-GB" sz="2400" dirty="0" err="1"/>
              <a:t>votre</a:t>
            </a:r>
            <a:r>
              <a:rPr lang="en-GB" sz="2400" dirty="0"/>
              <a:t> </a:t>
            </a:r>
            <a:r>
              <a:rPr lang="en-GB" sz="2400" dirty="0" err="1"/>
              <a:t>fournisseur</a:t>
            </a:r>
            <a:r>
              <a:rPr lang="en-GB" sz="2400" dirty="0"/>
              <a:t> </a:t>
            </a:r>
            <a:r>
              <a:rPr lang="en-GB" sz="2400" dirty="0" err="1"/>
              <a:t>d'accès</a:t>
            </a:r>
            <a:r>
              <a:rPr lang="en-GB" sz="2400" dirty="0"/>
              <a:t> Internet </a:t>
            </a:r>
            <a:r>
              <a:rPr lang="en-GB" sz="2400" dirty="0" err="1"/>
              <a:t>ou</a:t>
            </a:r>
            <a:r>
              <a:rPr lang="en-GB" sz="2400" dirty="0"/>
              <a:t> par </a:t>
            </a:r>
            <a:r>
              <a:rPr lang="en-GB" sz="2400" dirty="0" err="1"/>
              <a:t>d'autres</a:t>
            </a:r>
            <a:endParaRPr lang="en-GB" sz="2400" dirty="0"/>
          </a:p>
          <a:p>
            <a:pPr algn="just"/>
            <a:r>
              <a:rPr lang="en-GB" sz="2400" dirty="0"/>
              <a:t>Abonnement - </a:t>
            </a:r>
            <a:r>
              <a:rPr lang="en-GB" sz="2400" dirty="0" err="1"/>
              <a:t>s'inscrire</a:t>
            </a:r>
            <a:r>
              <a:rPr lang="en-GB" sz="2400" dirty="0"/>
              <a:t>, payer et </a:t>
            </a:r>
            <a:r>
              <a:rPr lang="en-GB" sz="2400" dirty="0" err="1"/>
              <a:t>obtenir</a:t>
            </a:r>
            <a:r>
              <a:rPr lang="en-GB" sz="2400" dirty="0"/>
              <a:t> plus de stockage</a:t>
            </a:r>
          </a:p>
          <a:p>
            <a:pPr lvl="1" algn="just"/>
            <a:r>
              <a:rPr lang="en-GB" sz="2000" dirty="0" err="1"/>
              <a:t>Légitime</a:t>
            </a:r>
            <a:r>
              <a:rPr lang="en-GB" sz="2000" dirty="0"/>
              <a:t> </a:t>
            </a:r>
          </a:p>
          <a:p>
            <a:pPr lvl="1" algn="just"/>
            <a:r>
              <a:rPr lang="en-GB" sz="2000" dirty="0" err="1"/>
              <a:t>Utilisé</a:t>
            </a:r>
            <a:r>
              <a:rPr lang="en-GB" sz="2000" dirty="0"/>
              <a:t> </a:t>
            </a:r>
            <a:r>
              <a:rPr lang="en-GB" sz="2000" dirty="0" err="1"/>
              <a:t>à</a:t>
            </a:r>
            <a:r>
              <a:rPr lang="en-GB" sz="2000" dirty="0"/>
              <a:t> des fins </a:t>
            </a:r>
            <a:r>
              <a:rPr lang="en-GB" sz="2000" dirty="0" err="1"/>
              <a:t>criminelles</a:t>
            </a:r>
            <a:endParaRPr lang="en-GB" sz="2000" dirty="0"/>
          </a:p>
          <a:p>
            <a:pPr lvl="1" algn="just"/>
            <a:r>
              <a:rPr lang="en-GB" sz="2000" dirty="0" err="1"/>
              <a:t>Ils</a:t>
            </a:r>
            <a:r>
              <a:rPr lang="en-GB" sz="2000" dirty="0"/>
              <a:t> </a:t>
            </a:r>
            <a:r>
              <a:rPr lang="en-GB" sz="2000" dirty="0" err="1"/>
              <a:t>peuvent</a:t>
            </a:r>
            <a:r>
              <a:rPr lang="en-GB" sz="2000" dirty="0"/>
              <a:t> stocker et </a:t>
            </a:r>
            <a:r>
              <a:rPr lang="en-GB" sz="2000" dirty="0" err="1"/>
              <a:t>partager</a:t>
            </a:r>
            <a:r>
              <a:rPr lang="en-GB" sz="2000" dirty="0"/>
              <a:t> du </a:t>
            </a:r>
            <a:r>
              <a:rPr lang="en-GB" sz="2000" dirty="0" err="1"/>
              <a:t>contenu</a:t>
            </a:r>
            <a:endParaRPr lang="en-GB" sz="2000" dirty="0"/>
          </a:p>
        </p:txBody>
      </p:sp>
      <p:pic>
        <p:nvPicPr>
          <p:cNvPr id="5122" name="Picture 2" descr="Green Tick Vector Images (over 6,000)">
            <a:extLst>
              <a:ext uri="{FF2B5EF4-FFF2-40B4-BE49-F238E27FC236}">
                <a16:creationId xmlns:a16="http://schemas.microsoft.com/office/drawing/2014/main" id="{B6CA04ED-E9CC-4015-A4BC-D12B20AFA0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2151969" y="3659386"/>
            <a:ext cx="361744" cy="2760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reen Tick Vector Images (over 6,000)">
            <a:extLst>
              <a:ext uri="{FF2B5EF4-FFF2-40B4-BE49-F238E27FC236}">
                <a16:creationId xmlns:a16="http://schemas.microsoft.com/office/drawing/2014/main" id="{C0F78C25-B445-4F20-9A89-B5DBA7C5B2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3945452" y="3935412"/>
            <a:ext cx="433002" cy="330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21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Stockage </a:t>
            </a:r>
            <a:r>
              <a:rPr lang="en-GB" sz="3200" dirty="0" err="1">
                <a:solidFill>
                  <a:schemeClr val="bg1"/>
                </a:solidFill>
                <a:latin typeface="Verdana" charset="0"/>
                <a:cs typeface="Verdana" charset="0"/>
              </a:rPr>
              <a:t>en</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ligne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4891"/>
            <a:ext cx="8642350" cy="5183187"/>
          </a:xfrm>
        </p:spPr>
        <p:txBody>
          <a:bodyPr/>
          <a:lstStyle/>
          <a:p>
            <a:pPr marL="0" indent="0">
              <a:buNone/>
            </a:pPr>
            <a:r>
              <a:rPr lang="en-GB" dirty="0" err="1"/>
              <a:t>Exemples</a:t>
            </a:r>
            <a:r>
              <a:rPr lang="en-GB" dirty="0"/>
              <a:t> – </a:t>
            </a:r>
            <a:r>
              <a:rPr lang="en-GB" dirty="0" err="1"/>
              <a:t>iDrive</a:t>
            </a:r>
            <a:r>
              <a:rPr lang="en-GB" dirty="0"/>
              <a:t> (5GB/5TB), </a:t>
            </a:r>
            <a:r>
              <a:rPr lang="en-GB" dirty="0" err="1"/>
              <a:t>pCloud</a:t>
            </a:r>
            <a:r>
              <a:rPr lang="en-GB" dirty="0"/>
              <a:t> (10GB/2TB), OneDrive (5GB/6TB), Google Drive (15GB/2TB) </a:t>
            </a:r>
          </a:p>
        </p:txBody>
      </p:sp>
      <p:pic>
        <p:nvPicPr>
          <p:cNvPr id="4" name="Picture 3">
            <a:extLst>
              <a:ext uri="{FF2B5EF4-FFF2-40B4-BE49-F238E27FC236}">
                <a16:creationId xmlns:a16="http://schemas.microsoft.com/office/drawing/2014/main" id="{4A076A63-680C-4E42-9002-335EEA3A7D26}"/>
              </a:ext>
            </a:extLst>
          </p:cNvPr>
          <p:cNvPicPr>
            <a:picLocks noChangeAspect="1"/>
          </p:cNvPicPr>
          <p:nvPr/>
        </p:nvPicPr>
        <p:blipFill>
          <a:blip r:embed="rId3"/>
          <a:stretch>
            <a:fillRect/>
          </a:stretch>
        </p:blipFill>
        <p:spPr>
          <a:xfrm>
            <a:off x="395536" y="2337600"/>
            <a:ext cx="6786500" cy="4110501"/>
          </a:xfrm>
          <a:prstGeom prst="rect">
            <a:avLst/>
          </a:prstGeom>
          <a:ln>
            <a:solidFill>
              <a:srgbClr val="0070C0"/>
            </a:solidFill>
          </a:ln>
        </p:spPr>
      </p:pic>
      <p:sp>
        <p:nvSpPr>
          <p:cNvPr id="13" name="TextBox 12">
            <a:extLst>
              <a:ext uri="{FF2B5EF4-FFF2-40B4-BE49-F238E27FC236}">
                <a16:creationId xmlns:a16="http://schemas.microsoft.com/office/drawing/2014/main" id="{F5E9FC62-4CD7-4CE7-977B-D7738CE73106}"/>
              </a:ext>
            </a:extLst>
          </p:cNvPr>
          <p:cNvSpPr txBox="1"/>
          <p:nvPr/>
        </p:nvSpPr>
        <p:spPr>
          <a:xfrm>
            <a:off x="7008872" y="2337600"/>
            <a:ext cx="2027178" cy="3785652"/>
          </a:xfrm>
          <a:prstGeom prst="rect">
            <a:avLst/>
          </a:prstGeom>
          <a:solidFill>
            <a:sysClr val="windowText" lastClr="000000">
              <a:lumMod val="65000"/>
              <a:lumOff val="35000"/>
            </a:sysClr>
          </a:solidFill>
        </p:spPr>
        <p:txBody>
          <a:bodyPr wrap="square" rtlCol="0">
            <a:spAutoFit/>
          </a:bodyPr>
          <a:lstStyle/>
          <a:p>
            <a:pPr lvl="0" algn="ctr" defTabSz="914400">
              <a:defRPr/>
            </a:pPr>
            <a:r>
              <a:rPr lang="en-GB" sz="2400" kern="0" dirty="0" err="1">
                <a:solidFill>
                  <a:prstClr val="white"/>
                </a:solidFill>
                <a:ea typeface="ＭＳ Ｐゴシック" pitchFamily="-107" charset="-128"/>
              </a:rPr>
              <a:t>Mega.nz</a:t>
            </a:r>
            <a:endParaRPr lang="en-GB" sz="2400" kern="0" dirty="0">
              <a:solidFill>
                <a:prstClr val="white"/>
              </a:solidFill>
              <a:ea typeface="ＭＳ Ｐゴシック" pitchFamily="-107" charset="-128"/>
            </a:endParaRPr>
          </a:p>
          <a:p>
            <a:pPr lvl="0" algn="ctr" defTabSz="914400">
              <a:defRPr/>
            </a:pPr>
            <a:r>
              <a:rPr lang="en-GB" sz="2400" kern="0" dirty="0">
                <a:solidFill>
                  <a:prstClr val="white"/>
                </a:solidFill>
                <a:ea typeface="ＭＳ Ｐゴシック" pitchFamily="-107" charset="-128"/>
              </a:rPr>
              <a:t>15GB </a:t>
            </a:r>
            <a:r>
              <a:rPr lang="en-GB" sz="2400" kern="0" dirty="0" err="1">
                <a:solidFill>
                  <a:prstClr val="white"/>
                </a:solidFill>
                <a:ea typeface="ＭＳ Ｐゴシック" pitchFamily="-107" charset="-128"/>
              </a:rPr>
              <a:t>gratuit</a:t>
            </a:r>
            <a:endParaRPr lang="en-GB" sz="2400" kern="0" dirty="0">
              <a:solidFill>
                <a:prstClr val="white"/>
              </a:solidFill>
              <a:ea typeface="ＭＳ Ｐゴシック" pitchFamily="-107" charset="-128"/>
            </a:endParaRPr>
          </a:p>
          <a:p>
            <a:pPr lvl="0" algn="ctr" defTabSz="914400">
              <a:defRPr/>
            </a:pPr>
            <a:r>
              <a:rPr lang="en-GB" sz="2400" kern="0" dirty="0">
                <a:solidFill>
                  <a:prstClr val="white"/>
                </a:solidFill>
                <a:ea typeface="ＭＳ Ｐゴシック" pitchFamily="-107" charset="-128"/>
              </a:rPr>
              <a:t>Max 16TB</a:t>
            </a:r>
          </a:p>
          <a:p>
            <a:pPr lvl="0" algn="ctr" defTabSz="914400">
              <a:defRPr/>
            </a:pPr>
            <a:endParaRPr lang="en-GB" sz="2400" kern="0" dirty="0">
              <a:solidFill>
                <a:prstClr val="white"/>
              </a:solidFill>
              <a:ea typeface="ＭＳ Ｐゴシック" pitchFamily="-107" charset="-128"/>
            </a:endParaRPr>
          </a:p>
          <a:p>
            <a:pPr lvl="0" algn="ctr" defTabSz="914400">
              <a:defRPr/>
            </a:pPr>
            <a:r>
              <a:rPr lang="en-GB" sz="2400" kern="0" dirty="0" err="1">
                <a:solidFill>
                  <a:prstClr val="white"/>
                </a:solidFill>
                <a:ea typeface="ＭＳ Ｐゴシック" pitchFamily="-107" charset="-128"/>
              </a:rPr>
              <a:t>Entièrement</a:t>
            </a:r>
            <a:r>
              <a:rPr lang="en-GB" sz="2400" kern="0" dirty="0">
                <a:solidFill>
                  <a:prstClr val="white"/>
                </a:solidFill>
                <a:ea typeface="ＭＳ Ｐゴシック" pitchFamily="-107" charset="-128"/>
              </a:rPr>
              <a:t> </a:t>
            </a:r>
            <a:r>
              <a:rPr lang="en-GB" sz="2400" kern="0" dirty="0" err="1">
                <a:solidFill>
                  <a:prstClr val="white"/>
                </a:solidFill>
                <a:ea typeface="ＭＳ Ｐゴシック" pitchFamily="-107" charset="-128"/>
              </a:rPr>
              <a:t>crypté</a:t>
            </a:r>
            <a:r>
              <a:rPr lang="en-GB" sz="2400" kern="0" dirty="0">
                <a:solidFill>
                  <a:prstClr val="white"/>
                </a:solidFill>
                <a:ea typeface="ＭＳ Ｐゴシック" pitchFamily="-107" charset="-128"/>
              </a:rPr>
              <a:t> </a:t>
            </a:r>
            <a:r>
              <a:rPr lang="en-GB" sz="2400" kern="0" dirty="0" err="1">
                <a:solidFill>
                  <a:prstClr val="white"/>
                </a:solidFill>
                <a:ea typeface="ＭＳ Ｐゴシック" pitchFamily="-107" charset="-128"/>
              </a:rPr>
              <a:t>à</a:t>
            </a:r>
            <a:r>
              <a:rPr lang="en-GB" sz="2400" kern="0" dirty="0">
                <a:solidFill>
                  <a:prstClr val="white"/>
                </a:solidFill>
                <a:ea typeface="ＭＳ Ｐゴシック" pitchFamily="-107" charset="-128"/>
              </a:rPr>
              <a:t> </a:t>
            </a:r>
            <a:r>
              <a:rPr lang="en-GB" sz="2400" kern="0" dirty="0" err="1">
                <a:solidFill>
                  <a:prstClr val="white"/>
                </a:solidFill>
                <a:ea typeface="ＭＳ Ｐゴシック" pitchFamily="-107" charset="-128"/>
              </a:rPr>
              <a:t>l'extrémité</a:t>
            </a:r>
            <a:r>
              <a:rPr lang="en-GB" sz="2400" kern="0" dirty="0">
                <a:solidFill>
                  <a:prstClr val="white"/>
                </a:solidFill>
                <a:ea typeface="ＭＳ Ｐゴシック" pitchFamily="-107" charset="-128"/>
              </a:rPr>
              <a:t> du </a:t>
            </a:r>
            <a:r>
              <a:rPr lang="en-GB" sz="2400" kern="0" dirty="0" err="1">
                <a:solidFill>
                  <a:prstClr val="white"/>
                </a:solidFill>
                <a:ea typeface="ＭＳ Ｐゴシック" pitchFamily="-107" charset="-128"/>
              </a:rPr>
              <a:t>serveur</a:t>
            </a:r>
            <a:r>
              <a:rPr lang="en-GB" sz="2400" kern="0" dirty="0">
                <a:solidFill>
                  <a:prstClr val="white"/>
                </a:solidFill>
                <a:ea typeface="ＭＳ Ｐゴシック" pitchFamily="-107" charset="-128"/>
              </a:rPr>
              <a:t> et </a:t>
            </a:r>
            <a:r>
              <a:rPr lang="en-GB" sz="2400" kern="0" dirty="0" err="1">
                <a:solidFill>
                  <a:prstClr val="white"/>
                </a:solidFill>
                <a:ea typeface="ＭＳ Ｐゴシック" pitchFamily="-107" charset="-128"/>
              </a:rPr>
              <a:t>en</a:t>
            </a:r>
            <a:r>
              <a:rPr lang="en-GB" sz="2400" kern="0" dirty="0">
                <a:solidFill>
                  <a:prstClr val="white"/>
                </a:solidFill>
                <a:ea typeface="ＭＳ Ｐゴシック" pitchFamily="-107" charset="-128"/>
              </a:rPr>
              <a:t> transit</a:t>
            </a:r>
          </a:p>
          <a:p>
            <a:pPr lvl="0" algn="ctr" defTabSz="914400">
              <a:defRPr/>
            </a:pPr>
            <a:r>
              <a:rPr lang="en-GB" sz="2400" kern="0" dirty="0">
                <a:solidFill>
                  <a:prstClr val="white"/>
                </a:solidFill>
                <a:ea typeface="ＭＳ Ｐゴシック" pitchFamily="-107" charset="-128"/>
              </a:rPr>
              <a:t>(AES 128 bits)</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337576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IOT – Internet des </a:t>
            </a:r>
            <a:r>
              <a:rPr lang="en-GB" sz="3200" dirty="0" err="1">
                <a:solidFill>
                  <a:schemeClr val="bg1"/>
                </a:solidFill>
                <a:latin typeface="Verdana" charset="0"/>
                <a:cs typeface="Verdana" charset="0"/>
              </a:rPr>
              <a:t>objets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92536"/>
            <a:ext cx="8642350" cy="5183187"/>
          </a:xfrm>
        </p:spPr>
        <p:txBody>
          <a:bodyPr/>
          <a:lstStyle/>
          <a:p>
            <a:pPr marL="0" indent="0" algn="just">
              <a:buNone/>
            </a:pPr>
            <a:r>
              <a:rPr lang="en-GB" dirty="0" err="1"/>
              <a:t>Chaque</a:t>
            </a:r>
            <a:r>
              <a:rPr lang="en-GB" dirty="0"/>
              <a:t> </a:t>
            </a:r>
            <a:r>
              <a:rPr lang="en-GB" dirty="0" err="1"/>
              <a:t>appareil</a:t>
            </a:r>
            <a:r>
              <a:rPr lang="en-GB" dirty="0"/>
              <a:t> est </a:t>
            </a:r>
            <a:r>
              <a:rPr lang="en-GB" dirty="0" err="1"/>
              <a:t>connecté</a:t>
            </a:r>
            <a:r>
              <a:rPr lang="en-GB" dirty="0"/>
              <a:t> avec </a:t>
            </a:r>
            <a:r>
              <a:rPr lang="en-GB" dirty="0" err="1"/>
              <a:t>sa</a:t>
            </a:r>
            <a:r>
              <a:rPr lang="en-GB" dirty="0"/>
              <a:t> propre </a:t>
            </a:r>
            <a:r>
              <a:rPr lang="en-GB" dirty="0" err="1"/>
              <a:t>adresse</a:t>
            </a:r>
            <a:r>
              <a:rPr lang="en-GB" dirty="0"/>
              <a:t> IP (IPv6) - </a:t>
            </a:r>
            <a:r>
              <a:rPr lang="en-GB" dirty="0" err="1"/>
              <a:t>interconnectée</a:t>
            </a:r>
            <a:r>
              <a:rPr lang="en-GB" dirty="0"/>
              <a:t> avec le propriétaire et entre </a:t>
            </a:r>
            <a:r>
              <a:rPr lang="en-GB" dirty="0" err="1"/>
              <a:t>eux</a:t>
            </a:r>
            <a:endParaRPr lang="en-GB" dirty="0"/>
          </a:p>
          <a:p>
            <a:pPr algn="just"/>
            <a:r>
              <a:rPr lang="en-GB" dirty="0" err="1"/>
              <a:t>Défi</a:t>
            </a:r>
            <a:r>
              <a:rPr lang="en-GB" dirty="0"/>
              <a:t> - les </a:t>
            </a:r>
            <a:r>
              <a:rPr lang="en-GB" dirty="0" err="1"/>
              <a:t>appareils</a:t>
            </a:r>
            <a:r>
              <a:rPr lang="en-GB" dirty="0"/>
              <a:t> </a:t>
            </a:r>
            <a:r>
              <a:rPr lang="en-GB" dirty="0" err="1"/>
              <a:t>contiennent</a:t>
            </a:r>
            <a:r>
              <a:rPr lang="en-GB" dirty="0"/>
              <a:t> des </a:t>
            </a:r>
            <a:r>
              <a:rPr lang="en-GB" dirty="0" err="1"/>
              <a:t>données</a:t>
            </a:r>
            <a:r>
              <a:rPr lang="en-GB" dirty="0"/>
              <a:t> et </a:t>
            </a:r>
            <a:r>
              <a:rPr lang="en-GB" dirty="0" err="1"/>
              <a:t>peuvent</a:t>
            </a:r>
            <a:r>
              <a:rPr lang="en-GB" dirty="0"/>
              <a:t> </a:t>
            </a:r>
            <a:r>
              <a:rPr lang="en-GB" dirty="0" err="1"/>
              <a:t>devenir</a:t>
            </a:r>
            <a:r>
              <a:rPr lang="en-GB" dirty="0"/>
              <a:t> des </a:t>
            </a:r>
            <a:r>
              <a:rPr lang="en-GB" dirty="0" err="1"/>
              <a:t>cibles</a:t>
            </a:r>
            <a:r>
              <a:rPr lang="en-GB" dirty="0"/>
              <a:t> car il est impossible de tout </a:t>
            </a:r>
            <a:r>
              <a:rPr lang="en-GB" dirty="0" err="1"/>
              <a:t>sécuriser</a:t>
            </a:r>
            <a:endParaRPr lang="en-GB" dirty="0"/>
          </a:p>
          <a:p>
            <a:pPr algn="just"/>
            <a:r>
              <a:rPr lang="en-GB" dirty="0"/>
              <a:t>Les </a:t>
            </a:r>
            <a:r>
              <a:rPr lang="en-GB" dirty="0" err="1"/>
              <a:t>appareils</a:t>
            </a:r>
            <a:r>
              <a:rPr lang="en-GB" dirty="0"/>
              <a:t> </a:t>
            </a:r>
            <a:r>
              <a:rPr lang="en-GB" dirty="0" err="1"/>
              <a:t>compromis</a:t>
            </a:r>
            <a:r>
              <a:rPr lang="en-GB" dirty="0"/>
              <a:t> </a:t>
            </a:r>
            <a:r>
              <a:rPr lang="en-GB" dirty="0" err="1"/>
              <a:t>peuvent</a:t>
            </a:r>
            <a:r>
              <a:rPr lang="en-GB" dirty="0"/>
              <a:t> </a:t>
            </a:r>
            <a:r>
              <a:rPr lang="en-GB" dirty="0" err="1"/>
              <a:t>être</a:t>
            </a:r>
            <a:r>
              <a:rPr lang="en-GB" dirty="0"/>
              <a:t> </a:t>
            </a:r>
            <a:r>
              <a:rPr lang="en-GB" dirty="0" err="1"/>
              <a:t>utilisés</a:t>
            </a:r>
            <a:r>
              <a:rPr lang="en-GB" dirty="0"/>
              <a:t> </a:t>
            </a:r>
            <a:r>
              <a:rPr lang="en-GB" dirty="0" err="1"/>
              <a:t>comme</a:t>
            </a:r>
            <a:r>
              <a:rPr lang="en-GB" dirty="0"/>
              <a:t> Botnet !</a:t>
            </a:r>
          </a:p>
          <a:p>
            <a:pPr marL="457200" lvl="1" indent="0" algn="just">
              <a:buNone/>
            </a:pPr>
            <a:r>
              <a:rPr lang="en-GB" dirty="0"/>
              <a:t>par </a:t>
            </a:r>
            <a:r>
              <a:rPr lang="en-GB" dirty="0" err="1"/>
              <a:t>exemple</a:t>
            </a:r>
            <a:r>
              <a:rPr lang="en-GB" dirty="0"/>
              <a:t> </a:t>
            </a:r>
            <a:r>
              <a:rPr lang="en-GB" dirty="0" err="1"/>
              <a:t>Mirai</a:t>
            </a:r>
            <a:endParaRPr lang="en-GB" dirty="0"/>
          </a:p>
        </p:txBody>
      </p:sp>
      <p:pic>
        <p:nvPicPr>
          <p:cNvPr id="7" name="Bild 3">
            <a:extLst>
              <a:ext uri="{FF2B5EF4-FFF2-40B4-BE49-F238E27FC236}">
                <a16:creationId xmlns:a16="http://schemas.microsoft.com/office/drawing/2014/main" id="{7BC525A1-20BC-4A5C-8736-74A2C5AF6670}"/>
              </a:ext>
            </a:extLst>
          </p:cNvPr>
          <p:cNvPicPr>
            <a:picLocks noChangeAspect="1"/>
          </p:cNvPicPr>
          <p:nvPr/>
        </p:nvPicPr>
        <p:blipFill>
          <a:blip r:embed="rId3"/>
          <a:stretch>
            <a:fillRect/>
          </a:stretch>
        </p:blipFill>
        <p:spPr>
          <a:xfrm>
            <a:off x="5076056" y="3977912"/>
            <a:ext cx="3816424" cy="2470190"/>
          </a:xfrm>
          <a:prstGeom prst="rect">
            <a:avLst/>
          </a:prstGeom>
        </p:spPr>
      </p:pic>
    </p:spTree>
    <p:extLst>
      <p:ext uri="{BB962C8B-B14F-4D97-AF65-F5344CB8AC3E}">
        <p14:creationId xmlns:p14="http://schemas.microsoft.com/office/powerpoint/2010/main" val="423261681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Jeux </a:t>
            </a:r>
            <a:r>
              <a:rPr lang="en-GB" sz="3200" dirty="0" err="1">
                <a:solidFill>
                  <a:schemeClr val="bg1"/>
                </a:solidFill>
                <a:latin typeface="Verdana" charset="0"/>
                <a:cs typeface="Verdana" charset="0"/>
              </a:rPr>
              <a:t>en</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ligne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normAutofit fontScale="92500" lnSpcReduction="20000"/>
          </a:bodyPr>
          <a:lstStyle/>
          <a:p>
            <a:pPr marL="0" indent="0" algn="just">
              <a:buNone/>
            </a:pPr>
            <a:r>
              <a:rPr lang="en-GB" dirty="0"/>
              <a:t>Populaire </a:t>
            </a:r>
            <a:r>
              <a:rPr lang="en-GB" dirty="0" err="1"/>
              <a:t>auprès</a:t>
            </a:r>
            <a:r>
              <a:rPr lang="en-GB" dirty="0"/>
              <a:t> de </a:t>
            </a:r>
            <a:r>
              <a:rPr lang="en-GB" dirty="0" err="1"/>
              <a:t>certains</a:t>
            </a:r>
            <a:r>
              <a:rPr lang="en-GB" dirty="0"/>
              <a:t> - qui </a:t>
            </a:r>
            <a:r>
              <a:rPr lang="en-GB" dirty="0" err="1"/>
              <a:t>passent</a:t>
            </a:r>
            <a:r>
              <a:rPr lang="en-GB" dirty="0"/>
              <a:t> beaucoup de temps </a:t>
            </a:r>
            <a:r>
              <a:rPr lang="en-GB" dirty="0" err="1"/>
              <a:t>à</a:t>
            </a:r>
            <a:r>
              <a:rPr lang="en-GB" dirty="0"/>
              <a:t> </a:t>
            </a:r>
            <a:r>
              <a:rPr lang="en-GB" dirty="0" err="1"/>
              <a:t>jouer</a:t>
            </a:r>
            <a:endParaRPr lang="en-GB" dirty="0"/>
          </a:p>
          <a:p>
            <a:pPr algn="just"/>
            <a:r>
              <a:rPr lang="en-GB" dirty="0" err="1"/>
              <a:t>Communautés</a:t>
            </a:r>
            <a:r>
              <a:rPr lang="en-GB" dirty="0"/>
              <a:t> </a:t>
            </a:r>
            <a:r>
              <a:rPr lang="en-GB" dirty="0" err="1"/>
              <a:t>en</a:t>
            </a:r>
            <a:r>
              <a:rPr lang="en-GB" dirty="0"/>
              <a:t> </a:t>
            </a:r>
            <a:r>
              <a:rPr lang="en-GB" dirty="0" err="1"/>
              <a:t>ligne</a:t>
            </a:r>
            <a:r>
              <a:rPr lang="en-GB" dirty="0"/>
              <a:t> </a:t>
            </a:r>
            <a:r>
              <a:rPr lang="en-GB" dirty="0" err="1"/>
              <a:t>formées</a:t>
            </a:r>
            <a:r>
              <a:rPr lang="en-GB" dirty="0"/>
              <a:t> de </a:t>
            </a:r>
            <a:r>
              <a:rPr lang="en-GB" dirty="0" err="1"/>
              <a:t>joueurs</a:t>
            </a:r>
            <a:endParaRPr lang="en-GB" dirty="0"/>
          </a:p>
          <a:p>
            <a:pPr algn="just"/>
            <a:r>
              <a:rPr lang="en-GB" dirty="0"/>
              <a:t>La </a:t>
            </a:r>
            <a:r>
              <a:rPr lang="en-GB" dirty="0" err="1"/>
              <a:t>cybercriminalité</a:t>
            </a:r>
            <a:r>
              <a:rPr lang="en-GB" dirty="0"/>
              <a:t> </a:t>
            </a:r>
            <a:r>
              <a:rPr lang="en-GB" dirty="0" err="1"/>
              <a:t>s'infiltre</a:t>
            </a:r>
            <a:r>
              <a:rPr lang="en-GB" dirty="0"/>
              <a:t> dans les jeux</a:t>
            </a:r>
          </a:p>
          <a:p>
            <a:pPr marL="0" indent="0" algn="just">
              <a:buNone/>
            </a:pPr>
            <a:endParaRPr lang="en-GB" dirty="0"/>
          </a:p>
          <a:p>
            <a:pPr lvl="1" algn="just"/>
            <a:r>
              <a:rPr lang="en-GB" dirty="0" err="1"/>
              <a:t>Piratage</a:t>
            </a:r>
            <a:r>
              <a:rPr lang="en-GB" dirty="0"/>
              <a:t> - Les </a:t>
            </a:r>
            <a:r>
              <a:rPr lang="en-GB" dirty="0" err="1"/>
              <a:t>cybercriminels</a:t>
            </a:r>
            <a:r>
              <a:rPr lang="en-GB" dirty="0"/>
              <a:t> </a:t>
            </a:r>
            <a:r>
              <a:rPr lang="en-GB" dirty="0" err="1"/>
              <a:t>tentent</a:t>
            </a:r>
            <a:r>
              <a:rPr lang="en-GB" dirty="0"/>
              <a:t> de </a:t>
            </a:r>
            <a:r>
              <a:rPr lang="en-GB" dirty="0" err="1"/>
              <a:t>vous</a:t>
            </a:r>
            <a:r>
              <a:rPr lang="en-GB" dirty="0"/>
              <a:t> inciter </a:t>
            </a:r>
            <a:r>
              <a:rPr lang="en-GB" dirty="0" err="1"/>
              <a:t>à</a:t>
            </a:r>
            <a:r>
              <a:rPr lang="en-GB" dirty="0"/>
              <a:t> donner des </a:t>
            </a:r>
            <a:r>
              <a:rPr lang="en-GB" dirty="0" err="1"/>
              <a:t>informations</a:t>
            </a:r>
            <a:r>
              <a:rPr lang="en-GB" dirty="0"/>
              <a:t> sur </a:t>
            </a:r>
            <a:r>
              <a:rPr lang="en-GB" dirty="0" err="1"/>
              <a:t>vous</a:t>
            </a:r>
            <a:r>
              <a:rPr lang="en-GB" dirty="0"/>
              <a:t> </a:t>
            </a:r>
            <a:r>
              <a:rPr lang="en-GB" dirty="0" err="1"/>
              <a:t>afin</a:t>
            </a:r>
            <a:r>
              <a:rPr lang="en-GB" dirty="0"/>
              <a:t> de </a:t>
            </a:r>
            <a:r>
              <a:rPr lang="en-GB" dirty="0" err="1"/>
              <a:t>pouvoir</a:t>
            </a:r>
            <a:r>
              <a:rPr lang="en-GB" dirty="0"/>
              <a:t> </a:t>
            </a:r>
            <a:r>
              <a:rPr lang="en-GB" dirty="0" err="1"/>
              <a:t>pirater</a:t>
            </a:r>
            <a:r>
              <a:rPr lang="en-GB" dirty="0"/>
              <a:t> </a:t>
            </a:r>
            <a:r>
              <a:rPr lang="en-GB" dirty="0" err="1"/>
              <a:t>vos</a:t>
            </a:r>
            <a:r>
              <a:rPr lang="en-GB" dirty="0"/>
              <a:t> </a:t>
            </a:r>
            <a:r>
              <a:rPr lang="en-GB" dirty="0" err="1"/>
              <a:t>comptes</a:t>
            </a:r>
            <a:r>
              <a:rPr lang="en-GB" dirty="0"/>
              <a:t> </a:t>
            </a:r>
            <a:r>
              <a:rPr lang="en-GB" dirty="0" err="1"/>
              <a:t>personnels</a:t>
            </a:r>
            <a:r>
              <a:rPr lang="en-GB" dirty="0"/>
              <a:t> </a:t>
            </a:r>
            <a:r>
              <a:rPr lang="en-GB" dirty="0" err="1"/>
              <a:t>ou</a:t>
            </a:r>
            <a:r>
              <a:rPr lang="en-GB" dirty="0"/>
              <a:t> de jeu</a:t>
            </a:r>
          </a:p>
          <a:p>
            <a:pPr lvl="1" algn="just"/>
            <a:r>
              <a:rPr lang="en-GB" dirty="0" err="1"/>
              <a:t>Hameçonnage</a:t>
            </a:r>
            <a:r>
              <a:rPr lang="en-GB" dirty="0"/>
              <a:t> - </a:t>
            </a:r>
            <a:r>
              <a:rPr lang="en-GB" dirty="0" err="1"/>
              <a:t>Ils</a:t>
            </a:r>
            <a:r>
              <a:rPr lang="en-GB" dirty="0"/>
              <a:t> </a:t>
            </a:r>
            <a:r>
              <a:rPr lang="en-GB" dirty="0" err="1"/>
              <a:t>peuvent</a:t>
            </a:r>
            <a:r>
              <a:rPr lang="en-GB" dirty="0"/>
              <a:t> </a:t>
            </a:r>
            <a:r>
              <a:rPr lang="en-GB" dirty="0" err="1"/>
              <a:t>vous</a:t>
            </a:r>
            <a:r>
              <a:rPr lang="en-GB" dirty="0"/>
              <a:t> dire </a:t>
            </a:r>
            <a:r>
              <a:rPr lang="en-GB" dirty="0" err="1"/>
              <a:t>qu'ils</a:t>
            </a:r>
            <a:r>
              <a:rPr lang="en-GB" dirty="0"/>
              <a:t> </a:t>
            </a:r>
            <a:r>
              <a:rPr lang="en-GB" dirty="0" err="1"/>
              <a:t>peuvent</a:t>
            </a:r>
            <a:r>
              <a:rPr lang="en-GB" dirty="0"/>
              <a:t> </a:t>
            </a:r>
            <a:r>
              <a:rPr lang="en-GB" dirty="0" err="1"/>
              <a:t>vous</a:t>
            </a:r>
            <a:r>
              <a:rPr lang="en-GB" dirty="0"/>
              <a:t> aider </a:t>
            </a:r>
            <a:r>
              <a:rPr lang="en-GB" dirty="0" err="1"/>
              <a:t>à</a:t>
            </a:r>
            <a:r>
              <a:rPr lang="en-GB" dirty="0"/>
              <a:t> </a:t>
            </a:r>
            <a:r>
              <a:rPr lang="en-GB" dirty="0" err="1"/>
              <a:t>obtenir</a:t>
            </a:r>
            <a:r>
              <a:rPr lang="en-GB" dirty="0"/>
              <a:t> plus de </a:t>
            </a:r>
            <a:r>
              <a:rPr lang="en-GB" dirty="0" err="1"/>
              <a:t>monnaie</a:t>
            </a:r>
            <a:r>
              <a:rPr lang="en-GB" dirty="0"/>
              <a:t> de jeu </a:t>
            </a:r>
            <a:r>
              <a:rPr lang="en-GB" dirty="0" err="1"/>
              <a:t>ou</a:t>
            </a:r>
            <a:r>
              <a:rPr lang="en-GB" dirty="0"/>
              <a:t> </a:t>
            </a:r>
            <a:r>
              <a:rPr lang="en-GB" dirty="0" err="1"/>
              <a:t>à</a:t>
            </a:r>
            <a:r>
              <a:rPr lang="en-GB" dirty="0"/>
              <a:t> </a:t>
            </a:r>
            <a:r>
              <a:rPr lang="en-GB" dirty="0" err="1"/>
              <a:t>monter</a:t>
            </a:r>
            <a:r>
              <a:rPr lang="en-GB" dirty="0"/>
              <a:t> plus </a:t>
            </a:r>
            <a:r>
              <a:rPr lang="en-GB" dirty="0" err="1"/>
              <a:t>rapidement</a:t>
            </a:r>
            <a:r>
              <a:rPr lang="en-GB" dirty="0"/>
              <a:t> </a:t>
            </a:r>
            <a:r>
              <a:rPr lang="en-GB" dirty="0" err="1"/>
              <a:t>en</a:t>
            </a:r>
            <a:r>
              <a:rPr lang="en-GB" dirty="0"/>
              <a:t> </a:t>
            </a:r>
            <a:r>
              <a:rPr lang="en-GB" dirty="0" err="1"/>
              <a:t>niveau</a:t>
            </a:r>
            <a:endParaRPr lang="en-GB" dirty="0"/>
          </a:p>
          <a:p>
            <a:pPr lvl="1" algn="just"/>
            <a:r>
              <a:rPr lang="en-GB" dirty="0" err="1"/>
              <a:t>L'exploitation</a:t>
            </a:r>
            <a:r>
              <a:rPr lang="en-GB" dirty="0"/>
              <a:t> de </a:t>
            </a:r>
            <a:r>
              <a:rPr lang="en-GB" dirty="0" err="1"/>
              <a:t>l'or</a:t>
            </a:r>
            <a:r>
              <a:rPr lang="en-GB" dirty="0"/>
              <a:t> - Les </a:t>
            </a:r>
            <a:r>
              <a:rPr lang="en-GB" dirty="0" err="1"/>
              <a:t>cybercriminels</a:t>
            </a:r>
            <a:r>
              <a:rPr lang="en-GB" dirty="0"/>
              <a:t> </a:t>
            </a:r>
            <a:r>
              <a:rPr lang="en-GB" dirty="0" err="1"/>
              <a:t>utilisent</a:t>
            </a:r>
            <a:r>
              <a:rPr lang="en-GB" dirty="0"/>
              <a:t> des </a:t>
            </a:r>
            <a:r>
              <a:rPr lang="en-GB" dirty="0" err="1"/>
              <a:t>réseaux</a:t>
            </a:r>
            <a:r>
              <a:rPr lang="en-GB" dirty="0"/>
              <a:t> de robots pour </a:t>
            </a:r>
            <a:r>
              <a:rPr lang="en-GB" dirty="0" err="1"/>
              <a:t>générer</a:t>
            </a:r>
            <a:r>
              <a:rPr lang="en-GB" dirty="0"/>
              <a:t> des </a:t>
            </a:r>
            <a:r>
              <a:rPr lang="en-GB" dirty="0" err="1"/>
              <a:t>actifs</a:t>
            </a:r>
            <a:r>
              <a:rPr lang="en-GB" dirty="0"/>
              <a:t> dans le jeu, </a:t>
            </a:r>
            <a:r>
              <a:rPr lang="en-GB" dirty="0" err="1"/>
              <a:t>tels</a:t>
            </a:r>
            <a:r>
              <a:rPr lang="en-GB" dirty="0"/>
              <a:t> que de </a:t>
            </a:r>
            <a:r>
              <a:rPr lang="en-GB" dirty="0" err="1"/>
              <a:t>l'or</a:t>
            </a:r>
            <a:r>
              <a:rPr lang="en-GB" dirty="0"/>
              <a:t>, des </a:t>
            </a:r>
            <a:r>
              <a:rPr lang="en-GB" dirty="0" err="1"/>
              <a:t>pièces</a:t>
            </a:r>
            <a:r>
              <a:rPr lang="en-GB" dirty="0"/>
              <a:t> de </a:t>
            </a:r>
            <a:r>
              <a:rPr lang="en-GB" dirty="0" err="1"/>
              <a:t>monnaie</a:t>
            </a:r>
            <a:r>
              <a:rPr lang="en-GB" dirty="0"/>
              <a:t> </a:t>
            </a:r>
            <a:r>
              <a:rPr lang="en-GB" dirty="0" err="1"/>
              <a:t>ou</a:t>
            </a:r>
            <a:r>
              <a:rPr lang="en-GB" dirty="0"/>
              <a:t> des </a:t>
            </a:r>
            <a:r>
              <a:rPr lang="en-GB" dirty="0" err="1"/>
              <a:t>pierres</a:t>
            </a:r>
            <a:r>
              <a:rPr lang="en-GB" dirty="0"/>
              <a:t> </a:t>
            </a:r>
            <a:r>
              <a:rPr lang="en-GB" dirty="0" err="1"/>
              <a:t>précieuses</a:t>
            </a:r>
            <a:r>
              <a:rPr lang="en-GB" dirty="0"/>
              <a:t>, </a:t>
            </a:r>
            <a:r>
              <a:rPr lang="en-GB" dirty="0" err="1"/>
              <a:t>qu'ils</a:t>
            </a:r>
            <a:r>
              <a:rPr lang="en-GB" dirty="0"/>
              <a:t> </a:t>
            </a:r>
            <a:r>
              <a:rPr lang="en-GB" dirty="0" err="1"/>
              <a:t>vendent</a:t>
            </a:r>
            <a:r>
              <a:rPr lang="en-GB" dirty="0"/>
              <a:t> </a:t>
            </a:r>
            <a:r>
              <a:rPr lang="en-GB" dirty="0" err="1"/>
              <a:t>à</a:t>
            </a:r>
            <a:r>
              <a:rPr lang="en-GB" dirty="0"/>
              <a:t> </a:t>
            </a:r>
            <a:r>
              <a:rPr lang="en-GB" dirty="0" err="1"/>
              <a:t>d'autres</a:t>
            </a:r>
            <a:r>
              <a:rPr lang="en-GB" dirty="0"/>
              <a:t> </a:t>
            </a:r>
            <a:r>
              <a:rPr lang="en-GB" dirty="0" err="1"/>
              <a:t>joueurs</a:t>
            </a:r>
            <a:r>
              <a:rPr lang="en-GB" dirty="0"/>
              <a:t>, </a:t>
            </a:r>
            <a:r>
              <a:rPr lang="en-GB" dirty="0" err="1"/>
              <a:t>généralement</a:t>
            </a:r>
            <a:r>
              <a:rPr lang="en-GB" dirty="0"/>
              <a:t> au </a:t>
            </a:r>
            <a:r>
              <a:rPr lang="en-GB" dirty="0" err="1"/>
              <a:t>rabais</a:t>
            </a:r>
            <a:r>
              <a:rPr lang="en-GB" dirty="0"/>
              <a:t>.</a:t>
            </a:r>
          </a:p>
          <a:p>
            <a:pPr lvl="1" algn="just"/>
            <a:r>
              <a:rPr lang="en-GB" dirty="0" err="1"/>
              <a:t>Cyberintimidation</a:t>
            </a:r>
            <a:r>
              <a:rPr lang="en-GB" dirty="0"/>
              <a:t> - Une </a:t>
            </a:r>
            <a:r>
              <a:rPr lang="en-GB" dirty="0" err="1"/>
              <a:t>partie</a:t>
            </a:r>
            <a:r>
              <a:rPr lang="en-GB" dirty="0"/>
              <a:t> du </a:t>
            </a:r>
            <a:r>
              <a:rPr lang="en-GB" dirty="0" err="1"/>
              <a:t>plaisir</a:t>
            </a:r>
            <a:r>
              <a:rPr lang="en-GB" dirty="0"/>
              <a:t> des jeux </a:t>
            </a:r>
            <a:r>
              <a:rPr lang="en-GB" dirty="0" err="1"/>
              <a:t>en</a:t>
            </a:r>
            <a:r>
              <a:rPr lang="en-GB" dirty="0"/>
              <a:t> </a:t>
            </a:r>
            <a:r>
              <a:rPr lang="en-GB" dirty="0" err="1"/>
              <a:t>ligne</a:t>
            </a:r>
            <a:r>
              <a:rPr lang="en-GB" dirty="0"/>
              <a:t> </a:t>
            </a:r>
            <a:r>
              <a:rPr lang="en-GB" dirty="0" err="1"/>
              <a:t>réside</a:t>
            </a:r>
            <a:r>
              <a:rPr lang="en-GB" dirty="0"/>
              <a:t> dans la </a:t>
            </a:r>
            <a:r>
              <a:rPr lang="en-GB" dirty="0" err="1"/>
              <a:t>compétitivité</a:t>
            </a:r>
            <a:r>
              <a:rPr lang="en-GB" dirty="0"/>
              <a:t> entre les </a:t>
            </a:r>
            <a:r>
              <a:rPr lang="en-GB" dirty="0" err="1"/>
              <a:t>joueurs</a:t>
            </a:r>
            <a:r>
              <a:rPr lang="en-GB" dirty="0"/>
              <a:t>. </a:t>
            </a:r>
            <a:r>
              <a:rPr lang="en-GB" dirty="0" err="1"/>
              <a:t>Différence</a:t>
            </a:r>
            <a:r>
              <a:rPr lang="en-GB" dirty="0"/>
              <a:t> entre concurrence inoffensive et </a:t>
            </a:r>
            <a:r>
              <a:rPr lang="en-GB" dirty="0" err="1"/>
              <a:t>cyberintimidation</a:t>
            </a:r>
            <a:endParaRPr lang="en-GB" dirty="0"/>
          </a:p>
          <a:p>
            <a:pPr marL="0" indent="0" algn="just">
              <a:buNone/>
            </a:pPr>
            <a:endParaRPr lang="en-GB" dirty="0"/>
          </a:p>
          <a:p>
            <a:pPr marL="0" indent="0" algn="just">
              <a:buNone/>
            </a:pPr>
            <a:endParaRPr lang="en-GB" dirty="0"/>
          </a:p>
          <a:p>
            <a:pPr marL="0" indent="0" algn="just">
              <a:buNone/>
            </a:pPr>
            <a:endParaRPr lang="en-GB" dirty="0"/>
          </a:p>
          <a:p>
            <a:pPr marL="0" indent="0" algn="just">
              <a:buNone/>
            </a:pPr>
            <a:endParaRPr lang="en-GB" dirty="0"/>
          </a:p>
          <a:p>
            <a:pPr marL="0" indent="0" algn="just">
              <a:buNone/>
            </a:pPr>
            <a:endParaRPr lang="en-GB" dirty="0"/>
          </a:p>
        </p:txBody>
      </p:sp>
    </p:spTree>
    <p:extLst>
      <p:ext uri="{BB962C8B-B14F-4D97-AF65-F5344CB8AC3E}">
        <p14:creationId xmlns:p14="http://schemas.microsoft.com/office/powerpoint/2010/main" val="918498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457200" y="2662106"/>
            <a:ext cx="8229600" cy="1533787"/>
          </a:xfrm>
        </p:spPr>
        <p:txBody>
          <a:bodyPr/>
          <a:lstStyle/>
          <a:p>
            <a:pPr marL="0" indent="0" algn="ctr">
              <a:buNone/>
            </a:pPr>
            <a:r>
              <a:rPr lang="en-GB" b="1" dirty="0" err="1"/>
              <a:t>Équipements</a:t>
            </a:r>
            <a:endParaRPr lang="en-GB" b="1" dirty="0"/>
          </a:p>
          <a:p>
            <a:pPr marL="0" indent="0" algn="ctr">
              <a:buNone/>
            </a:pPr>
            <a:r>
              <a:rPr lang="en-GB" b="1" dirty="0" err="1"/>
              <a:t>Traiter</a:t>
            </a:r>
            <a:r>
              <a:rPr lang="en-GB" b="1" dirty="0"/>
              <a:t> un type </a:t>
            </a:r>
            <a:r>
              <a:rPr lang="en-GB" b="1" dirty="0" err="1"/>
              <a:t>d'appareil</a:t>
            </a:r>
            <a:r>
              <a:rPr lang="en-GB" b="1" dirty="0"/>
              <a:t> et appliquer la </a:t>
            </a:r>
            <a:r>
              <a:rPr lang="en-GB" b="1" dirty="0" err="1"/>
              <a:t>logique</a:t>
            </a:r>
            <a:r>
              <a:rPr lang="en-GB" b="1" dirty="0"/>
              <a:t> </a:t>
            </a:r>
            <a:r>
              <a:rPr lang="en-GB" b="1" dirty="0" err="1"/>
              <a:t>à</a:t>
            </a:r>
            <a:r>
              <a:rPr lang="en-GB" b="1" dirty="0"/>
              <a:t> </a:t>
            </a:r>
            <a:r>
              <a:rPr lang="en-GB" b="1" dirty="0" err="1"/>
              <a:t>d'autres</a:t>
            </a:r>
            <a:r>
              <a:rPr lang="en-GB" b="1" dirty="0"/>
              <a:t> types </a:t>
            </a:r>
            <a:r>
              <a:rPr lang="en-GB" b="1" dirty="0" err="1"/>
              <a:t>d'appareils</a:t>
            </a:r>
            <a:endParaRPr lang="en-GB" b="1" dirty="0"/>
          </a:p>
        </p:txBody>
      </p:sp>
    </p:spTree>
    <p:extLst>
      <p:ext uri="{BB962C8B-B14F-4D97-AF65-F5344CB8AC3E}">
        <p14:creationId xmlns:p14="http://schemas.microsoft.com/office/powerpoint/2010/main" val="70430098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Jeux </a:t>
            </a:r>
            <a:r>
              <a:rPr lang="en-GB" sz="3200" dirty="0" err="1">
                <a:solidFill>
                  <a:schemeClr val="bg1"/>
                </a:solidFill>
                <a:latin typeface="Verdana" charset="0"/>
                <a:cs typeface="Verdana" charset="0"/>
              </a:rPr>
              <a:t>en</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ligne</a:t>
            </a:r>
            <a:endParaRPr lang="en-GB" sz="2000" dirty="0">
              <a:solidFill>
                <a:schemeClr val="bg1"/>
              </a:solidFill>
              <a:latin typeface="Verdana" charset="0"/>
              <a:cs typeface="Verdana" charset="0"/>
            </a:endParaRPr>
          </a:p>
        </p:txBody>
      </p:sp>
      <p:pic>
        <p:nvPicPr>
          <p:cNvPr id="2050" name="Picture 2" descr="FIFA 20 Screenshots – FIFPlay">
            <a:extLst>
              <a:ext uri="{FF2B5EF4-FFF2-40B4-BE49-F238E27FC236}">
                <a16:creationId xmlns:a16="http://schemas.microsoft.com/office/drawing/2014/main" id="{AAEC2365-6D71-41CE-A1F1-64DB073D73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96752"/>
            <a:ext cx="5123732" cy="288032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ound this screenshot of what the Sims 4 originally looked like ...">
            <a:extLst>
              <a:ext uri="{FF2B5EF4-FFF2-40B4-BE49-F238E27FC236}">
                <a16:creationId xmlns:a16="http://schemas.microsoft.com/office/drawing/2014/main" id="{2A4D7768-F56F-4ACC-8964-12BC7109C2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5085" y="2276872"/>
            <a:ext cx="4053830" cy="304616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Black Ops 4 - How to Take Screenshots on PC - GameRevolution">
            <a:extLst>
              <a:ext uri="{FF2B5EF4-FFF2-40B4-BE49-F238E27FC236}">
                <a16:creationId xmlns:a16="http://schemas.microsoft.com/office/drawing/2014/main" id="{2694AD98-390B-44AE-B03F-617CFD0C41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4354" y="3861047"/>
            <a:ext cx="4641979" cy="261111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735ABFD8-FD0D-4C5E-A2B7-805B14D6A025}"/>
              </a:ext>
            </a:extLst>
          </p:cNvPr>
          <p:cNvSpPr txBox="1"/>
          <p:nvPr/>
        </p:nvSpPr>
        <p:spPr>
          <a:xfrm>
            <a:off x="267955" y="4007556"/>
            <a:ext cx="1962917"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FIFA 2020</a:t>
            </a:r>
          </a:p>
        </p:txBody>
      </p:sp>
      <p:sp>
        <p:nvSpPr>
          <p:cNvPr id="14" name="TextBox 13">
            <a:extLst>
              <a:ext uri="{FF2B5EF4-FFF2-40B4-BE49-F238E27FC236}">
                <a16:creationId xmlns:a16="http://schemas.microsoft.com/office/drawing/2014/main" id="{8E23429E-0261-435F-AA18-1747F4D1785B}"/>
              </a:ext>
            </a:extLst>
          </p:cNvPr>
          <p:cNvSpPr txBox="1"/>
          <p:nvPr/>
        </p:nvSpPr>
        <p:spPr>
          <a:xfrm>
            <a:off x="5839706" y="2481090"/>
            <a:ext cx="1962917"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Sims 4</a:t>
            </a:r>
          </a:p>
        </p:txBody>
      </p:sp>
      <p:sp>
        <p:nvSpPr>
          <p:cNvPr id="15" name="TextBox 14">
            <a:extLst>
              <a:ext uri="{FF2B5EF4-FFF2-40B4-BE49-F238E27FC236}">
                <a16:creationId xmlns:a16="http://schemas.microsoft.com/office/drawing/2014/main" id="{F25AE4C9-9033-46CF-BDE2-4AD7E2C6D7A4}"/>
              </a:ext>
            </a:extLst>
          </p:cNvPr>
          <p:cNvSpPr txBox="1"/>
          <p:nvPr/>
        </p:nvSpPr>
        <p:spPr>
          <a:xfrm>
            <a:off x="3211063" y="5661247"/>
            <a:ext cx="1962917"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Call of Duty Black Ops 4</a:t>
            </a:r>
          </a:p>
        </p:txBody>
      </p:sp>
    </p:spTree>
    <p:extLst>
      <p:ext uri="{BB962C8B-B14F-4D97-AF65-F5344CB8AC3E}">
        <p14:creationId xmlns:p14="http://schemas.microsoft.com/office/powerpoint/2010/main" val="156056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Newsgroups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54856"/>
            <a:ext cx="8642350" cy="5183187"/>
          </a:xfrm>
        </p:spPr>
        <p:txBody>
          <a:bodyPr>
            <a:normAutofit/>
          </a:bodyPr>
          <a:lstStyle/>
          <a:p>
            <a:pPr marL="0" indent="0" algn="just">
              <a:buNone/>
            </a:pPr>
            <a:r>
              <a:rPr lang="en-GB" b="1" dirty="0">
                <a:solidFill>
                  <a:srgbClr val="0070C0"/>
                </a:solidFill>
              </a:rPr>
              <a:t>Usenet = </a:t>
            </a:r>
            <a:r>
              <a:rPr lang="en-GB" b="1" dirty="0" err="1">
                <a:solidFill>
                  <a:srgbClr val="0070C0"/>
                </a:solidFill>
              </a:rPr>
              <a:t>Réseau</a:t>
            </a:r>
            <a:r>
              <a:rPr lang="en-GB" b="1" dirty="0">
                <a:solidFill>
                  <a:srgbClr val="0070C0"/>
                </a:solidFill>
              </a:rPr>
              <a:t> </a:t>
            </a:r>
            <a:r>
              <a:rPr lang="en-GB" b="1" dirty="0" err="1">
                <a:solidFill>
                  <a:srgbClr val="0070C0"/>
                </a:solidFill>
              </a:rPr>
              <a:t>d'utilisateurs</a:t>
            </a:r>
            <a:r>
              <a:rPr lang="en-GB" b="1" dirty="0">
                <a:solidFill>
                  <a:srgbClr val="0070C0"/>
                </a:solidFill>
              </a:rPr>
              <a:t> - </a:t>
            </a:r>
            <a:r>
              <a:rPr lang="en-GB" b="1" dirty="0" err="1">
                <a:solidFill>
                  <a:srgbClr val="0070C0"/>
                </a:solidFill>
              </a:rPr>
              <a:t>connu</a:t>
            </a:r>
            <a:r>
              <a:rPr lang="en-GB" b="1" dirty="0">
                <a:solidFill>
                  <a:srgbClr val="0070C0"/>
                </a:solidFill>
              </a:rPr>
              <a:t> sous le nom de "Newsgroups</a:t>
            </a:r>
          </a:p>
          <a:p>
            <a:pPr algn="just"/>
            <a:r>
              <a:rPr lang="en-GB" b="1" dirty="0">
                <a:solidFill>
                  <a:srgbClr val="0070C0"/>
                </a:solidFill>
              </a:rPr>
              <a:t>Des </a:t>
            </a:r>
            <a:r>
              <a:rPr lang="en-GB" b="1" dirty="0" err="1">
                <a:solidFill>
                  <a:srgbClr val="0070C0"/>
                </a:solidFill>
              </a:rPr>
              <a:t>milliers</a:t>
            </a:r>
            <a:r>
              <a:rPr lang="en-GB" b="1" dirty="0">
                <a:solidFill>
                  <a:srgbClr val="0070C0"/>
                </a:solidFill>
              </a:rPr>
              <a:t> de "</a:t>
            </a:r>
            <a:r>
              <a:rPr lang="en-GB" b="1" dirty="0" err="1">
                <a:solidFill>
                  <a:srgbClr val="0070C0"/>
                </a:solidFill>
              </a:rPr>
              <a:t>babillards</a:t>
            </a:r>
            <a:r>
              <a:rPr lang="en-GB" b="1" dirty="0">
                <a:solidFill>
                  <a:srgbClr val="0070C0"/>
                </a:solidFill>
              </a:rPr>
              <a:t>" </a:t>
            </a:r>
            <a:r>
              <a:rPr lang="en-GB" b="1" dirty="0" err="1">
                <a:solidFill>
                  <a:srgbClr val="0070C0"/>
                </a:solidFill>
              </a:rPr>
              <a:t>ou</a:t>
            </a:r>
            <a:r>
              <a:rPr lang="en-GB" b="1" dirty="0">
                <a:solidFill>
                  <a:srgbClr val="0070C0"/>
                </a:solidFill>
              </a:rPr>
              <a:t> de forums de discussion </a:t>
            </a:r>
            <a:r>
              <a:rPr lang="en-GB" b="1" dirty="0" err="1">
                <a:solidFill>
                  <a:srgbClr val="0070C0"/>
                </a:solidFill>
              </a:rPr>
              <a:t>en</a:t>
            </a:r>
            <a:r>
              <a:rPr lang="en-GB" b="1" dirty="0">
                <a:solidFill>
                  <a:srgbClr val="0070C0"/>
                </a:solidFill>
              </a:rPr>
              <a:t> </a:t>
            </a:r>
            <a:r>
              <a:rPr lang="en-GB" b="1" dirty="0" err="1">
                <a:solidFill>
                  <a:srgbClr val="0070C0"/>
                </a:solidFill>
              </a:rPr>
              <a:t>ligne</a:t>
            </a:r>
            <a:r>
              <a:rPr lang="en-GB" b="1" dirty="0">
                <a:solidFill>
                  <a:srgbClr val="0070C0"/>
                </a:solidFill>
              </a:rPr>
              <a:t> sur </a:t>
            </a:r>
            <a:r>
              <a:rPr lang="en-GB" b="1" dirty="0" err="1">
                <a:solidFill>
                  <a:srgbClr val="0070C0"/>
                </a:solidFill>
              </a:rPr>
              <a:t>différents</a:t>
            </a:r>
            <a:r>
              <a:rPr lang="en-GB" b="1" dirty="0">
                <a:solidFill>
                  <a:srgbClr val="0070C0"/>
                </a:solidFill>
              </a:rPr>
              <a:t> </a:t>
            </a:r>
            <a:r>
              <a:rPr lang="en-GB" b="1" dirty="0" err="1">
                <a:solidFill>
                  <a:srgbClr val="0070C0"/>
                </a:solidFill>
              </a:rPr>
              <a:t>sujets</a:t>
            </a:r>
            <a:endParaRPr lang="en-GB" b="1" dirty="0">
              <a:solidFill>
                <a:srgbClr val="0070C0"/>
              </a:solidFill>
            </a:endParaRPr>
          </a:p>
          <a:p>
            <a:pPr algn="just"/>
            <a:r>
              <a:rPr lang="en-GB" b="1" dirty="0">
                <a:solidFill>
                  <a:srgbClr val="0070C0"/>
                </a:solidFill>
              </a:rPr>
              <a:t>Disponible dans le monde </a:t>
            </a:r>
            <a:r>
              <a:rPr lang="en-GB" b="1" dirty="0" err="1">
                <a:solidFill>
                  <a:srgbClr val="0070C0"/>
                </a:solidFill>
              </a:rPr>
              <a:t>entier</a:t>
            </a:r>
            <a:r>
              <a:rPr lang="en-GB" b="1" dirty="0">
                <a:solidFill>
                  <a:srgbClr val="0070C0"/>
                </a:solidFill>
              </a:rPr>
              <a:t> </a:t>
            </a:r>
            <a:r>
              <a:rPr lang="en-GB" b="1" dirty="0" err="1">
                <a:solidFill>
                  <a:srgbClr val="0070C0"/>
                </a:solidFill>
              </a:rPr>
              <a:t>où</a:t>
            </a:r>
            <a:r>
              <a:rPr lang="en-GB" b="1" dirty="0">
                <a:solidFill>
                  <a:srgbClr val="0070C0"/>
                </a:solidFill>
              </a:rPr>
              <a:t> </a:t>
            </a:r>
            <a:r>
              <a:rPr lang="en-GB" b="1" dirty="0" err="1">
                <a:solidFill>
                  <a:srgbClr val="0070C0"/>
                </a:solidFill>
              </a:rPr>
              <a:t>presque</a:t>
            </a:r>
            <a:r>
              <a:rPr lang="en-GB" b="1" dirty="0">
                <a:solidFill>
                  <a:srgbClr val="0070C0"/>
                </a:solidFill>
              </a:rPr>
              <a:t> tout le monde peut poster</a:t>
            </a:r>
          </a:p>
          <a:p>
            <a:pPr lvl="1" algn="just"/>
            <a:r>
              <a:rPr lang="en-GB" b="1" dirty="0" err="1">
                <a:solidFill>
                  <a:srgbClr val="0070C0"/>
                </a:solidFill>
              </a:rPr>
              <a:t>Légitime</a:t>
            </a:r>
            <a:endParaRPr lang="en-GB" b="1" dirty="0">
              <a:solidFill>
                <a:srgbClr val="0070C0"/>
              </a:solidFill>
            </a:endParaRPr>
          </a:p>
          <a:p>
            <a:pPr lvl="1" algn="just"/>
            <a:r>
              <a:rPr lang="en-GB" b="1" dirty="0" err="1">
                <a:solidFill>
                  <a:srgbClr val="0070C0"/>
                </a:solidFill>
              </a:rPr>
              <a:t>Utilisé</a:t>
            </a:r>
            <a:r>
              <a:rPr lang="en-GB" b="1" dirty="0">
                <a:solidFill>
                  <a:srgbClr val="0070C0"/>
                </a:solidFill>
              </a:rPr>
              <a:t> </a:t>
            </a:r>
            <a:r>
              <a:rPr lang="en-GB" b="1" dirty="0" err="1">
                <a:solidFill>
                  <a:srgbClr val="0070C0"/>
                </a:solidFill>
              </a:rPr>
              <a:t>à</a:t>
            </a:r>
            <a:r>
              <a:rPr lang="en-GB" b="1" dirty="0">
                <a:solidFill>
                  <a:srgbClr val="0070C0"/>
                </a:solidFill>
              </a:rPr>
              <a:t> des fins </a:t>
            </a:r>
            <a:r>
              <a:rPr lang="en-GB" b="1" dirty="0" err="1">
                <a:solidFill>
                  <a:srgbClr val="0070C0"/>
                </a:solidFill>
              </a:rPr>
              <a:t>criminelles</a:t>
            </a:r>
            <a:r>
              <a:rPr lang="en-GB" b="1" dirty="0">
                <a:solidFill>
                  <a:srgbClr val="0070C0"/>
                </a:solidFill>
              </a:rPr>
              <a:t> </a:t>
            </a:r>
          </a:p>
          <a:p>
            <a:pPr lvl="1" algn="just"/>
            <a:r>
              <a:rPr lang="en-GB" b="1" dirty="0" err="1">
                <a:solidFill>
                  <a:srgbClr val="0070C0"/>
                </a:solidFill>
              </a:rPr>
              <a:t>Partager</a:t>
            </a:r>
            <a:r>
              <a:rPr lang="en-GB" b="1" dirty="0">
                <a:solidFill>
                  <a:srgbClr val="0070C0"/>
                </a:solidFill>
              </a:rPr>
              <a:t> du matériel </a:t>
            </a:r>
            <a:r>
              <a:rPr lang="en-GB" b="1" dirty="0" err="1">
                <a:solidFill>
                  <a:srgbClr val="0070C0"/>
                </a:solidFill>
              </a:rPr>
              <a:t>illégal</a:t>
            </a:r>
            <a:endParaRPr lang="en-GB" b="1" dirty="0">
              <a:solidFill>
                <a:srgbClr val="0070C0"/>
              </a:solidFill>
            </a:endParaRPr>
          </a:p>
          <a:p>
            <a:pPr lvl="1" algn="just"/>
            <a:r>
              <a:rPr lang="en-GB" b="1" dirty="0">
                <a:solidFill>
                  <a:srgbClr val="0070C0"/>
                </a:solidFill>
              </a:rPr>
              <a:t>Google Groups (</a:t>
            </a:r>
            <a:r>
              <a:rPr lang="en-GB" b="1" dirty="0" err="1">
                <a:solidFill>
                  <a:srgbClr val="0070C0"/>
                </a:solidFill>
              </a:rPr>
              <a:t>depuis</a:t>
            </a:r>
            <a:r>
              <a:rPr lang="en-GB" b="1" dirty="0">
                <a:solidFill>
                  <a:srgbClr val="0070C0"/>
                </a:solidFill>
              </a:rPr>
              <a:t> 2001, date </a:t>
            </a:r>
            <a:r>
              <a:rPr lang="en-GB" b="1" dirty="0" err="1">
                <a:solidFill>
                  <a:srgbClr val="0070C0"/>
                </a:solidFill>
              </a:rPr>
              <a:t>à</a:t>
            </a:r>
            <a:r>
              <a:rPr lang="en-GB" b="1" dirty="0">
                <a:solidFill>
                  <a:srgbClr val="0070C0"/>
                </a:solidFill>
              </a:rPr>
              <a:t> </a:t>
            </a:r>
            <a:r>
              <a:rPr lang="en-GB" b="1" dirty="0" err="1">
                <a:solidFill>
                  <a:srgbClr val="0070C0"/>
                </a:solidFill>
              </a:rPr>
              <a:t>laquelle</a:t>
            </a:r>
            <a:r>
              <a:rPr lang="en-GB" b="1" dirty="0">
                <a:solidFill>
                  <a:srgbClr val="0070C0"/>
                </a:solidFill>
              </a:rPr>
              <a:t> </a:t>
            </a:r>
            <a:r>
              <a:rPr lang="en-GB" b="1" dirty="0" err="1">
                <a:solidFill>
                  <a:srgbClr val="0070C0"/>
                </a:solidFill>
              </a:rPr>
              <a:t>ils</a:t>
            </a:r>
            <a:r>
              <a:rPr lang="en-GB" b="1" dirty="0">
                <a:solidFill>
                  <a:srgbClr val="0070C0"/>
                </a:solidFill>
              </a:rPr>
              <a:t> </a:t>
            </a:r>
            <a:r>
              <a:rPr lang="en-GB" b="1" dirty="0" err="1">
                <a:solidFill>
                  <a:srgbClr val="0070C0"/>
                </a:solidFill>
              </a:rPr>
              <a:t>ont</a:t>
            </a:r>
            <a:r>
              <a:rPr lang="en-GB" b="1" dirty="0">
                <a:solidFill>
                  <a:srgbClr val="0070C0"/>
                </a:solidFill>
              </a:rPr>
              <a:t> </a:t>
            </a:r>
            <a:r>
              <a:rPr lang="en-GB" b="1" dirty="0" err="1">
                <a:solidFill>
                  <a:srgbClr val="0070C0"/>
                </a:solidFill>
              </a:rPr>
              <a:t>acheté</a:t>
            </a:r>
            <a:r>
              <a:rPr lang="en-GB" b="1" dirty="0">
                <a:solidFill>
                  <a:srgbClr val="0070C0"/>
                </a:solidFill>
              </a:rPr>
              <a:t> Deja) - </a:t>
            </a:r>
            <a:r>
              <a:rPr lang="en-GB" b="1" dirty="0" err="1">
                <a:solidFill>
                  <a:srgbClr val="0070C0"/>
                </a:solidFill>
              </a:rPr>
              <a:t>ou</a:t>
            </a:r>
            <a:r>
              <a:rPr lang="en-GB" b="1" dirty="0">
                <a:solidFill>
                  <a:srgbClr val="0070C0"/>
                </a:solidFill>
              </a:rPr>
              <a:t> des services </a:t>
            </a:r>
            <a:r>
              <a:rPr lang="en-GB" b="1" dirty="0" err="1">
                <a:solidFill>
                  <a:srgbClr val="0070C0"/>
                </a:solidFill>
              </a:rPr>
              <a:t>disponibles</a:t>
            </a:r>
            <a:r>
              <a:rPr lang="en-GB" b="1" dirty="0">
                <a:solidFill>
                  <a:srgbClr val="0070C0"/>
                </a:solidFill>
              </a:rPr>
              <a:t> dans le commerce</a:t>
            </a:r>
            <a:endParaRPr lang="en-GB" dirty="0"/>
          </a:p>
        </p:txBody>
      </p:sp>
      <p:pic>
        <p:nvPicPr>
          <p:cNvPr id="8" name="Picture 2" descr="Green Tick Vector Images (over 6,000)">
            <a:extLst>
              <a:ext uri="{FF2B5EF4-FFF2-40B4-BE49-F238E27FC236}">
                <a16:creationId xmlns:a16="http://schemas.microsoft.com/office/drawing/2014/main" id="{21EBCEAE-FF9E-4C77-A8FB-1F5290B421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2208805" y="3746636"/>
            <a:ext cx="377233" cy="28784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Green Tick Vector Images (over 6,000)">
            <a:extLst>
              <a:ext uri="{FF2B5EF4-FFF2-40B4-BE49-F238E27FC236}">
                <a16:creationId xmlns:a16="http://schemas.microsoft.com/office/drawing/2014/main" id="{7F9CB75E-58AF-4E7C-B18B-9DEEDCDDE30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4572000" y="4157662"/>
            <a:ext cx="440737" cy="336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1956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Newsgroups</a:t>
            </a:r>
            <a:endParaRPr lang="en-GB" sz="2000" dirty="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95DD69DF-05C7-439C-BD3A-676EBB9FF35D}"/>
              </a:ext>
            </a:extLst>
          </p:cNvPr>
          <p:cNvPicPr>
            <a:picLocks noGrp="1" noChangeAspect="1"/>
          </p:cNvPicPr>
          <p:nvPr>
            <p:ph idx="4294967295"/>
          </p:nvPr>
        </p:nvPicPr>
        <p:blipFill>
          <a:blip r:embed="rId3"/>
          <a:stretch>
            <a:fillRect/>
          </a:stretch>
        </p:blipFill>
        <p:spPr>
          <a:xfrm>
            <a:off x="188207" y="1282527"/>
            <a:ext cx="2873375" cy="4641850"/>
          </a:xfrm>
          <a:prstGeom prst="rect">
            <a:avLst/>
          </a:prstGeom>
        </p:spPr>
      </p:pic>
      <p:pic>
        <p:nvPicPr>
          <p:cNvPr id="5" name="Picture 4">
            <a:extLst>
              <a:ext uri="{FF2B5EF4-FFF2-40B4-BE49-F238E27FC236}">
                <a16:creationId xmlns:a16="http://schemas.microsoft.com/office/drawing/2014/main" id="{89CFA938-A403-42BF-9AB0-9A4F7D76076A}"/>
              </a:ext>
            </a:extLst>
          </p:cNvPr>
          <p:cNvPicPr>
            <a:picLocks noChangeAspect="1"/>
          </p:cNvPicPr>
          <p:nvPr/>
        </p:nvPicPr>
        <p:blipFill>
          <a:blip r:embed="rId4"/>
          <a:stretch>
            <a:fillRect/>
          </a:stretch>
        </p:blipFill>
        <p:spPr>
          <a:xfrm>
            <a:off x="2843808" y="1485554"/>
            <a:ext cx="5148064" cy="2832600"/>
          </a:xfrm>
          <a:prstGeom prst="rect">
            <a:avLst/>
          </a:prstGeom>
        </p:spPr>
      </p:pic>
      <p:pic>
        <p:nvPicPr>
          <p:cNvPr id="6" name="Picture 5">
            <a:extLst>
              <a:ext uri="{FF2B5EF4-FFF2-40B4-BE49-F238E27FC236}">
                <a16:creationId xmlns:a16="http://schemas.microsoft.com/office/drawing/2014/main" id="{77787B50-9155-41D9-8780-BA407C9366C0}"/>
              </a:ext>
            </a:extLst>
          </p:cNvPr>
          <p:cNvPicPr>
            <a:picLocks noChangeAspect="1"/>
          </p:cNvPicPr>
          <p:nvPr/>
        </p:nvPicPr>
        <p:blipFill>
          <a:blip r:embed="rId5"/>
          <a:stretch>
            <a:fillRect/>
          </a:stretch>
        </p:blipFill>
        <p:spPr>
          <a:xfrm>
            <a:off x="4579620" y="3142019"/>
            <a:ext cx="4376173" cy="3218351"/>
          </a:xfrm>
          <a:prstGeom prst="rect">
            <a:avLst/>
          </a:prstGeom>
          <a:ln>
            <a:solidFill>
              <a:srgbClr val="0070C0"/>
            </a:solidFill>
          </a:ln>
        </p:spPr>
      </p:pic>
    </p:spTree>
    <p:extLst>
      <p:ext uri="{BB962C8B-B14F-4D97-AF65-F5344CB8AC3E}">
        <p14:creationId xmlns:p14="http://schemas.microsoft.com/office/powerpoint/2010/main" val="279476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Réseaux</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sociaux</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51E43806-BB57-4B11-AB4C-F037020EE7C4}"/>
              </a:ext>
            </a:extLst>
          </p:cNvPr>
          <p:cNvSpPr>
            <a:spLocks noGrp="1"/>
          </p:cNvSpPr>
          <p:nvPr>
            <p:ph idx="4294967295"/>
          </p:nvPr>
        </p:nvSpPr>
        <p:spPr>
          <a:xfrm>
            <a:off x="282575" y="1355725"/>
            <a:ext cx="8578850" cy="5311775"/>
          </a:xfrm>
        </p:spPr>
        <p:txBody>
          <a:bodyPr/>
          <a:lstStyle/>
          <a:p>
            <a:pPr marL="0" indent="0" algn="just">
              <a:buNone/>
            </a:pPr>
            <a:r>
              <a:rPr lang="en-GB" dirty="0"/>
              <a:t>Communication et </a:t>
            </a:r>
            <a:r>
              <a:rPr lang="en-GB" dirty="0" err="1"/>
              <a:t>choix</a:t>
            </a:r>
            <a:r>
              <a:rPr lang="en-GB" dirty="0"/>
              <a:t> de mode de vie d'un grand </a:t>
            </a:r>
            <a:r>
              <a:rPr lang="en-GB" dirty="0" err="1"/>
              <a:t>nombre</a:t>
            </a:r>
            <a:endParaRPr lang="en-GB" dirty="0"/>
          </a:p>
          <a:p>
            <a:pPr algn="just"/>
            <a:r>
              <a:rPr lang="en-GB" dirty="0"/>
              <a:t>Facebook, Twitter, Instagram, </a:t>
            </a:r>
            <a:r>
              <a:rPr lang="en-GB" dirty="0" err="1"/>
              <a:t>TikTok</a:t>
            </a:r>
            <a:r>
              <a:rPr lang="en-GB" dirty="0"/>
              <a:t>, Snapchat, YouTube, Tumblr, Pinterest </a:t>
            </a:r>
          </a:p>
          <a:p>
            <a:pPr algn="just"/>
            <a:r>
              <a:rPr lang="en-GB" dirty="0" err="1"/>
              <a:t>Créer</a:t>
            </a:r>
            <a:r>
              <a:rPr lang="en-GB" dirty="0"/>
              <a:t> des </a:t>
            </a:r>
            <a:r>
              <a:rPr lang="en-GB" dirty="0" err="1"/>
              <a:t>profils</a:t>
            </a:r>
            <a:r>
              <a:rPr lang="en-GB" dirty="0"/>
              <a:t>, </a:t>
            </a:r>
            <a:r>
              <a:rPr lang="en-GB" dirty="0" err="1"/>
              <a:t>rassembler</a:t>
            </a:r>
            <a:r>
              <a:rPr lang="en-GB" dirty="0"/>
              <a:t> des </a:t>
            </a:r>
            <a:r>
              <a:rPr lang="en-GB" dirty="0" err="1"/>
              <a:t>amis</a:t>
            </a:r>
            <a:r>
              <a:rPr lang="en-GB" dirty="0"/>
              <a:t>, </a:t>
            </a:r>
            <a:r>
              <a:rPr lang="en-GB" dirty="0" err="1"/>
              <a:t>partager</a:t>
            </a:r>
            <a:r>
              <a:rPr lang="en-GB" dirty="0"/>
              <a:t> des </a:t>
            </a:r>
            <a:r>
              <a:rPr lang="en-GB" dirty="0" err="1"/>
              <a:t>informations</a:t>
            </a:r>
            <a:r>
              <a:rPr lang="en-GB" dirty="0"/>
              <a:t> et des </a:t>
            </a:r>
            <a:r>
              <a:rPr lang="en-GB" dirty="0" err="1"/>
              <a:t>données</a:t>
            </a:r>
            <a:endParaRPr lang="en-GB" dirty="0"/>
          </a:p>
          <a:p>
            <a:pPr lvl="1" algn="just"/>
            <a:r>
              <a:rPr lang="en-GB" dirty="0"/>
              <a:t>Les </a:t>
            </a:r>
            <a:r>
              <a:rPr lang="en-GB" dirty="0" err="1"/>
              <a:t>problèmes</a:t>
            </a:r>
            <a:r>
              <a:rPr lang="en-GB" dirty="0"/>
              <a:t> </a:t>
            </a:r>
            <a:r>
              <a:rPr lang="en-GB" dirty="0" err="1"/>
              <a:t>liés</a:t>
            </a:r>
            <a:r>
              <a:rPr lang="en-GB" dirty="0"/>
              <a:t> </a:t>
            </a:r>
            <a:r>
              <a:rPr lang="en-GB" dirty="0" err="1"/>
              <a:t>à</a:t>
            </a:r>
            <a:r>
              <a:rPr lang="en-GB" dirty="0"/>
              <a:t> la </a:t>
            </a:r>
            <a:r>
              <a:rPr lang="en-GB" dirty="0" err="1"/>
              <a:t>quantité</a:t>
            </a:r>
            <a:r>
              <a:rPr lang="en-GB" dirty="0"/>
              <a:t> de </a:t>
            </a:r>
            <a:r>
              <a:rPr lang="en-GB" dirty="0" err="1"/>
              <a:t>données</a:t>
            </a:r>
            <a:r>
              <a:rPr lang="en-GB" dirty="0"/>
              <a:t> "</a:t>
            </a:r>
            <a:r>
              <a:rPr lang="en-GB" dirty="0" err="1"/>
              <a:t>partagées</a:t>
            </a:r>
            <a:r>
              <a:rPr lang="en-GB" dirty="0"/>
              <a:t>" qui font que les gens </a:t>
            </a:r>
            <a:r>
              <a:rPr lang="en-GB" dirty="0" err="1"/>
              <a:t>sont</a:t>
            </a:r>
            <a:r>
              <a:rPr lang="en-GB" dirty="0"/>
              <a:t> la </a:t>
            </a:r>
            <a:r>
              <a:rPr lang="en-GB" dirty="0" err="1"/>
              <a:t>cible</a:t>
            </a:r>
            <a:r>
              <a:rPr lang="en-GB" dirty="0"/>
              <a:t> des </a:t>
            </a:r>
            <a:r>
              <a:rPr lang="en-GB" dirty="0" err="1"/>
              <a:t>criminels</a:t>
            </a:r>
            <a:endParaRPr lang="en-GB" dirty="0"/>
          </a:p>
          <a:p>
            <a:pPr lvl="1" algn="just"/>
            <a:r>
              <a:rPr lang="en-GB" dirty="0" err="1"/>
              <a:t>Ressource</a:t>
            </a:r>
            <a:r>
              <a:rPr lang="en-GB" dirty="0"/>
              <a:t> utile pour les services </a:t>
            </a:r>
            <a:r>
              <a:rPr lang="en-GB" dirty="0" err="1"/>
              <a:t>répressifs</a:t>
            </a:r>
            <a:r>
              <a:rPr lang="en-GB" dirty="0"/>
              <a:t> </a:t>
            </a:r>
            <a:r>
              <a:rPr lang="en-GB" dirty="0" err="1"/>
              <a:t>recueillant</a:t>
            </a:r>
            <a:r>
              <a:rPr lang="en-GB" dirty="0"/>
              <a:t> des </a:t>
            </a:r>
            <a:r>
              <a:rPr lang="en-GB" dirty="0" err="1"/>
              <a:t>informations</a:t>
            </a:r>
            <a:r>
              <a:rPr lang="en-GB" dirty="0"/>
              <a:t> sur les suspects et les </a:t>
            </a:r>
            <a:r>
              <a:rPr lang="en-GB" dirty="0" err="1"/>
              <a:t>activités</a:t>
            </a:r>
            <a:endParaRPr lang="en-GB" dirty="0"/>
          </a:p>
          <a:p>
            <a:pPr algn="just"/>
            <a:r>
              <a:rPr lang="en-GB" dirty="0" err="1"/>
              <a:t>Certains</a:t>
            </a:r>
            <a:r>
              <a:rPr lang="en-GB" dirty="0"/>
              <a:t> </a:t>
            </a:r>
            <a:r>
              <a:rPr lang="en-GB" dirty="0" err="1"/>
              <a:t>sont</a:t>
            </a:r>
            <a:r>
              <a:rPr lang="en-GB" dirty="0"/>
              <a:t> de </a:t>
            </a:r>
            <a:r>
              <a:rPr lang="en-GB" dirty="0" err="1"/>
              <a:t>purs</a:t>
            </a:r>
            <a:r>
              <a:rPr lang="en-GB" dirty="0"/>
              <a:t> </a:t>
            </a:r>
            <a:r>
              <a:rPr lang="en-GB" dirty="0" err="1"/>
              <a:t>messagers</a:t>
            </a:r>
            <a:r>
              <a:rPr lang="en-GB" dirty="0"/>
              <a:t> - </a:t>
            </a:r>
            <a:r>
              <a:rPr lang="en-GB" dirty="0" err="1"/>
              <a:t>d'autres</a:t>
            </a:r>
            <a:r>
              <a:rPr lang="en-GB" dirty="0"/>
              <a:t> </a:t>
            </a:r>
            <a:r>
              <a:rPr lang="en-GB" dirty="0" err="1"/>
              <a:t>en</a:t>
            </a:r>
            <a:r>
              <a:rPr lang="en-GB" dirty="0"/>
              <a:t> </a:t>
            </a:r>
            <a:r>
              <a:rPr lang="en-GB" dirty="0" err="1"/>
              <a:t>ont</a:t>
            </a:r>
            <a:r>
              <a:rPr lang="en-GB" dirty="0"/>
              <a:t> !</a:t>
            </a:r>
          </a:p>
          <a:p>
            <a:pPr algn="just"/>
            <a:endParaRPr lang="en-GB" dirty="0"/>
          </a:p>
        </p:txBody>
      </p:sp>
    </p:spTree>
    <p:extLst>
      <p:ext uri="{BB962C8B-B14F-4D97-AF65-F5344CB8AC3E}">
        <p14:creationId xmlns:p14="http://schemas.microsoft.com/office/powerpoint/2010/main" val="227451127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Réseaux</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sociaux</a:t>
            </a:r>
            <a:endParaRPr lang="en-GB" sz="2000" dirty="0">
              <a:solidFill>
                <a:schemeClr val="bg1"/>
              </a:solidFill>
              <a:latin typeface="Verdana" charset="0"/>
              <a:cs typeface="Verdana" charset="0"/>
            </a:endParaRPr>
          </a:p>
        </p:txBody>
      </p:sp>
      <p:pic>
        <p:nvPicPr>
          <p:cNvPr id="1028" name="Picture 4">
            <a:extLst>
              <a:ext uri="{FF2B5EF4-FFF2-40B4-BE49-F238E27FC236}">
                <a16:creationId xmlns:a16="http://schemas.microsoft.com/office/drawing/2014/main" id="{6F6FFB02-E0C2-43C7-897E-56972400DAEE}"/>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588962" y="1175161"/>
            <a:ext cx="8045450" cy="45259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ocial Media Use Around The World">
            <a:extLst>
              <a:ext uri="{FF2B5EF4-FFF2-40B4-BE49-F238E27FC236}">
                <a16:creationId xmlns:a16="http://schemas.microsoft.com/office/drawing/2014/main" id="{B4C82003-C61F-4392-9A38-4828D02A6D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921" y="1166018"/>
            <a:ext cx="8046155" cy="4535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40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Réseaux</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sociaux</a:t>
            </a:r>
            <a:endParaRPr lang="en-GB" sz="2000" dirty="0">
              <a:solidFill>
                <a:schemeClr val="bg1"/>
              </a:solidFill>
              <a:latin typeface="Verdana" charset="0"/>
              <a:cs typeface="Verdana" charset="0"/>
            </a:endParaRPr>
          </a:p>
        </p:txBody>
      </p:sp>
      <p:pic>
        <p:nvPicPr>
          <p:cNvPr id="13" name="Picture 12">
            <a:extLst>
              <a:ext uri="{FF2B5EF4-FFF2-40B4-BE49-F238E27FC236}">
                <a16:creationId xmlns:a16="http://schemas.microsoft.com/office/drawing/2014/main" id="{F6DC5CA4-3D81-4ADA-AB35-CFA1560B3D1D}"/>
              </a:ext>
            </a:extLst>
          </p:cNvPr>
          <p:cNvPicPr>
            <a:picLocks noChangeAspect="1"/>
          </p:cNvPicPr>
          <p:nvPr/>
        </p:nvPicPr>
        <p:blipFill>
          <a:blip r:embed="rId3"/>
          <a:stretch>
            <a:fillRect/>
          </a:stretch>
        </p:blipFill>
        <p:spPr>
          <a:xfrm>
            <a:off x="107504" y="1103710"/>
            <a:ext cx="7189009" cy="3571754"/>
          </a:xfrm>
          <a:prstGeom prst="rect">
            <a:avLst/>
          </a:prstGeom>
          <a:ln>
            <a:solidFill>
              <a:schemeClr val="accent1"/>
            </a:solidFill>
          </a:ln>
        </p:spPr>
      </p:pic>
      <p:pic>
        <p:nvPicPr>
          <p:cNvPr id="14" name="Picture 13">
            <a:extLst>
              <a:ext uri="{FF2B5EF4-FFF2-40B4-BE49-F238E27FC236}">
                <a16:creationId xmlns:a16="http://schemas.microsoft.com/office/drawing/2014/main" id="{54947007-75AF-4B6A-8CEA-4DEBB1CDDEA7}"/>
              </a:ext>
            </a:extLst>
          </p:cNvPr>
          <p:cNvPicPr>
            <a:picLocks noChangeAspect="1"/>
          </p:cNvPicPr>
          <p:nvPr/>
        </p:nvPicPr>
        <p:blipFill>
          <a:blip r:embed="rId4"/>
          <a:stretch>
            <a:fillRect/>
          </a:stretch>
        </p:blipFill>
        <p:spPr>
          <a:xfrm>
            <a:off x="1403350" y="2997875"/>
            <a:ext cx="7654622" cy="3457571"/>
          </a:xfrm>
          <a:prstGeom prst="rect">
            <a:avLst/>
          </a:prstGeom>
          <a:ln>
            <a:solidFill>
              <a:schemeClr val="accent1"/>
            </a:solidFill>
          </a:ln>
        </p:spPr>
      </p:pic>
    </p:spTree>
    <p:extLst>
      <p:ext uri="{BB962C8B-B14F-4D97-AF65-F5344CB8AC3E}">
        <p14:creationId xmlns:p14="http://schemas.microsoft.com/office/powerpoint/2010/main" val="153461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Réseaux</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sociaux</a:t>
            </a:r>
            <a:endParaRPr lang="en-GB" sz="2000" dirty="0">
              <a:solidFill>
                <a:schemeClr val="bg1"/>
              </a:solidFill>
              <a:latin typeface="Verdana" charset="0"/>
              <a:cs typeface="Verdana" charset="0"/>
            </a:endParaRPr>
          </a:p>
        </p:txBody>
      </p:sp>
      <p:pic>
        <p:nvPicPr>
          <p:cNvPr id="8" name="Picture 2">
            <a:extLst>
              <a:ext uri="{FF2B5EF4-FFF2-40B4-BE49-F238E27FC236}">
                <a16:creationId xmlns:a16="http://schemas.microsoft.com/office/drawing/2014/main" id="{6D9ED208-7C4E-4571-9E13-508251C265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6058" y="1154555"/>
            <a:ext cx="2680358" cy="35738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3D16F62A-5A08-4DC1-98A2-1F396D5B25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251" y="1229062"/>
            <a:ext cx="4724789" cy="31892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a16="http://schemas.microsoft.com/office/drawing/2014/main" id="{C4B151AE-2F03-420A-8606-0DFDDB47D6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116" y="3425161"/>
            <a:ext cx="2312650" cy="30835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may contain: table and outdoor">
            <a:extLst>
              <a:ext uri="{FF2B5EF4-FFF2-40B4-BE49-F238E27FC236}">
                <a16:creationId xmlns:a16="http://schemas.microsoft.com/office/drawing/2014/main" id="{DEF33366-C6EB-4582-B8A7-A25B5977E6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4978" y="3530013"/>
            <a:ext cx="3831771" cy="2873828"/>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779353F-CB1A-46A5-8DD3-4DA321C9B444}"/>
              </a:ext>
            </a:extLst>
          </p:cNvPr>
          <p:cNvSpPr txBox="1"/>
          <p:nvPr/>
        </p:nvSpPr>
        <p:spPr>
          <a:xfrm>
            <a:off x="841453" y="2090086"/>
            <a:ext cx="3456384" cy="1569660"/>
          </a:xfrm>
          <a:prstGeom prst="rect">
            <a:avLst/>
          </a:prstGeom>
          <a:solidFill>
            <a:srgbClr val="F08A34"/>
          </a:solidFill>
        </p:spPr>
        <p:txBody>
          <a:bodyPr wrap="square" rtlCol="0">
            <a:spAutoFit/>
          </a:bodyPr>
          <a:lstStyle/>
          <a:p>
            <a:pPr algn="ctr"/>
            <a:r>
              <a:rPr lang="en-GB" sz="2400" dirty="0">
                <a:solidFill>
                  <a:schemeClr val="bg1"/>
                </a:solidFill>
                <a:latin typeface="+mj-lt"/>
              </a:rPr>
              <a:t>Here’s what we had for dinner today!</a:t>
            </a:r>
          </a:p>
          <a:p>
            <a:pPr algn="ctr"/>
            <a:r>
              <a:rPr lang="en-GB" sz="2400" dirty="0">
                <a:solidFill>
                  <a:schemeClr val="bg1"/>
                </a:solidFill>
                <a:latin typeface="+mj-lt"/>
              </a:rPr>
              <a:t>(look yesterday &amp; day before for previous meals)</a:t>
            </a:r>
          </a:p>
        </p:txBody>
      </p:sp>
      <p:sp>
        <p:nvSpPr>
          <p:cNvPr id="19" name="TextBox 18">
            <a:extLst>
              <a:ext uri="{FF2B5EF4-FFF2-40B4-BE49-F238E27FC236}">
                <a16:creationId xmlns:a16="http://schemas.microsoft.com/office/drawing/2014/main" id="{6869C463-A857-454B-AAF4-63909FCCDF83}"/>
              </a:ext>
            </a:extLst>
          </p:cNvPr>
          <p:cNvSpPr txBox="1"/>
          <p:nvPr/>
        </p:nvSpPr>
        <p:spPr>
          <a:xfrm>
            <a:off x="5292671" y="2090086"/>
            <a:ext cx="3456384" cy="830997"/>
          </a:xfrm>
          <a:prstGeom prst="rect">
            <a:avLst/>
          </a:prstGeom>
          <a:solidFill>
            <a:srgbClr val="F08A34"/>
          </a:solidFill>
        </p:spPr>
        <p:txBody>
          <a:bodyPr wrap="square" rtlCol="0">
            <a:spAutoFit/>
          </a:bodyPr>
          <a:lstStyle/>
          <a:p>
            <a:pPr algn="ctr"/>
            <a:r>
              <a:rPr lang="en-GB" sz="2400" dirty="0">
                <a:solidFill>
                  <a:schemeClr val="bg1"/>
                </a:solidFill>
                <a:latin typeface="+mj-lt"/>
              </a:rPr>
              <a:t>Guess where I am?</a:t>
            </a:r>
          </a:p>
          <a:p>
            <a:pPr algn="ctr"/>
            <a:r>
              <a:rPr lang="en-GB" sz="2400" dirty="0">
                <a:solidFill>
                  <a:schemeClr val="bg1"/>
                </a:solidFill>
                <a:latin typeface="+mj-lt"/>
              </a:rPr>
              <a:t>(time &amp; date supplied)</a:t>
            </a:r>
          </a:p>
        </p:txBody>
      </p:sp>
      <p:sp>
        <p:nvSpPr>
          <p:cNvPr id="20" name="TextBox 19">
            <a:extLst>
              <a:ext uri="{FF2B5EF4-FFF2-40B4-BE49-F238E27FC236}">
                <a16:creationId xmlns:a16="http://schemas.microsoft.com/office/drawing/2014/main" id="{6CAEB165-25DA-4F90-B8D7-966C71F9D516}"/>
              </a:ext>
            </a:extLst>
          </p:cNvPr>
          <p:cNvSpPr txBox="1"/>
          <p:nvPr/>
        </p:nvSpPr>
        <p:spPr>
          <a:xfrm>
            <a:off x="841453" y="4922372"/>
            <a:ext cx="3456384" cy="830997"/>
          </a:xfrm>
          <a:prstGeom prst="rect">
            <a:avLst/>
          </a:prstGeom>
          <a:solidFill>
            <a:srgbClr val="F08A34"/>
          </a:solidFill>
        </p:spPr>
        <p:txBody>
          <a:bodyPr wrap="square" rtlCol="0">
            <a:spAutoFit/>
          </a:bodyPr>
          <a:lstStyle/>
          <a:p>
            <a:pPr algn="ctr"/>
            <a:r>
              <a:rPr lang="en-GB" sz="2400" dirty="0">
                <a:solidFill>
                  <a:schemeClr val="bg1"/>
                </a:solidFill>
                <a:latin typeface="+mj-lt"/>
              </a:rPr>
              <a:t>Some things are actually quite funny! </a:t>
            </a:r>
          </a:p>
        </p:txBody>
      </p:sp>
      <p:sp>
        <p:nvSpPr>
          <p:cNvPr id="21" name="TextBox 20">
            <a:extLst>
              <a:ext uri="{FF2B5EF4-FFF2-40B4-BE49-F238E27FC236}">
                <a16:creationId xmlns:a16="http://schemas.microsoft.com/office/drawing/2014/main" id="{4A1005A4-691D-44DC-802E-496DA1C1F324}"/>
              </a:ext>
            </a:extLst>
          </p:cNvPr>
          <p:cNvSpPr txBox="1"/>
          <p:nvPr/>
        </p:nvSpPr>
        <p:spPr>
          <a:xfrm>
            <a:off x="5292671" y="4922372"/>
            <a:ext cx="3456384" cy="1200329"/>
          </a:xfrm>
          <a:prstGeom prst="rect">
            <a:avLst/>
          </a:prstGeom>
          <a:solidFill>
            <a:srgbClr val="F08A34"/>
          </a:solidFill>
        </p:spPr>
        <p:txBody>
          <a:bodyPr wrap="square" rtlCol="0">
            <a:spAutoFit/>
          </a:bodyPr>
          <a:lstStyle/>
          <a:p>
            <a:pPr algn="ctr"/>
            <a:r>
              <a:rPr lang="en-GB" sz="2400" dirty="0">
                <a:solidFill>
                  <a:schemeClr val="bg1"/>
                </a:solidFill>
                <a:latin typeface="+mj-lt"/>
              </a:rPr>
              <a:t>This is the 8</a:t>
            </a:r>
            <a:r>
              <a:rPr lang="en-GB" sz="2400" baseline="30000" dirty="0">
                <a:solidFill>
                  <a:schemeClr val="bg1"/>
                </a:solidFill>
                <a:latin typeface="+mj-lt"/>
              </a:rPr>
              <a:t>th</a:t>
            </a:r>
            <a:r>
              <a:rPr lang="en-GB" sz="2400" dirty="0">
                <a:solidFill>
                  <a:schemeClr val="bg1"/>
                </a:solidFill>
                <a:latin typeface="+mj-lt"/>
              </a:rPr>
              <a:t> day in a row that I’ve put a picture of my dog on Facebook!</a:t>
            </a:r>
          </a:p>
        </p:txBody>
      </p:sp>
      <p:sp>
        <p:nvSpPr>
          <p:cNvPr id="22" name="TextBox 21">
            <a:extLst>
              <a:ext uri="{FF2B5EF4-FFF2-40B4-BE49-F238E27FC236}">
                <a16:creationId xmlns:a16="http://schemas.microsoft.com/office/drawing/2014/main" id="{BF112458-2AE1-4186-A76F-5F7A7F1BEB08}"/>
              </a:ext>
            </a:extLst>
          </p:cNvPr>
          <p:cNvSpPr txBox="1"/>
          <p:nvPr/>
        </p:nvSpPr>
        <p:spPr>
          <a:xfrm>
            <a:off x="394945" y="1676602"/>
            <a:ext cx="8171144" cy="4832092"/>
          </a:xfrm>
          <a:prstGeom prst="rect">
            <a:avLst/>
          </a:prstGeom>
          <a:solidFill>
            <a:srgbClr val="BDD8F3"/>
          </a:solidFill>
        </p:spPr>
        <p:txBody>
          <a:bodyPr wrap="square" rtlCol="0">
            <a:spAutoFit/>
          </a:bodyPr>
          <a:lstStyle/>
          <a:p>
            <a:pPr algn="ctr"/>
            <a:r>
              <a:rPr lang="en-GB" sz="4400" dirty="0">
                <a:solidFill>
                  <a:schemeClr val="tx1">
                    <a:lumMod val="65000"/>
                    <a:lumOff val="35000"/>
                  </a:schemeClr>
                </a:solidFill>
                <a:latin typeface="+mj-lt"/>
              </a:rPr>
              <a:t>Les gens </a:t>
            </a:r>
            <a:r>
              <a:rPr lang="en-GB" sz="4400" dirty="0" err="1">
                <a:solidFill>
                  <a:schemeClr val="tx1">
                    <a:lumMod val="65000"/>
                    <a:lumOff val="35000"/>
                  </a:schemeClr>
                </a:solidFill>
                <a:latin typeface="+mj-lt"/>
              </a:rPr>
              <a:t>mettent</a:t>
            </a:r>
            <a:r>
              <a:rPr lang="en-GB" sz="4400" dirty="0">
                <a:solidFill>
                  <a:schemeClr val="tx1">
                    <a:lumMod val="65000"/>
                    <a:lumOff val="35000"/>
                  </a:schemeClr>
                </a:solidFill>
                <a:latin typeface="+mj-lt"/>
              </a:rPr>
              <a:t> des choses </a:t>
            </a:r>
            <a:r>
              <a:rPr lang="en-GB" sz="4400" dirty="0" err="1">
                <a:solidFill>
                  <a:schemeClr val="tx1">
                    <a:lumMod val="65000"/>
                    <a:lumOff val="35000"/>
                  </a:schemeClr>
                </a:solidFill>
                <a:latin typeface="+mj-lt"/>
              </a:rPr>
              <a:t>en</a:t>
            </a:r>
            <a:r>
              <a:rPr lang="en-GB" sz="4400" dirty="0">
                <a:solidFill>
                  <a:schemeClr val="tx1">
                    <a:lumMod val="65000"/>
                    <a:lumOff val="35000"/>
                  </a:schemeClr>
                </a:solidFill>
                <a:latin typeface="+mj-lt"/>
              </a:rPr>
              <a:t> </a:t>
            </a:r>
            <a:r>
              <a:rPr lang="en-GB" sz="4400" dirty="0" err="1">
                <a:solidFill>
                  <a:schemeClr val="tx1">
                    <a:lumMod val="65000"/>
                    <a:lumOff val="35000"/>
                  </a:schemeClr>
                </a:solidFill>
                <a:latin typeface="+mj-lt"/>
              </a:rPr>
              <a:t>ligne</a:t>
            </a:r>
            <a:r>
              <a:rPr lang="en-GB" sz="4400" dirty="0">
                <a:solidFill>
                  <a:schemeClr val="tx1">
                    <a:lumMod val="65000"/>
                    <a:lumOff val="35000"/>
                  </a:schemeClr>
                </a:solidFill>
                <a:latin typeface="+mj-lt"/>
              </a:rPr>
              <a:t> pour les </a:t>
            </a:r>
            <a:r>
              <a:rPr lang="en-GB" sz="4400" dirty="0" err="1">
                <a:solidFill>
                  <a:schemeClr val="tx1">
                    <a:lumMod val="65000"/>
                    <a:lumOff val="35000"/>
                  </a:schemeClr>
                </a:solidFill>
                <a:latin typeface="+mj-lt"/>
              </a:rPr>
              <a:t>partager</a:t>
            </a:r>
            <a:r>
              <a:rPr lang="en-GB" sz="4400" dirty="0">
                <a:solidFill>
                  <a:schemeClr val="tx1">
                    <a:lumMod val="65000"/>
                    <a:lumOff val="35000"/>
                  </a:schemeClr>
                </a:solidFill>
                <a:latin typeface="+mj-lt"/>
              </a:rPr>
              <a:t> avec </a:t>
            </a:r>
            <a:r>
              <a:rPr lang="en-GB" sz="4400" dirty="0" err="1">
                <a:solidFill>
                  <a:schemeClr val="tx1">
                    <a:lumMod val="65000"/>
                    <a:lumOff val="35000"/>
                  </a:schemeClr>
                </a:solidFill>
                <a:latin typeface="+mj-lt"/>
              </a:rPr>
              <a:t>leurs</a:t>
            </a:r>
            <a:r>
              <a:rPr lang="en-GB" sz="4400" dirty="0">
                <a:solidFill>
                  <a:schemeClr val="tx1">
                    <a:lumMod val="65000"/>
                    <a:lumOff val="35000"/>
                  </a:schemeClr>
                </a:solidFill>
                <a:latin typeface="+mj-lt"/>
              </a:rPr>
              <a:t> </a:t>
            </a:r>
            <a:r>
              <a:rPr lang="en-GB" sz="4400" dirty="0" err="1">
                <a:solidFill>
                  <a:schemeClr val="tx1">
                    <a:lumMod val="65000"/>
                    <a:lumOff val="35000"/>
                  </a:schemeClr>
                </a:solidFill>
                <a:latin typeface="+mj-lt"/>
              </a:rPr>
              <a:t>amis</a:t>
            </a:r>
            <a:r>
              <a:rPr lang="en-GB" sz="4400" dirty="0">
                <a:solidFill>
                  <a:schemeClr val="tx1">
                    <a:lumMod val="65000"/>
                    <a:lumOff val="35000"/>
                  </a:schemeClr>
                </a:solidFill>
                <a:latin typeface="+mj-lt"/>
              </a:rPr>
              <a:t>, </a:t>
            </a:r>
            <a:r>
              <a:rPr lang="en-GB" sz="4400" dirty="0" err="1">
                <a:solidFill>
                  <a:schemeClr val="tx1">
                    <a:lumMod val="65000"/>
                    <a:lumOff val="35000"/>
                  </a:schemeClr>
                </a:solidFill>
                <a:latin typeface="+mj-lt"/>
              </a:rPr>
              <a:t>leur</a:t>
            </a:r>
            <a:r>
              <a:rPr lang="en-GB" sz="4400" dirty="0">
                <a:solidFill>
                  <a:schemeClr val="tx1">
                    <a:lumMod val="65000"/>
                    <a:lumOff val="35000"/>
                  </a:schemeClr>
                </a:solidFill>
                <a:latin typeface="+mj-lt"/>
              </a:rPr>
              <a:t> </a:t>
            </a:r>
            <a:r>
              <a:rPr lang="en-GB" sz="4400" dirty="0" err="1">
                <a:solidFill>
                  <a:schemeClr val="tx1">
                    <a:lumMod val="65000"/>
                    <a:lumOff val="35000"/>
                  </a:schemeClr>
                </a:solidFill>
                <a:latin typeface="+mj-lt"/>
              </a:rPr>
              <a:t>famille</a:t>
            </a:r>
            <a:r>
              <a:rPr lang="en-GB" sz="4400" dirty="0">
                <a:solidFill>
                  <a:schemeClr val="tx1">
                    <a:lumMod val="65000"/>
                    <a:lumOff val="35000"/>
                  </a:schemeClr>
                </a:solidFill>
                <a:latin typeface="+mj-lt"/>
              </a:rPr>
              <a:t> ........ et le monde </a:t>
            </a:r>
            <a:r>
              <a:rPr lang="en-GB" sz="4400" dirty="0" err="1">
                <a:solidFill>
                  <a:schemeClr val="tx1">
                    <a:lumMod val="65000"/>
                    <a:lumOff val="35000"/>
                  </a:schemeClr>
                </a:solidFill>
                <a:latin typeface="+mj-lt"/>
              </a:rPr>
              <a:t>entier</a:t>
            </a:r>
            <a:r>
              <a:rPr lang="en-GB" sz="4400" dirty="0">
                <a:solidFill>
                  <a:schemeClr val="tx1">
                    <a:lumMod val="65000"/>
                    <a:lumOff val="35000"/>
                  </a:schemeClr>
                </a:solidFill>
                <a:latin typeface="+mj-lt"/>
              </a:rPr>
              <a:t> !</a:t>
            </a:r>
          </a:p>
          <a:p>
            <a:pPr algn="ctr"/>
            <a:r>
              <a:rPr lang="en-GB" sz="4400" dirty="0">
                <a:solidFill>
                  <a:schemeClr val="tx1">
                    <a:lumMod val="65000"/>
                    <a:lumOff val="35000"/>
                  </a:schemeClr>
                </a:solidFill>
                <a:latin typeface="+mj-lt"/>
              </a:rPr>
              <a:t>Qui, </a:t>
            </a:r>
            <a:r>
              <a:rPr lang="en-GB" sz="4400" dirty="0" err="1">
                <a:solidFill>
                  <a:schemeClr val="tx1">
                    <a:lumMod val="65000"/>
                    <a:lumOff val="35000"/>
                  </a:schemeClr>
                </a:solidFill>
                <a:latin typeface="+mj-lt"/>
              </a:rPr>
              <a:t>s'ils</a:t>
            </a:r>
            <a:r>
              <a:rPr lang="en-GB" sz="4400" dirty="0">
                <a:solidFill>
                  <a:schemeClr val="tx1">
                    <a:lumMod val="65000"/>
                    <a:lumOff val="35000"/>
                  </a:schemeClr>
                </a:solidFill>
                <a:latin typeface="+mj-lt"/>
              </a:rPr>
              <a:t> </a:t>
            </a:r>
            <a:r>
              <a:rPr lang="en-GB" sz="4400" dirty="0" err="1">
                <a:solidFill>
                  <a:schemeClr val="tx1">
                    <a:lumMod val="65000"/>
                    <a:lumOff val="35000"/>
                  </a:schemeClr>
                </a:solidFill>
                <a:latin typeface="+mj-lt"/>
              </a:rPr>
              <a:t>sont</a:t>
            </a:r>
            <a:r>
              <a:rPr lang="en-GB" sz="4400" dirty="0">
                <a:solidFill>
                  <a:schemeClr val="tx1">
                    <a:lumMod val="65000"/>
                    <a:lumOff val="35000"/>
                  </a:schemeClr>
                </a:solidFill>
                <a:latin typeface="+mj-lt"/>
              </a:rPr>
              <a:t> </a:t>
            </a:r>
            <a:r>
              <a:rPr lang="en-GB" sz="4400" dirty="0" err="1">
                <a:solidFill>
                  <a:schemeClr val="tx1">
                    <a:lumMod val="65000"/>
                    <a:lumOff val="35000"/>
                  </a:schemeClr>
                </a:solidFill>
                <a:latin typeface="+mj-lt"/>
              </a:rPr>
              <a:t>utilisés</a:t>
            </a:r>
            <a:r>
              <a:rPr lang="en-GB" sz="4400" dirty="0">
                <a:solidFill>
                  <a:schemeClr val="tx1">
                    <a:lumMod val="65000"/>
                    <a:lumOff val="35000"/>
                  </a:schemeClr>
                </a:solidFill>
                <a:latin typeface="+mj-lt"/>
              </a:rPr>
              <a:t> </a:t>
            </a:r>
            <a:r>
              <a:rPr lang="en-GB" sz="4400" dirty="0" err="1">
                <a:solidFill>
                  <a:schemeClr val="tx1">
                    <a:lumMod val="65000"/>
                    <a:lumOff val="35000"/>
                  </a:schemeClr>
                </a:solidFill>
                <a:latin typeface="+mj-lt"/>
              </a:rPr>
              <a:t>correctement</a:t>
            </a:r>
            <a:r>
              <a:rPr lang="en-GB" sz="4400" dirty="0">
                <a:solidFill>
                  <a:schemeClr val="tx1">
                    <a:lumMod val="65000"/>
                    <a:lumOff val="35000"/>
                  </a:schemeClr>
                </a:solidFill>
                <a:latin typeface="+mj-lt"/>
              </a:rPr>
              <a:t>, </a:t>
            </a:r>
            <a:r>
              <a:rPr lang="en-GB" sz="4400" dirty="0" err="1">
                <a:solidFill>
                  <a:schemeClr val="tx1">
                    <a:lumMod val="65000"/>
                    <a:lumOff val="35000"/>
                  </a:schemeClr>
                </a:solidFill>
                <a:latin typeface="+mj-lt"/>
              </a:rPr>
              <a:t>offrent</a:t>
            </a:r>
            <a:r>
              <a:rPr lang="en-GB" sz="4400" dirty="0">
                <a:solidFill>
                  <a:schemeClr val="tx1">
                    <a:lumMod val="65000"/>
                    <a:lumOff val="35000"/>
                  </a:schemeClr>
                </a:solidFill>
                <a:latin typeface="+mj-lt"/>
              </a:rPr>
              <a:t> des </a:t>
            </a:r>
            <a:r>
              <a:rPr lang="en-GB" sz="4400" dirty="0" err="1">
                <a:solidFill>
                  <a:schemeClr val="tx1">
                    <a:lumMod val="65000"/>
                    <a:lumOff val="35000"/>
                  </a:schemeClr>
                </a:solidFill>
                <a:latin typeface="+mj-lt"/>
              </a:rPr>
              <a:t>possibilités</a:t>
            </a:r>
            <a:r>
              <a:rPr lang="en-GB" sz="4400" dirty="0">
                <a:solidFill>
                  <a:schemeClr val="tx1">
                    <a:lumMod val="65000"/>
                    <a:lumOff val="35000"/>
                  </a:schemeClr>
                </a:solidFill>
                <a:latin typeface="+mj-lt"/>
              </a:rPr>
              <a:t> aux services </a:t>
            </a:r>
            <a:r>
              <a:rPr lang="en-GB" sz="4400" dirty="0" err="1">
                <a:solidFill>
                  <a:schemeClr val="tx1">
                    <a:lumMod val="65000"/>
                    <a:lumOff val="35000"/>
                  </a:schemeClr>
                </a:solidFill>
                <a:latin typeface="+mj-lt"/>
              </a:rPr>
              <a:t>répressifs</a:t>
            </a:r>
            <a:r>
              <a:rPr lang="en-GB" sz="4400" dirty="0">
                <a:solidFill>
                  <a:schemeClr val="tx1">
                    <a:lumMod val="65000"/>
                    <a:lumOff val="35000"/>
                  </a:schemeClr>
                </a:solidFill>
                <a:latin typeface="+mj-lt"/>
              </a:rPr>
              <a:t> ! </a:t>
            </a:r>
          </a:p>
        </p:txBody>
      </p:sp>
    </p:spTree>
    <p:extLst>
      <p:ext uri="{BB962C8B-B14F-4D97-AF65-F5344CB8AC3E}">
        <p14:creationId xmlns:p14="http://schemas.microsoft.com/office/powerpoint/2010/main" val="139559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IRC – Internet Relay Chat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7125"/>
            <a:ext cx="8642350" cy="5183187"/>
          </a:xfrm>
        </p:spPr>
        <p:txBody>
          <a:bodyPr/>
          <a:lstStyle/>
          <a:p>
            <a:pPr marL="0" indent="0" algn="just">
              <a:buNone/>
            </a:pPr>
            <a:r>
              <a:rPr lang="en-GB" dirty="0"/>
              <a:t>Programme de chat </a:t>
            </a:r>
            <a:r>
              <a:rPr lang="en-GB" dirty="0" err="1"/>
              <a:t>daté</a:t>
            </a:r>
            <a:r>
              <a:rPr lang="en-GB" dirty="0"/>
              <a:t> </a:t>
            </a:r>
            <a:r>
              <a:rPr lang="en-GB" dirty="0" err="1"/>
              <a:t>mais</a:t>
            </a:r>
            <a:r>
              <a:rPr lang="en-GB" dirty="0"/>
              <a:t> </a:t>
            </a:r>
            <a:r>
              <a:rPr lang="en-GB" dirty="0" err="1"/>
              <a:t>toujours</a:t>
            </a:r>
            <a:r>
              <a:rPr lang="en-GB" dirty="0"/>
              <a:t> </a:t>
            </a:r>
            <a:r>
              <a:rPr lang="en-GB" dirty="0" err="1"/>
              <a:t>utilisé</a:t>
            </a:r>
            <a:r>
              <a:rPr lang="en-GB" dirty="0"/>
              <a:t> dans de </a:t>
            </a:r>
            <a:r>
              <a:rPr lang="en-GB" dirty="0" err="1"/>
              <a:t>nombreux</a:t>
            </a:r>
            <a:r>
              <a:rPr lang="en-GB" dirty="0"/>
              <a:t> </a:t>
            </a:r>
            <a:r>
              <a:rPr lang="en-GB" dirty="0" err="1"/>
              <a:t>domaines</a:t>
            </a:r>
            <a:r>
              <a:rPr lang="en-GB" dirty="0"/>
              <a:t> </a:t>
            </a:r>
            <a:r>
              <a:rPr lang="en-GB" dirty="0" err="1"/>
              <a:t>criminels</a:t>
            </a:r>
            <a:r>
              <a:rPr lang="en-GB" dirty="0"/>
              <a:t> pour </a:t>
            </a:r>
            <a:r>
              <a:rPr lang="en-GB" dirty="0" err="1"/>
              <a:t>communiquer</a:t>
            </a:r>
            <a:r>
              <a:rPr lang="en-GB" dirty="0"/>
              <a:t> et </a:t>
            </a:r>
            <a:r>
              <a:rPr lang="en-GB" dirty="0" err="1"/>
              <a:t>échanger</a:t>
            </a:r>
            <a:r>
              <a:rPr lang="en-GB" dirty="0"/>
              <a:t> des </a:t>
            </a:r>
            <a:r>
              <a:rPr lang="en-GB" dirty="0" err="1"/>
              <a:t>fichiers</a:t>
            </a:r>
            <a:endParaRPr lang="en-GB" dirty="0"/>
          </a:p>
          <a:p>
            <a:pPr algn="just"/>
            <a:r>
              <a:rPr lang="en-GB" dirty="0"/>
              <a:t>Série de </a:t>
            </a:r>
            <a:r>
              <a:rPr lang="en-GB" dirty="0" err="1"/>
              <a:t>serveurs</a:t>
            </a:r>
            <a:r>
              <a:rPr lang="en-GB" dirty="0"/>
              <a:t> dans le monde </a:t>
            </a:r>
            <a:r>
              <a:rPr lang="en-GB" dirty="0" err="1"/>
              <a:t>entier</a:t>
            </a:r>
            <a:r>
              <a:rPr lang="en-GB" dirty="0"/>
              <a:t> - </a:t>
            </a:r>
            <a:r>
              <a:rPr lang="en-GB" dirty="0" err="1"/>
              <a:t>création</a:t>
            </a:r>
            <a:r>
              <a:rPr lang="en-GB" dirty="0"/>
              <a:t> de "</a:t>
            </a:r>
            <a:r>
              <a:rPr lang="en-GB" dirty="0" err="1"/>
              <a:t>canaux</a:t>
            </a:r>
            <a:r>
              <a:rPr lang="en-GB" dirty="0"/>
              <a:t>" </a:t>
            </a:r>
            <a:r>
              <a:rPr lang="en-GB" dirty="0" err="1"/>
              <a:t>basés</a:t>
            </a:r>
            <a:r>
              <a:rPr lang="en-GB" dirty="0"/>
              <a:t> sur le </a:t>
            </a:r>
            <a:r>
              <a:rPr lang="en-GB" dirty="0" err="1"/>
              <a:t>texte</a:t>
            </a:r>
            <a:r>
              <a:rPr lang="en-GB" dirty="0"/>
              <a:t>, salles de </a:t>
            </a:r>
            <a:r>
              <a:rPr lang="en-GB" dirty="0" err="1"/>
              <a:t>réunion</a:t>
            </a:r>
            <a:r>
              <a:rPr lang="en-GB" dirty="0"/>
              <a:t> </a:t>
            </a:r>
            <a:r>
              <a:rPr lang="en-GB" dirty="0" err="1"/>
              <a:t>virtuelles</a:t>
            </a:r>
            <a:endParaRPr lang="en-GB" dirty="0"/>
          </a:p>
          <a:p>
            <a:pPr lvl="1" algn="just"/>
            <a:r>
              <a:rPr lang="en-GB" dirty="0"/>
              <a:t>Les </a:t>
            </a:r>
            <a:r>
              <a:rPr lang="en-GB" dirty="0" err="1"/>
              <a:t>noms</a:t>
            </a:r>
            <a:r>
              <a:rPr lang="en-GB" dirty="0"/>
              <a:t> des </a:t>
            </a:r>
            <a:r>
              <a:rPr lang="en-GB" dirty="0" err="1"/>
              <a:t>chaînes</a:t>
            </a:r>
            <a:r>
              <a:rPr lang="en-GB" dirty="0"/>
              <a:t> </a:t>
            </a:r>
            <a:r>
              <a:rPr lang="en-GB" dirty="0" err="1"/>
              <a:t>ont</a:t>
            </a:r>
            <a:r>
              <a:rPr lang="en-GB" dirty="0"/>
              <a:t> tendance </a:t>
            </a:r>
            <a:r>
              <a:rPr lang="en-GB" dirty="0" err="1"/>
              <a:t>à</a:t>
            </a:r>
            <a:r>
              <a:rPr lang="en-GB" dirty="0"/>
              <a:t> </a:t>
            </a:r>
            <a:r>
              <a:rPr lang="en-GB" dirty="0" err="1"/>
              <a:t>refléter</a:t>
            </a:r>
            <a:r>
              <a:rPr lang="en-GB" dirty="0"/>
              <a:t> le </a:t>
            </a:r>
            <a:r>
              <a:rPr lang="en-GB" dirty="0" err="1"/>
              <a:t>contenu</a:t>
            </a:r>
            <a:r>
              <a:rPr lang="en-GB" dirty="0"/>
              <a:t> des chats</a:t>
            </a:r>
          </a:p>
          <a:p>
            <a:pPr lvl="1" algn="just"/>
            <a:r>
              <a:rPr lang="en-GB" dirty="0" err="1"/>
              <a:t>L'utilisateur</a:t>
            </a:r>
            <a:r>
              <a:rPr lang="en-GB" dirty="0"/>
              <a:t> peut se connecter </a:t>
            </a:r>
            <a:r>
              <a:rPr lang="en-GB" dirty="0" err="1"/>
              <a:t>à</a:t>
            </a:r>
            <a:r>
              <a:rPr lang="en-GB" dirty="0"/>
              <a:t> un </a:t>
            </a:r>
            <a:r>
              <a:rPr lang="en-GB" dirty="0" err="1"/>
              <a:t>ou</a:t>
            </a:r>
            <a:r>
              <a:rPr lang="en-GB" dirty="0"/>
              <a:t> </a:t>
            </a:r>
            <a:r>
              <a:rPr lang="en-GB" dirty="0" err="1"/>
              <a:t>plusieurs</a:t>
            </a:r>
            <a:r>
              <a:rPr lang="en-GB" dirty="0"/>
              <a:t> </a:t>
            </a:r>
            <a:r>
              <a:rPr lang="en-GB" dirty="0" err="1"/>
              <a:t>canaux</a:t>
            </a:r>
            <a:endParaRPr lang="en-GB" dirty="0"/>
          </a:p>
          <a:p>
            <a:pPr lvl="1" algn="just"/>
            <a:r>
              <a:rPr lang="en-GB" dirty="0"/>
              <a:t>Pas très facile </a:t>
            </a:r>
            <a:r>
              <a:rPr lang="en-GB" dirty="0" err="1"/>
              <a:t>à</a:t>
            </a:r>
            <a:r>
              <a:rPr lang="en-GB" dirty="0"/>
              <a:t> utiliser - </a:t>
            </a:r>
            <a:r>
              <a:rPr lang="en-GB" dirty="0" err="1"/>
              <a:t>mais</a:t>
            </a:r>
            <a:r>
              <a:rPr lang="en-GB" dirty="0"/>
              <a:t> </a:t>
            </a:r>
            <a:r>
              <a:rPr lang="en-GB" dirty="0" err="1"/>
              <a:t>efficace</a:t>
            </a:r>
            <a:endParaRPr lang="en-GB" dirty="0"/>
          </a:p>
        </p:txBody>
      </p:sp>
      <p:pic>
        <p:nvPicPr>
          <p:cNvPr id="11268" name="Picture 4" descr="Mirc Logo Vector (.EPS) Free Download">
            <a:extLst>
              <a:ext uri="{FF2B5EF4-FFF2-40B4-BE49-F238E27FC236}">
                <a16:creationId xmlns:a16="http://schemas.microsoft.com/office/drawing/2014/main" id="{69E72874-354C-41DC-A6F1-B895A382D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814" y="4448163"/>
            <a:ext cx="1906666" cy="1938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29554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IRC – Internet Relay Chat</a:t>
            </a:r>
            <a:endParaRPr lang="en-GB" sz="2000" dirty="0">
              <a:solidFill>
                <a:schemeClr val="bg1"/>
              </a:solidFill>
              <a:latin typeface="Verdana" charset="0"/>
              <a:cs typeface="Verdana" charset="0"/>
            </a:endParaRPr>
          </a:p>
        </p:txBody>
      </p:sp>
      <p:pic>
        <p:nvPicPr>
          <p:cNvPr id="3" name="Content Placeholder 2">
            <a:extLst>
              <a:ext uri="{FF2B5EF4-FFF2-40B4-BE49-F238E27FC236}">
                <a16:creationId xmlns:a16="http://schemas.microsoft.com/office/drawing/2014/main" id="{1E87ED17-FC68-4392-B1AA-F4FFDE0F306D}"/>
              </a:ext>
            </a:extLst>
          </p:cNvPr>
          <p:cNvPicPr>
            <a:picLocks noGrp="1" noChangeAspect="1"/>
          </p:cNvPicPr>
          <p:nvPr>
            <p:ph idx="4294967295"/>
          </p:nvPr>
        </p:nvPicPr>
        <p:blipFill>
          <a:blip r:embed="rId3"/>
          <a:stretch>
            <a:fillRect/>
          </a:stretch>
        </p:blipFill>
        <p:spPr>
          <a:xfrm>
            <a:off x="225703" y="1379833"/>
            <a:ext cx="8642350" cy="4618037"/>
          </a:xfrm>
          <a:prstGeom prst="rect">
            <a:avLst/>
          </a:prstGeom>
          <a:ln>
            <a:solidFill>
              <a:srgbClr val="0070C0"/>
            </a:solidFill>
          </a:ln>
        </p:spPr>
      </p:pic>
    </p:spTree>
    <p:extLst>
      <p:ext uri="{BB962C8B-B14F-4D97-AF65-F5344CB8AC3E}">
        <p14:creationId xmlns:p14="http://schemas.microsoft.com/office/powerpoint/2010/main" val="316971238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Messagerie</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instantanée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8685"/>
            <a:ext cx="8642350" cy="3887787"/>
          </a:xfrm>
        </p:spPr>
        <p:txBody>
          <a:bodyPr/>
          <a:lstStyle/>
          <a:p>
            <a:pPr marL="0" indent="0" algn="just">
              <a:buNone/>
            </a:pPr>
            <a:r>
              <a:rPr lang="en-GB" dirty="0"/>
              <a:t>La communication se </a:t>
            </a:r>
            <a:r>
              <a:rPr lang="en-GB" dirty="0" err="1"/>
              <a:t>faisait</a:t>
            </a:r>
            <a:r>
              <a:rPr lang="en-GB" dirty="0"/>
              <a:t> </a:t>
            </a:r>
            <a:r>
              <a:rPr lang="en-GB" dirty="0" err="1"/>
              <a:t>auparavant</a:t>
            </a:r>
            <a:r>
              <a:rPr lang="en-GB" dirty="0"/>
              <a:t> par </a:t>
            </a:r>
            <a:r>
              <a:rPr lang="en-GB" dirty="0" err="1"/>
              <a:t>appels</a:t>
            </a:r>
            <a:r>
              <a:rPr lang="en-GB" dirty="0"/>
              <a:t> sur </a:t>
            </a:r>
            <a:r>
              <a:rPr lang="en-GB" dirty="0" err="1"/>
              <a:t>téléphone</a:t>
            </a:r>
            <a:r>
              <a:rPr lang="en-GB" dirty="0"/>
              <a:t> portable</a:t>
            </a:r>
          </a:p>
          <a:p>
            <a:pPr algn="just"/>
            <a:r>
              <a:rPr lang="en-GB" dirty="0"/>
              <a:t>Il a </a:t>
            </a:r>
            <a:r>
              <a:rPr lang="en-GB" dirty="0" err="1"/>
              <a:t>été</a:t>
            </a:r>
            <a:r>
              <a:rPr lang="en-GB" dirty="0"/>
              <a:t> </a:t>
            </a:r>
            <a:r>
              <a:rPr lang="en-GB" dirty="0" err="1"/>
              <a:t>suivi</a:t>
            </a:r>
            <a:r>
              <a:rPr lang="en-GB" dirty="0"/>
              <a:t> par des clients de chat et des SMS</a:t>
            </a:r>
          </a:p>
          <a:p>
            <a:pPr algn="just"/>
            <a:r>
              <a:rPr lang="en-GB" dirty="0"/>
              <a:t>La tendance se </a:t>
            </a:r>
            <a:r>
              <a:rPr lang="en-GB" dirty="0" err="1"/>
              <a:t>poursuit</a:t>
            </a:r>
            <a:r>
              <a:rPr lang="en-GB" dirty="0"/>
              <a:t> avec les services de </a:t>
            </a:r>
            <a:r>
              <a:rPr lang="en-GB" dirty="0" err="1"/>
              <a:t>messagerie</a:t>
            </a:r>
            <a:r>
              <a:rPr lang="en-GB" dirty="0"/>
              <a:t> sur les </a:t>
            </a:r>
            <a:r>
              <a:rPr lang="en-GB" dirty="0" err="1"/>
              <a:t>ordinateurs</a:t>
            </a:r>
            <a:r>
              <a:rPr lang="en-GB" dirty="0"/>
              <a:t> et les </a:t>
            </a:r>
            <a:r>
              <a:rPr lang="en-GB" dirty="0" err="1"/>
              <a:t>téléphones</a:t>
            </a:r>
            <a:r>
              <a:rPr lang="en-GB" dirty="0"/>
              <a:t> portables, avec des </a:t>
            </a:r>
            <a:r>
              <a:rPr lang="en-GB" dirty="0" err="1"/>
              <a:t>capacités</a:t>
            </a:r>
            <a:r>
              <a:rPr lang="en-GB" dirty="0"/>
              <a:t> </a:t>
            </a:r>
            <a:r>
              <a:rPr lang="en-GB" dirty="0" err="1"/>
              <a:t>textuelles</a:t>
            </a:r>
            <a:r>
              <a:rPr lang="en-GB" dirty="0"/>
              <a:t>, </a:t>
            </a:r>
            <a:r>
              <a:rPr lang="en-GB" dirty="0" err="1"/>
              <a:t>picturales</a:t>
            </a:r>
            <a:r>
              <a:rPr lang="en-GB" dirty="0"/>
              <a:t> et </a:t>
            </a:r>
            <a:r>
              <a:rPr lang="en-GB" dirty="0" err="1"/>
              <a:t>vidéo</a:t>
            </a:r>
            <a:endParaRPr lang="en-GB" dirty="0"/>
          </a:p>
          <a:p>
            <a:pPr algn="just"/>
            <a:r>
              <a:rPr lang="en-GB" dirty="0"/>
              <a:t>Passer </a:t>
            </a:r>
            <a:r>
              <a:rPr lang="en-GB" dirty="0" err="1"/>
              <a:t>également</a:t>
            </a:r>
            <a:r>
              <a:rPr lang="en-GB" dirty="0"/>
              <a:t> au </a:t>
            </a:r>
            <a:r>
              <a:rPr lang="en-GB" dirty="0" err="1"/>
              <a:t>cryptage</a:t>
            </a:r>
            <a:r>
              <a:rPr lang="en-GB" dirty="0"/>
              <a:t> des communications</a:t>
            </a:r>
          </a:p>
        </p:txBody>
      </p:sp>
      <p:pic>
        <p:nvPicPr>
          <p:cNvPr id="3074" name="Picture 2" descr="Messenger – Text and Video Chat for Free - Apps on Google Play">
            <a:extLst>
              <a:ext uri="{FF2B5EF4-FFF2-40B4-BE49-F238E27FC236}">
                <a16:creationId xmlns:a16="http://schemas.microsoft.com/office/drawing/2014/main" id="{D206D31B-0534-4154-B495-E562E5DA65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8188" y="4910100"/>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hatsApp - Wikipedia">
            <a:extLst>
              <a:ext uri="{FF2B5EF4-FFF2-40B4-BE49-F238E27FC236}">
                <a16:creationId xmlns:a16="http://schemas.microsoft.com/office/drawing/2014/main" id="{2AE00185-4A8E-4F8D-96C8-670B204096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9944" y="481738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legram Web">
            <a:extLst>
              <a:ext uri="{FF2B5EF4-FFF2-40B4-BE49-F238E27FC236}">
                <a16:creationId xmlns:a16="http://schemas.microsoft.com/office/drawing/2014/main" id="{C0967B9E-5010-4D2C-8950-336359F00F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2974" y="5061222"/>
            <a:ext cx="1344067" cy="1344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6007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2749</TotalTime>
  <Words>17304</Words>
  <Application>Microsoft Office PowerPoint</Application>
  <PresentationFormat>On-screen Show (4:3)</PresentationFormat>
  <Paragraphs>1390</Paragraphs>
  <Slides>118</Slides>
  <Notes>110</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118</vt:i4>
      </vt:variant>
    </vt:vector>
  </HeadingPairs>
  <TitlesOfParts>
    <vt:vector size="129" baseType="lpstr">
      <vt:lpstr>Arial</vt:lpstr>
      <vt:lpstr>Arial</vt:lpstr>
      <vt:lpstr>Calibri</vt:lpstr>
      <vt:lpstr>Calibri (heading)</vt:lpstr>
      <vt:lpstr>Calibri Light</vt:lpstr>
      <vt:lpstr>Lato</vt:lpstr>
      <vt:lpstr>Poppins</vt:lpstr>
      <vt:lpstr>Tahoma</vt:lpstr>
      <vt:lpstr>Times New Roman</vt:lpstr>
      <vt:lpstr>Verdana</vt:lpstr>
      <vt:lpstr>Office Theme</vt:lpstr>
      <vt:lpstr>PowerPoint Presentation</vt:lpstr>
      <vt:lpstr>PowerPoint Presentation</vt:lpstr>
      <vt:lpstr>PowerPoint Presentation</vt:lpstr>
      <vt:lpstr>PowerPoint Presentation</vt:lpstr>
      <vt:lpstr>Composantes et fonctions des ordinateurs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 composantes de l'internet et son évolution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Connexion à l'internet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Services et applications Internet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 web profond, l'anonymat et la toile invisible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Coumba Mathurin Diop</cp:lastModifiedBy>
  <cp:revision>142</cp:revision>
  <dcterms:created xsi:type="dcterms:W3CDTF">2020-10-07T11:36:01Z</dcterms:created>
  <dcterms:modified xsi:type="dcterms:W3CDTF">2021-02-10T23:17:34Z</dcterms:modified>
</cp:coreProperties>
</file>